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embeddedFontLst>
    <p:embeddedFont>
      <p:font typeface="Proxima Nova"/>
      <p:regular r:id="rId20"/>
      <p:bold r:id="rId21"/>
      <p:italic r:id="rId22"/>
      <p:boldItalic r:id="rId23"/>
    </p:embeddedFont>
    <p:embeddedFont>
      <p:font typeface="Alfa Slab One"/>
      <p:regular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roximaNova-regular.fntdata"/><Relationship Id="rId11" Type="http://schemas.openxmlformats.org/officeDocument/2006/relationships/slide" Target="slides/slide6.xml"/><Relationship Id="rId22" Type="http://schemas.openxmlformats.org/officeDocument/2006/relationships/font" Target="fonts/ProximaNova-italic.fntdata"/><Relationship Id="rId10" Type="http://schemas.openxmlformats.org/officeDocument/2006/relationships/slide" Target="slides/slide5.xml"/><Relationship Id="rId21" Type="http://schemas.openxmlformats.org/officeDocument/2006/relationships/font" Target="fonts/ProximaNova-bold.fntdata"/><Relationship Id="rId13" Type="http://schemas.openxmlformats.org/officeDocument/2006/relationships/slide" Target="slides/slide8.xml"/><Relationship Id="rId24" Type="http://schemas.openxmlformats.org/officeDocument/2006/relationships/font" Target="fonts/AlfaSlabOne-regular.fntdata"/><Relationship Id="rId12" Type="http://schemas.openxmlformats.org/officeDocument/2006/relationships/slide" Target="slides/slide7.xml"/><Relationship Id="rId23" Type="http://schemas.openxmlformats.org/officeDocument/2006/relationships/font" Target="fonts/ProximaNova-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4" name="Google Shape;5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sz="1300"/>
              <a:t>We had our appetite whetted last night and hopefully all have on the brain the various ways in which the public domain has come under fire in recent years</a:t>
            </a:r>
            <a:endParaRPr sz="1300"/>
          </a:p>
          <a:p>
            <a:pPr indent="-311150" lvl="0" marL="457200" rtl="0" algn="l">
              <a:spcBef>
                <a:spcPts val="0"/>
              </a:spcBef>
              <a:spcAft>
                <a:spcPts val="0"/>
              </a:spcAft>
              <a:buSzPts val="1300"/>
              <a:buChar char="●"/>
            </a:pPr>
            <a:r>
              <a:rPr lang="en" sz="1300"/>
              <a:t>In a few minutes we’re going to hear from Marty Grande-Sherbert about his inspiration for The Public Domain Ball</a:t>
            </a:r>
            <a:endParaRPr sz="1300"/>
          </a:p>
          <a:p>
            <a:pPr indent="-311150" lvl="0" marL="457200" rtl="0" algn="l">
              <a:spcBef>
                <a:spcPts val="0"/>
              </a:spcBef>
              <a:spcAft>
                <a:spcPts val="0"/>
              </a:spcAft>
              <a:buSzPts val="1300"/>
              <a:buChar char="●"/>
            </a:pPr>
            <a:r>
              <a:rPr lang="en" sz="1300"/>
              <a:t>First I’m going to try to set the </a:t>
            </a:r>
            <a:r>
              <a:rPr lang="en" sz="1300"/>
              <a:t>stage</a:t>
            </a:r>
            <a:r>
              <a:rPr lang="en" sz="1300"/>
              <a:t> with a bit of context about the public domain. </a:t>
            </a:r>
            <a:endParaRPr sz="1300"/>
          </a:p>
          <a:p>
            <a:pPr indent="-311150" lvl="0" marL="457200" rtl="0" algn="l">
              <a:spcBef>
                <a:spcPts val="0"/>
              </a:spcBef>
              <a:spcAft>
                <a:spcPts val="0"/>
              </a:spcAft>
              <a:buSzPts val="1300"/>
              <a:buChar char="●"/>
            </a:pPr>
            <a:r>
              <a:rPr lang="en" sz="1300"/>
              <a:t>And if you read the description for this session don’t be fooled by the upbeat nature of it. There’s been enough going on to limit or hamper the public domain so I hope I’ll be able to get you revved up a bit for the discussion portion of this session.</a:t>
            </a:r>
            <a:endParaRPr sz="130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e65e3b2c7c_0_2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2e65e3b2c7c_0_2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11f4f78113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11f4f78113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300"/>
              <a:t>Can it be useful to think about the public domain from the perspective of its inhabitants?</a:t>
            </a:r>
            <a:endParaRPr sz="13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11f4f78113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211f4f78113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11f4f78113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11f4f78113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300"/>
              <a:t>I asked some of you what you were feeling about the </a:t>
            </a:r>
            <a:r>
              <a:rPr lang="en" sz="1300"/>
              <a:t>public domain a few weeks ago, and the response I got was rather defeated, dejected. So how are you feeling?</a:t>
            </a:r>
            <a:endParaRPr sz="1300"/>
          </a:p>
          <a:p>
            <a:pPr indent="0" lvl="0" marL="0" rtl="0" algn="l">
              <a:spcBef>
                <a:spcPts val="0"/>
              </a:spcBef>
              <a:spcAft>
                <a:spcPts val="0"/>
              </a:spcAft>
              <a:buNone/>
            </a:pPr>
            <a:r>
              <a:t/>
            </a:r>
            <a:endParaRPr sz="1300"/>
          </a:p>
          <a:p>
            <a:pPr indent="0" lvl="0" marL="0" rtl="0" algn="l">
              <a:spcBef>
                <a:spcPts val="0"/>
              </a:spcBef>
              <a:spcAft>
                <a:spcPts val="0"/>
              </a:spcAft>
              <a:buNone/>
            </a:pPr>
            <a:r>
              <a:rPr lang="en" sz="1300"/>
              <a:t>Can it get worse?</a:t>
            </a:r>
            <a:endParaRPr sz="13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2e65e3b2c7c_0_2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2e65e3b2c7c_0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300"/>
              <a:t>What are our biggest challenges going forward?</a:t>
            </a:r>
            <a:endParaRPr sz="1300"/>
          </a:p>
          <a:p>
            <a:pPr indent="0" lvl="0" marL="0" rtl="0" algn="l">
              <a:spcBef>
                <a:spcPts val="0"/>
              </a:spcBef>
              <a:spcAft>
                <a:spcPts val="0"/>
              </a:spcAft>
              <a:buNone/>
            </a:pPr>
            <a:r>
              <a:t/>
            </a:r>
            <a:endParaRPr sz="1300"/>
          </a:p>
          <a:p>
            <a:pPr indent="0" lvl="0" marL="0" rtl="0" algn="l">
              <a:spcBef>
                <a:spcPts val="0"/>
              </a:spcBef>
              <a:spcAft>
                <a:spcPts val="0"/>
              </a:spcAft>
              <a:buNone/>
            </a:pPr>
            <a:r>
              <a:rPr lang="en" sz="1300"/>
              <a:t>What activities (if any) are you planning in relation to the public domain?</a:t>
            </a:r>
            <a:endParaRPr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e65e3b2c7c_0_2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e65e3b2c7c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300">
                <a:solidFill>
                  <a:schemeClr val="dk1"/>
                </a:solidFill>
              </a:rPr>
              <a:t>Central concept to copyright, but not mentioned once in the Copyright Act</a:t>
            </a:r>
            <a:endParaRPr sz="1300">
              <a:solidFill>
                <a:schemeClr val="dk1"/>
              </a:solidFill>
            </a:endParaRPr>
          </a:p>
          <a:p>
            <a:pPr indent="0" lvl="0" marL="0" rtl="0" algn="l">
              <a:lnSpc>
                <a:spcPct val="100000"/>
              </a:lnSpc>
              <a:spcBef>
                <a:spcPts val="1200"/>
              </a:spcBef>
              <a:spcAft>
                <a:spcPts val="0"/>
              </a:spcAft>
              <a:buNone/>
            </a:pPr>
            <a:r>
              <a:rPr lang="en" sz="1300">
                <a:solidFill>
                  <a:schemeClr val="dk1"/>
                </a:solidFill>
              </a:rPr>
              <a:t>In our interactions with users, the stuff that is not covered by copyright, that we can use freely without asking permission or paying fees</a:t>
            </a:r>
            <a:endParaRPr sz="1300">
              <a:solidFill>
                <a:schemeClr val="dk1"/>
              </a:solidFill>
            </a:endParaRPr>
          </a:p>
          <a:p>
            <a:pPr indent="0" lvl="0" marL="0" rtl="0" algn="l">
              <a:lnSpc>
                <a:spcPct val="100000"/>
              </a:lnSpc>
              <a:spcBef>
                <a:spcPts val="1200"/>
              </a:spcBef>
              <a:spcAft>
                <a:spcPts val="0"/>
              </a:spcAft>
              <a:buNone/>
            </a:pPr>
            <a:r>
              <a:rPr lang="en" sz="1300">
                <a:solidFill>
                  <a:schemeClr val="dk1"/>
                </a:solidFill>
              </a:rPr>
              <a:t>Like with fair dealing, the very idea that copyright expires, doesn’t last forever…</a:t>
            </a:r>
            <a:endParaRPr sz="1300">
              <a:solidFill>
                <a:schemeClr val="dk1"/>
              </a:solidFill>
            </a:endParaRPr>
          </a:p>
          <a:p>
            <a:pPr indent="0" lvl="0" marL="0" rtl="0" algn="l">
              <a:lnSpc>
                <a:spcPct val="100000"/>
              </a:lnSpc>
              <a:spcBef>
                <a:spcPts val="1200"/>
              </a:spcBef>
              <a:spcAft>
                <a:spcPts val="0"/>
              </a:spcAft>
              <a:buNone/>
            </a:pPr>
            <a:r>
              <a:rPr lang="en" sz="1300">
                <a:solidFill>
                  <a:schemeClr val="dk1"/>
                </a:solidFill>
              </a:rPr>
              <a:t>Two quotes from James </a:t>
            </a:r>
            <a:r>
              <a:rPr lang="en" sz="1300">
                <a:solidFill>
                  <a:schemeClr val="dk1"/>
                </a:solidFill>
              </a:rPr>
              <a:t>Boyle from his 2008 book </a:t>
            </a:r>
            <a:r>
              <a:rPr i="1" lang="en" sz="1300">
                <a:solidFill>
                  <a:schemeClr val="dk1"/>
                </a:solidFill>
              </a:rPr>
              <a:t>The Public Domain: Enclosing the Commons of the Mind</a:t>
            </a:r>
            <a:r>
              <a:rPr lang="en" sz="1300">
                <a:solidFill>
                  <a:schemeClr val="dk1"/>
                </a:solidFill>
              </a:rPr>
              <a:t>.</a:t>
            </a:r>
            <a:endParaRPr sz="1300">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e65e3b2c7c_0_3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e65e3b2c7c_0_3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300"/>
              <a:t>More practically</a:t>
            </a:r>
            <a:endParaRPr sz="1300"/>
          </a:p>
          <a:p>
            <a:pPr indent="0" lvl="0" marL="0" rtl="0" algn="l">
              <a:lnSpc>
                <a:spcPct val="100000"/>
              </a:lnSpc>
              <a:spcBef>
                <a:spcPts val="1200"/>
              </a:spcBef>
              <a:spcAft>
                <a:spcPts val="0"/>
              </a:spcAft>
              <a:buNone/>
            </a:pPr>
            <a:r>
              <a:rPr lang="en" sz="1300"/>
              <a:t>Currently in Canada most works (but not all) enter the public domain 70 years after the death of the creator, specifically January 1 in the year following the 70 years (new occurrence as of 2022)</a:t>
            </a:r>
            <a:endParaRPr sz="1300"/>
          </a:p>
          <a:p>
            <a:pPr indent="-311150" lvl="0" marL="457200" rtl="0" algn="l">
              <a:lnSpc>
                <a:spcPct val="100000"/>
              </a:lnSpc>
              <a:spcBef>
                <a:spcPts val="1200"/>
              </a:spcBef>
              <a:spcAft>
                <a:spcPts val="0"/>
              </a:spcAft>
              <a:buClr>
                <a:srgbClr val="000000"/>
              </a:buClr>
              <a:buSzPts val="1300"/>
              <a:buFont typeface="Arial"/>
              <a:buChar char="●"/>
            </a:pPr>
            <a:r>
              <a:rPr lang="en" sz="1300"/>
              <a:t>or last creator if there are multiple creators</a:t>
            </a:r>
            <a:endParaRPr sz="1300"/>
          </a:p>
          <a:p>
            <a:pPr indent="-311150" lvl="0" marL="457200" rtl="0" algn="l">
              <a:lnSpc>
                <a:spcPct val="100000"/>
              </a:lnSpc>
              <a:spcBef>
                <a:spcPts val="0"/>
              </a:spcBef>
              <a:spcAft>
                <a:spcPts val="0"/>
              </a:spcAft>
              <a:buClr>
                <a:srgbClr val="000000"/>
              </a:buClr>
              <a:buSzPts val="1300"/>
              <a:buFont typeface="Arial"/>
              <a:buChar char="●"/>
            </a:pPr>
            <a:r>
              <a:rPr lang="en" sz="1300"/>
              <a:t>Unless the last creator died in 1971 or earlier, in which case their works are already in the PD</a:t>
            </a:r>
            <a:endParaRPr sz="1300"/>
          </a:p>
          <a:p>
            <a:pPr indent="-311150" lvl="0" marL="457200" rtl="0" algn="l">
              <a:lnSpc>
                <a:spcPct val="100000"/>
              </a:lnSpc>
              <a:spcBef>
                <a:spcPts val="0"/>
              </a:spcBef>
              <a:spcAft>
                <a:spcPts val="0"/>
              </a:spcAft>
              <a:buClr>
                <a:srgbClr val="000000"/>
              </a:buClr>
              <a:buSzPts val="1300"/>
              <a:buFont typeface="Arial"/>
              <a:buChar char="●"/>
            </a:pPr>
            <a:r>
              <a:rPr lang="en" sz="1300"/>
              <a:t>Crown copyright lasts 50 years</a:t>
            </a:r>
            <a:endParaRPr sz="1300"/>
          </a:p>
          <a:p>
            <a:pPr indent="0" lvl="0" marL="0" rtl="0" algn="l">
              <a:lnSpc>
                <a:spcPct val="100000"/>
              </a:lnSpc>
              <a:spcBef>
                <a:spcPts val="1200"/>
              </a:spcBef>
              <a:spcAft>
                <a:spcPts val="0"/>
              </a:spcAft>
              <a:buNone/>
            </a:pPr>
            <a:r>
              <a:rPr lang="en" sz="1300"/>
              <a:t>UK case law (based on Statute of Anne, 1710) clarified that upon the expiration of term works were in the public domain (Donaldson v. Becket, 1774)</a:t>
            </a:r>
            <a:endParaRPr sz="13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e65e3b2c7c_0_2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e65e3b2c7c_0_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dk1"/>
                </a:solidFill>
              </a:rPr>
              <a:t>I guess we’re beyond threats at this point … ? We’re living the </a:t>
            </a:r>
            <a:r>
              <a:rPr lang="en" sz="1300">
                <a:solidFill>
                  <a:schemeClr val="dk1"/>
                </a:solidFill>
              </a:rPr>
              <a:t>aftermath</a:t>
            </a:r>
            <a:r>
              <a:rPr lang="en" sz="1300">
                <a:solidFill>
                  <a:schemeClr val="dk1"/>
                </a:solidFill>
              </a:rPr>
              <a:t>? How do we live with these concerns ? And what else is coming?</a:t>
            </a:r>
            <a:endParaRPr sz="1300">
              <a:solidFill>
                <a:schemeClr val="dk1"/>
              </a:solidFill>
            </a:endParaRPr>
          </a:p>
          <a:p>
            <a:pPr indent="0" lvl="0" marL="0" rtl="0" algn="l">
              <a:spcBef>
                <a:spcPts val="0"/>
              </a:spcBef>
              <a:spcAft>
                <a:spcPts val="0"/>
              </a:spcAft>
              <a:buNone/>
            </a:pPr>
            <a:r>
              <a:t/>
            </a:r>
            <a:endParaRPr sz="1300">
              <a:solidFill>
                <a:schemeClr val="dk1"/>
              </a:solidFill>
            </a:endParaRPr>
          </a:p>
          <a:p>
            <a:pPr indent="0" lvl="0" marL="0" rtl="0" algn="l">
              <a:spcBef>
                <a:spcPts val="0"/>
              </a:spcBef>
              <a:spcAft>
                <a:spcPts val="0"/>
              </a:spcAft>
              <a:buNone/>
            </a:pPr>
            <a:r>
              <a:rPr lang="en" sz="1300">
                <a:solidFill>
                  <a:schemeClr val="dk1"/>
                </a:solidFill>
              </a:rPr>
              <a:t>I had a look at some recent publications, and just yesterday remembered to look at the Communia website …</a:t>
            </a:r>
            <a:endParaRPr sz="1300">
              <a:solidFill>
                <a:schemeClr val="dk1"/>
              </a:solidFill>
            </a:endParaRPr>
          </a:p>
          <a:p>
            <a:pPr indent="0" lvl="0" marL="0" rtl="0" algn="l">
              <a:spcBef>
                <a:spcPts val="0"/>
              </a:spcBef>
              <a:spcAft>
                <a:spcPts val="0"/>
              </a:spcAft>
              <a:buNone/>
            </a:pPr>
            <a:r>
              <a:t/>
            </a:r>
            <a:endParaRPr sz="1300">
              <a:solidFill>
                <a:schemeClr val="dk1"/>
              </a:solidFill>
            </a:endParaRPr>
          </a:p>
          <a:p>
            <a:pPr indent="0" lvl="0" marL="0" rtl="0" algn="l">
              <a:spcBef>
                <a:spcPts val="0"/>
              </a:spcBef>
              <a:spcAft>
                <a:spcPts val="0"/>
              </a:spcAft>
              <a:buNone/>
            </a:pPr>
            <a:r>
              <a:rPr lang="en" sz="1300">
                <a:solidFill>
                  <a:schemeClr val="dk1"/>
                </a:solidFill>
              </a:rPr>
              <a:t>1. I was reading in Claudy Op den Kamp’s </a:t>
            </a:r>
            <a:r>
              <a:rPr i="1" lang="en" sz="1300">
                <a:solidFill>
                  <a:schemeClr val="dk1"/>
                </a:solidFill>
              </a:rPr>
              <a:t>The Greatest Films Never Seen: The Film Archive and the Copyright Smokescreen</a:t>
            </a:r>
            <a:r>
              <a:rPr lang="en" sz="1300">
                <a:solidFill>
                  <a:schemeClr val="dk1"/>
                </a:solidFill>
              </a:rPr>
              <a:t> about film distributors and the difficulty in packaging works from the public domain </a:t>
            </a:r>
            <a:endParaRPr sz="1300">
              <a:solidFill>
                <a:schemeClr val="dk1"/>
              </a:solidFill>
            </a:endParaRPr>
          </a:p>
          <a:p>
            <a:pPr indent="0" lvl="0" marL="0" rtl="0" algn="l">
              <a:spcBef>
                <a:spcPts val="0"/>
              </a:spcBef>
              <a:spcAft>
                <a:spcPts val="0"/>
              </a:spcAft>
              <a:buNone/>
            </a:pPr>
            <a:r>
              <a:t/>
            </a:r>
            <a:endParaRPr sz="1300">
              <a:solidFill>
                <a:schemeClr val="dk1"/>
              </a:solidFill>
            </a:endParaRPr>
          </a:p>
          <a:p>
            <a:pPr indent="0" lvl="0" marL="0" rtl="0" algn="l">
              <a:spcBef>
                <a:spcPts val="0"/>
              </a:spcBef>
              <a:spcAft>
                <a:spcPts val="0"/>
              </a:spcAft>
              <a:buNone/>
            </a:pPr>
            <a:r>
              <a:rPr lang="en" sz="1300">
                <a:solidFill>
                  <a:schemeClr val="dk1"/>
                </a:solidFill>
              </a:rPr>
              <a:t>2. Statute of Anne (early 18th cent) - 14-year terms</a:t>
            </a:r>
            <a:endParaRPr sz="1300">
              <a:solidFill>
                <a:schemeClr val="dk1"/>
              </a:solidFill>
            </a:endParaRPr>
          </a:p>
          <a:p>
            <a:pPr indent="0" lvl="0" marL="0" rtl="0" algn="l">
              <a:spcBef>
                <a:spcPts val="0"/>
              </a:spcBef>
              <a:spcAft>
                <a:spcPts val="0"/>
              </a:spcAft>
              <a:buNone/>
            </a:pPr>
            <a:r>
              <a:t/>
            </a:r>
            <a:endParaRPr sz="1300">
              <a:solidFill>
                <a:schemeClr val="dk1"/>
              </a:solidFill>
            </a:endParaRPr>
          </a:p>
          <a:p>
            <a:pPr indent="0" lvl="0" marL="0" rtl="0" algn="l">
              <a:spcBef>
                <a:spcPts val="0"/>
              </a:spcBef>
              <a:spcAft>
                <a:spcPts val="0"/>
              </a:spcAft>
              <a:buNone/>
            </a:pPr>
            <a:r>
              <a:rPr lang="en" sz="1300">
                <a:solidFill>
                  <a:schemeClr val="dk1"/>
                </a:solidFill>
              </a:rPr>
              <a:t>3. CUSMA ; TRIPS</a:t>
            </a:r>
            <a:endParaRPr sz="1300">
              <a:solidFill>
                <a:schemeClr val="dk1"/>
              </a:solidFill>
            </a:endParaRPr>
          </a:p>
          <a:p>
            <a:pPr indent="0" lvl="0" marL="0" rtl="0" algn="l">
              <a:spcBef>
                <a:spcPts val="0"/>
              </a:spcBef>
              <a:spcAft>
                <a:spcPts val="0"/>
              </a:spcAft>
              <a:buNone/>
            </a:pPr>
            <a:r>
              <a:t/>
            </a:r>
            <a:endParaRPr sz="1300">
              <a:solidFill>
                <a:schemeClr val="dk1"/>
              </a:solidFill>
            </a:endParaRPr>
          </a:p>
          <a:p>
            <a:pPr indent="0" lvl="0" marL="0" rtl="0" algn="l">
              <a:spcBef>
                <a:spcPts val="0"/>
              </a:spcBef>
              <a:spcAft>
                <a:spcPts val="0"/>
              </a:spcAft>
              <a:buNone/>
            </a:pPr>
            <a:r>
              <a:rPr lang="en" sz="1300">
                <a:solidFill>
                  <a:schemeClr val="dk1"/>
                </a:solidFill>
              </a:rPr>
              <a:t>4. 1976 Sonny Bono Copyright Term Extension Act (US) which “tacks on an additional 20 years [of copyright protection] for works published before January 1, 1978.”</a:t>
            </a:r>
            <a:endParaRPr sz="1300">
              <a:solidFill>
                <a:schemeClr val="dk1"/>
              </a:solidFill>
            </a:endParaRPr>
          </a:p>
          <a:p>
            <a:pPr indent="0" lvl="0" marL="0" rtl="0" algn="l">
              <a:spcBef>
                <a:spcPts val="0"/>
              </a:spcBef>
              <a:spcAft>
                <a:spcPts val="0"/>
              </a:spcAft>
              <a:buNone/>
            </a:pPr>
            <a:r>
              <a:t/>
            </a:r>
            <a:endParaRPr sz="1300">
              <a:solidFill>
                <a:schemeClr val="dk1"/>
              </a:solidFill>
            </a:endParaRPr>
          </a:p>
          <a:p>
            <a:pPr indent="0" lvl="0" marL="0" rtl="0" algn="l">
              <a:spcBef>
                <a:spcPts val="0"/>
              </a:spcBef>
              <a:spcAft>
                <a:spcPts val="0"/>
              </a:spcAft>
              <a:buNone/>
            </a:pPr>
            <a:r>
              <a:rPr lang="en" sz="1300">
                <a:solidFill>
                  <a:schemeClr val="dk1"/>
                </a:solidFill>
              </a:rPr>
              <a:t>In 2015, copyright term for sound recordings was extended to 70 years because of lobbying by Universal Music and Sony Music.</a:t>
            </a:r>
            <a:endParaRPr sz="1300">
              <a:solidFill>
                <a:schemeClr val="dk1"/>
              </a:solidFill>
            </a:endParaRPr>
          </a:p>
          <a:p>
            <a:pPr indent="0" lvl="0" marL="0" rtl="0" algn="l">
              <a:spcBef>
                <a:spcPts val="0"/>
              </a:spcBef>
              <a:spcAft>
                <a:spcPts val="0"/>
              </a:spcAft>
              <a:buNone/>
            </a:pPr>
            <a:r>
              <a:t/>
            </a:r>
            <a:endParaRPr sz="1300">
              <a:solidFill>
                <a:schemeClr val="dk1"/>
              </a:solidFill>
            </a:endParaRPr>
          </a:p>
          <a:p>
            <a:pPr indent="0" lvl="0" marL="0" rtl="0" algn="l">
              <a:spcBef>
                <a:spcPts val="0"/>
              </a:spcBef>
              <a:spcAft>
                <a:spcPts val="0"/>
              </a:spcAft>
              <a:buNone/>
            </a:pPr>
            <a:r>
              <a:rPr lang="en" sz="1300">
                <a:solidFill>
                  <a:schemeClr val="dk1"/>
                </a:solidFill>
              </a:rPr>
              <a:t>6. I put these together but they are really two distinct issues. There are benefits to having public domain content organized as part of thematic collections (libraries pay for many of these, the public appreciates those genealogy sites where they can search through historical documents) and there is still potential for use or for public institutions to create public digital collections if they can access the same original documents. But the second case is more difficult: works that are only in private collections, or in the case of early cinematic works, for example, the studios do not anticipate profits and don’t see the value of digitizing these works, so they are unavailable to anyone. The PD works that do get redistributed tend to be the huge hits, which means again that regional cultural works are often lost.</a:t>
            </a:r>
            <a:endParaRPr sz="1300">
              <a:solidFill>
                <a:schemeClr val="dk1"/>
              </a:solidFill>
            </a:endParaRPr>
          </a:p>
          <a:p>
            <a:pPr indent="0" lvl="0" marL="0" rtl="0" algn="l">
              <a:spcBef>
                <a:spcPts val="0"/>
              </a:spcBef>
              <a:spcAft>
                <a:spcPts val="0"/>
              </a:spcAft>
              <a:buClr>
                <a:schemeClr val="dk1"/>
              </a:buClr>
              <a:buSzPts val="1100"/>
              <a:buFont typeface="Arial"/>
              <a:buNone/>
            </a:pPr>
            <a:r>
              <a:t/>
            </a:r>
            <a:endParaRPr sz="1300">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e65e3b2c7c_0_2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e65e3b2c7c_0_2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300"/>
              <a:t>This is part of one section of the University of Alberta’s Copyright Term and Public Domain flowchart.</a:t>
            </a:r>
            <a:endParaRPr sz="1300"/>
          </a:p>
          <a:p>
            <a:pPr indent="0" lvl="0" marL="0" rtl="0" algn="l">
              <a:spcBef>
                <a:spcPts val="0"/>
              </a:spcBef>
              <a:spcAft>
                <a:spcPts val="0"/>
              </a:spcAft>
              <a:buNone/>
            </a:pPr>
            <a:r>
              <a:t/>
            </a:r>
            <a:endParaRPr sz="1300"/>
          </a:p>
          <a:p>
            <a:pPr indent="0" lvl="0" marL="0" rtl="0" algn="l">
              <a:spcBef>
                <a:spcPts val="0"/>
              </a:spcBef>
              <a:spcAft>
                <a:spcPts val="0"/>
              </a:spcAft>
              <a:buNone/>
            </a:pPr>
            <a:r>
              <a:rPr lang="en" sz="1300"/>
              <a:t>Don’t get me wrong, I love this resource and am grateful to the folks who created it, but I also must admit I frequently use it to make people at my institution feel better about their limited comfort with copyright (or copyright anxiety – thanks Amanda Wakaruk).</a:t>
            </a:r>
            <a:endParaRPr sz="13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2e65e3b2c7c_0_3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2e65e3b2c7c_0_3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300"/>
              <a:t>7. Similarly to what we just saw on the previous slide, not only is much of the PD content locked up, but we are seeing many cases where archives or others are claiming that the content that they’ve digitized is once again eligible for copyright protection … And we find ourselves with insufficient case law in Canada to support what seems like the obvious statement that </a:t>
            </a:r>
            <a:r>
              <a:rPr lang="en" sz="1300"/>
              <a:t>merely</a:t>
            </a:r>
            <a:r>
              <a:rPr lang="en" sz="1300"/>
              <a:t> photographing or scanning a work without adding additional creative input should not be grounds for attributing copyright to a work in the public domain…</a:t>
            </a:r>
            <a:endParaRPr sz="1300"/>
          </a:p>
          <a:p>
            <a:pPr indent="0" lvl="0" marL="0" rtl="0" algn="l">
              <a:spcBef>
                <a:spcPts val="0"/>
              </a:spcBef>
              <a:spcAft>
                <a:spcPts val="0"/>
              </a:spcAft>
              <a:buNone/>
            </a:pPr>
            <a:r>
              <a:t/>
            </a:r>
            <a:endParaRPr sz="1300"/>
          </a:p>
          <a:p>
            <a:pPr indent="0" lvl="0" marL="0" rtl="0" algn="l">
              <a:spcBef>
                <a:spcPts val="0"/>
              </a:spcBef>
              <a:spcAft>
                <a:spcPts val="0"/>
              </a:spcAft>
              <a:buNone/>
            </a:pPr>
            <a:r>
              <a:rPr lang="en" sz="1300"/>
              <a:t>8. If this wasn’t bad enough … Italian Ministry of Culture tried to sue Ravensburger; other European countries. (Communia calls this the “hollowing out of the public domain”</a:t>
            </a:r>
            <a:endParaRPr sz="1300"/>
          </a:p>
          <a:p>
            <a:pPr indent="0" lvl="0" marL="0" rtl="0" algn="l">
              <a:spcBef>
                <a:spcPts val="0"/>
              </a:spcBef>
              <a:spcAft>
                <a:spcPts val="0"/>
              </a:spcAft>
              <a:buNone/>
            </a:pPr>
            <a:r>
              <a:t/>
            </a:r>
            <a:endParaRPr sz="1300"/>
          </a:p>
          <a:p>
            <a:pPr indent="0" lvl="0" marL="0" rtl="0" algn="l">
              <a:spcBef>
                <a:spcPts val="0"/>
              </a:spcBef>
              <a:spcAft>
                <a:spcPts val="0"/>
              </a:spcAft>
              <a:buNone/>
            </a:pPr>
            <a:r>
              <a:rPr lang="en" sz="1300"/>
              <a:t>9. On another note, as with fair dealing, it is clear that we are grappling with the incongruity between the very idea of a limited term for copyright and Indigenous concepts of ownership around traditional or protected knowledge</a:t>
            </a:r>
            <a:endParaRPr sz="1300"/>
          </a:p>
          <a:p>
            <a:pPr indent="0" lvl="0" marL="0" rtl="0" algn="l">
              <a:spcBef>
                <a:spcPts val="0"/>
              </a:spcBef>
              <a:spcAft>
                <a:spcPts val="0"/>
              </a:spcAft>
              <a:buNone/>
            </a:pPr>
            <a:r>
              <a:t/>
            </a:r>
            <a:endParaRPr sz="1300"/>
          </a:p>
          <a:p>
            <a:pPr indent="0" lvl="0" marL="0" rtl="0" algn="l">
              <a:spcBef>
                <a:spcPts val="0"/>
              </a:spcBef>
              <a:spcAft>
                <a:spcPts val="0"/>
              </a:spcAft>
              <a:buNone/>
            </a:pPr>
            <a:r>
              <a:rPr lang="en" sz="1300"/>
              <a:t>10. And finally, I don’t think it’s possible to have a presentation at this year’s conference that doesn’t mention artificial intelligence.</a:t>
            </a:r>
            <a:r>
              <a:rPr lang="en" sz="1300"/>
              <a:t> Some have suggested that AI-generated content is in the public domain, as Canadian (and other) copyright laws require that copyrighted content be created by humans. So, the question is, how much human intervention or involvement (via prompts, for example) would be necessary for content to be covered by copyright? And on the flipside, will AIs trained on copyrighted content (without licence agreements) be determined to be unlawful? Will that mean that more AIs will be trained on PD content?</a:t>
            </a:r>
            <a:endParaRPr sz="13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2e65e3b2c7c_0_2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2e65e3b2c7c_0_2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300"/>
              <a:t>So, we have these threats that have now become concerns. What do we do about them?</a:t>
            </a:r>
            <a:endParaRPr sz="13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2e65e3b2c7c_0_3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2e65e3b2c7c_0_3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11f4f78113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11f4f78113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4278300" y="2522563"/>
            <a:ext cx="587400" cy="0"/>
          </a:xfrm>
          <a:prstGeom prst="straightConnector1">
            <a:avLst/>
          </a:prstGeom>
          <a:noFill/>
          <a:ln cap="flat" cmpd="sng" w="76200">
            <a:solidFill>
              <a:schemeClr val="dk1"/>
            </a:solidFill>
            <a:prstDash val="solid"/>
            <a:round/>
            <a:headEnd len="sm" w="sm" type="none"/>
            <a:tailEnd len="sm" w="sm" type="none"/>
          </a:ln>
        </p:spPr>
      </p:cxnSp>
      <p:sp>
        <p:nvSpPr>
          <p:cNvPr id="11" name="Google Shape;11;p2"/>
          <p:cNvSpPr txBox="1"/>
          <p:nvPr>
            <p:ph type="ctrTitle"/>
          </p:nvPr>
        </p:nvSpPr>
        <p:spPr>
          <a:xfrm>
            <a:off x="311700" y="595975"/>
            <a:ext cx="8520600" cy="1957800"/>
          </a:xfrm>
          <a:prstGeom prst="rect">
            <a:avLst/>
          </a:prstGeom>
        </p:spPr>
        <p:txBody>
          <a:bodyPr anchorCtr="0" anchor="b" bIns="91425" lIns="91425" spcFirstLastPara="1" rIns="91425" wrap="square" tIns="91425">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2" name="Google Shape;12;p2"/>
          <p:cNvSpPr txBox="1"/>
          <p:nvPr>
            <p:ph idx="1" type="subTitle"/>
          </p:nvPr>
        </p:nvSpPr>
        <p:spPr>
          <a:xfrm>
            <a:off x="311700" y="3165823"/>
            <a:ext cx="8520600" cy="733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67925"/>
            <a:ext cx="8520600" cy="19800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1"/>
              </a:buClr>
              <a:buSzPts val="11000"/>
              <a:buNone/>
              <a:defRPr sz="11000">
                <a:solidFill>
                  <a:schemeClr val="dk1"/>
                </a:solidFill>
              </a:defRPr>
            </a:lvl1pPr>
            <a:lvl2pPr lvl="1" algn="ctr">
              <a:spcBef>
                <a:spcPts val="0"/>
              </a:spcBef>
              <a:spcAft>
                <a:spcPts val="0"/>
              </a:spcAft>
              <a:buClr>
                <a:schemeClr val="dk1"/>
              </a:buClr>
              <a:buSzPts val="11000"/>
              <a:buNone/>
              <a:defRPr sz="11000">
                <a:solidFill>
                  <a:schemeClr val="dk1"/>
                </a:solidFill>
              </a:defRPr>
            </a:lvl2pPr>
            <a:lvl3pPr lvl="2" algn="ctr">
              <a:spcBef>
                <a:spcPts val="0"/>
              </a:spcBef>
              <a:spcAft>
                <a:spcPts val="0"/>
              </a:spcAft>
              <a:buClr>
                <a:schemeClr val="dk1"/>
              </a:buClr>
              <a:buSzPts val="11000"/>
              <a:buNone/>
              <a:defRPr sz="11000">
                <a:solidFill>
                  <a:schemeClr val="dk1"/>
                </a:solidFill>
              </a:defRPr>
            </a:lvl3pPr>
            <a:lvl4pPr lvl="3" algn="ctr">
              <a:spcBef>
                <a:spcPts val="0"/>
              </a:spcBef>
              <a:spcAft>
                <a:spcPts val="0"/>
              </a:spcAft>
              <a:buClr>
                <a:schemeClr val="dk1"/>
              </a:buClr>
              <a:buSzPts val="11000"/>
              <a:buNone/>
              <a:defRPr sz="11000">
                <a:solidFill>
                  <a:schemeClr val="dk1"/>
                </a:solidFill>
              </a:defRPr>
            </a:lvl4pPr>
            <a:lvl5pPr lvl="4" algn="ctr">
              <a:spcBef>
                <a:spcPts val="0"/>
              </a:spcBef>
              <a:spcAft>
                <a:spcPts val="0"/>
              </a:spcAft>
              <a:buClr>
                <a:schemeClr val="dk1"/>
              </a:buClr>
              <a:buSzPts val="11000"/>
              <a:buNone/>
              <a:defRPr sz="11000">
                <a:solidFill>
                  <a:schemeClr val="dk1"/>
                </a:solidFill>
              </a:defRPr>
            </a:lvl5pPr>
            <a:lvl6pPr lvl="5" algn="ctr">
              <a:spcBef>
                <a:spcPts val="0"/>
              </a:spcBef>
              <a:spcAft>
                <a:spcPts val="0"/>
              </a:spcAft>
              <a:buClr>
                <a:schemeClr val="dk1"/>
              </a:buClr>
              <a:buSzPts val="11000"/>
              <a:buNone/>
              <a:defRPr sz="11000">
                <a:solidFill>
                  <a:schemeClr val="dk1"/>
                </a:solidFill>
              </a:defRPr>
            </a:lvl6pPr>
            <a:lvl7pPr lvl="6" algn="ctr">
              <a:spcBef>
                <a:spcPts val="0"/>
              </a:spcBef>
              <a:spcAft>
                <a:spcPts val="0"/>
              </a:spcAft>
              <a:buClr>
                <a:schemeClr val="dk1"/>
              </a:buClr>
              <a:buSzPts val="11000"/>
              <a:buNone/>
              <a:defRPr sz="11000">
                <a:solidFill>
                  <a:schemeClr val="dk1"/>
                </a:solidFill>
              </a:defRPr>
            </a:lvl7pPr>
            <a:lvl8pPr lvl="7" algn="ctr">
              <a:spcBef>
                <a:spcPts val="0"/>
              </a:spcBef>
              <a:spcAft>
                <a:spcPts val="0"/>
              </a:spcAft>
              <a:buClr>
                <a:schemeClr val="dk1"/>
              </a:buClr>
              <a:buSzPts val="11000"/>
              <a:buNone/>
              <a:defRPr sz="11000">
                <a:solidFill>
                  <a:schemeClr val="dk1"/>
                </a:solidFill>
              </a:defRPr>
            </a:lvl8pPr>
            <a:lvl9pPr lvl="8" algn="ctr">
              <a:spcBef>
                <a:spcPts val="0"/>
              </a:spcBef>
              <a:spcAft>
                <a:spcPts val="0"/>
              </a:spcAft>
              <a:buClr>
                <a:schemeClr val="dk1"/>
              </a:buClr>
              <a:buSzPts val="11000"/>
              <a:buNone/>
              <a:defRPr sz="11000">
                <a:solidFill>
                  <a:schemeClr val="dk1"/>
                </a:solidFill>
              </a:defRPr>
            </a:lvl9pPr>
          </a:lstStyle>
          <a:p>
            <a:r>
              <a:t>xx%</a:t>
            </a:r>
          </a:p>
        </p:txBody>
      </p:sp>
      <p:sp>
        <p:nvSpPr>
          <p:cNvPr id="48" name="Google Shape;48;p11"/>
          <p:cNvSpPr txBox="1"/>
          <p:nvPr>
            <p:ph idx="1" type="body"/>
          </p:nvPr>
        </p:nvSpPr>
        <p:spPr>
          <a:xfrm>
            <a:off x="311700" y="322425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4" name="Shape 14"/>
        <p:cNvGrpSpPr/>
        <p:nvPr/>
      </p:nvGrpSpPr>
      <p:grpSpPr>
        <a:xfrm>
          <a:off x="0" y="0"/>
          <a:ext cx="0" cy="0"/>
          <a:chOff x="0" y="0"/>
          <a:chExt cx="0" cy="0"/>
        </a:xfrm>
      </p:grpSpPr>
      <p:sp>
        <p:nvSpPr>
          <p:cNvPr id="15" name="Google Shape;15;p3"/>
          <p:cNvSpPr txBox="1"/>
          <p:nvPr>
            <p:ph type="title"/>
          </p:nvPr>
        </p:nvSpPr>
        <p:spPr>
          <a:xfrm>
            <a:off x="311700" y="2480550"/>
            <a:ext cx="8114400" cy="24459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6800"/>
              <a:buNone/>
              <a:defRPr sz="6800">
                <a:solidFill>
                  <a:schemeClr val="lt1"/>
                </a:solidFill>
              </a:defRPr>
            </a:lvl1pPr>
            <a:lvl2pPr lvl="1">
              <a:spcBef>
                <a:spcPts val="0"/>
              </a:spcBef>
              <a:spcAft>
                <a:spcPts val="0"/>
              </a:spcAft>
              <a:buClr>
                <a:schemeClr val="lt1"/>
              </a:buClr>
              <a:buSzPts val="6800"/>
              <a:buNone/>
              <a:defRPr sz="6800">
                <a:solidFill>
                  <a:schemeClr val="lt1"/>
                </a:solidFill>
              </a:defRPr>
            </a:lvl2pPr>
            <a:lvl3pPr lvl="2">
              <a:spcBef>
                <a:spcPts val="0"/>
              </a:spcBef>
              <a:spcAft>
                <a:spcPts val="0"/>
              </a:spcAft>
              <a:buClr>
                <a:schemeClr val="lt1"/>
              </a:buClr>
              <a:buSzPts val="6800"/>
              <a:buNone/>
              <a:defRPr sz="6800">
                <a:solidFill>
                  <a:schemeClr val="lt1"/>
                </a:solidFill>
              </a:defRPr>
            </a:lvl3pPr>
            <a:lvl4pPr lvl="3">
              <a:spcBef>
                <a:spcPts val="0"/>
              </a:spcBef>
              <a:spcAft>
                <a:spcPts val="0"/>
              </a:spcAft>
              <a:buClr>
                <a:schemeClr val="lt1"/>
              </a:buClr>
              <a:buSzPts val="6800"/>
              <a:buNone/>
              <a:defRPr sz="6800">
                <a:solidFill>
                  <a:schemeClr val="lt1"/>
                </a:solidFill>
              </a:defRPr>
            </a:lvl4pPr>
            <a:lvl5pPr lvl="4">
              <a:spcBef>
                <a:spcPts val="0"/>
              </a:spcBef>
              <a:spcAft>
                <a:spcPts val="0"/>
              </a:spcAft>
              <a:buClr>
                <a:schemeClr val="lt1"/>
              </a:buClr>
              <a:buSzPts val="6800"/>
              <a:buNone/>
              <a:defRPr sz="6800">
                <a:solidFill>
                  <a:schemeClr val="lt1"/>
                </a:solidFill>
              </a:defRPr>
            </a:lvl5pPr>
            <a:lvl6pPr lvl="5">
              <a:spcBef>
                <a:spcPts val="0"/>
              </a:spcBef>
              <a:spcAft>
                <a:spcPts val="0"/>
              </a:spcAft>
              <a:buClr>
                <a:schemeClr val="lt1"/>
              </a:buClr>
              <a:buSzPts val="6800"/>
              <a:buNone/>
              <a:defRPr sz="6800">
                <a:solidFill>
                  <a:schemeClr val="lt1"/>
                </a:solidFill>
              </a:defRPr>
            </a:lvl6pPr>
            <a:lvl7pPr lvl="6">
              <a:spcBef>
                <a:spcPts val="0"/>
              </a:spcBef>
              <a:spcAft>
                <a:spcPts val="0"/>
              </a:spcAft>
              <a:buClr>
                <a:schemeClr val="lt1"/>
              </a:buClr>
              <a:buSzPts val="6800"/>
              <a:buNone/>
              <a:defRPr sz="6800">
                <a:solidFill>
                  <a:schemeClr val="lt1"/>
                </a:solidFill>
              </a:defRPr>
            </a:lvl7pPr>
            <a:lvl8pPr lvl="7">
              <a:spcBef>
                <a:spcPts val="0"/>
              </a:spcBef>
              <a:spcAft>
                <a:spcPts val="0"/>
              </a:spcAft>
              <a:buClr>
                <a:schemeClr val="lt1"/>
              </a:buClr>
              <a:buSzPts val="6800"/>
              <a:buNone/>
              <a:defRPr sz="6800">
                <a:solidFill>
                  <a:schemeClr val="lt1"/>
                </a:solidFill>
              </a:defRPr>
            </a:lvl8pPr>
            <a:lvl9pPr lvl="8">
              <a:spcBef>
                <a:spcPts val="0"/>
              </a:spcBef>
              <a:spcAft>
                <a:spcPts val="0"/>
              </a:spcAft>
              <a:buClr>
                <a:schemeClr val="lt1"/>
              </a:buClr>
              <a:buSzPts val="6800"/>
              <a:buNone/>
              <a:defRPr sz="6800">
                <a:solidFill>
                  <a:schemeClr val="lt1"/>
                </a:solidFill>
              </a:defRPr>
            </a:lvl9pPr>
          </a:lstStyle>
          <a:p/>
        </p:txBody>
      </p:sp>
      <p:sp>
        <p:nvSpPr>
          <p:cNvPr id="16" name="Google Shape;16;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7" name="Shape 17"/>
        <p:cNvGrpSpPr/>
        <p:nvPr/>
      </p:nvGrpSpPr>
      <p:grpSpPr>
        <a:xfrm>
          <a:off x="0" y="0"/>
          <a:ext cx="0" cy="0"/>
          <a:chOff x="0" y="0"/>
          <a:chExt cx="0" cy="0"/>
        </a:xfrm>
      </p:grpSpPr>
      <p:sp>
        <p:nvSpPr>
          <p:cNvPr id="18" name="Google Shape;18;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Clr>
                <a:srgbClr val="CC0000"/>
              </a:buClr>
              <a:buSzPts val="3000"/>
              <a:buNone/>
              <a:defRPr>
                <a:solidFill>
                  <a:srgbClr val="CC0000"/>
                </a:solidFill>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9" name="Google Shape;19;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0" name="Google Shape;20;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1" name="Shape 21"/>
        <p:cNvGrpSpPr/>
        <p:nvPr/>
      </p:nvGrpSpPr>
      <p:grpSpPr>
        <a:xfrm>
          <a:off x="0" y="0"/>
          <a:ext cx="0" cy="0"/>
          <a:chOff x="0" y="0"/>
          <a:chExt cx="0" cy="0"/>
        </a:xfrm>
      </p:grpSpPr>
      <p:sp>
        <p:nvSpPr>
          <p:cNvPr id="22" name="Google Shape;22;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5" name="Google Shape;2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6" name="Shape 26"/>
        <p:cNvGrpSpPr/>
        <p:nvPr/>
      </p:nvGrpSpPr>
      <p:grpSpPr>
        <a:xfrm>
          <a:off x="0" y="0"/>
          <a:ext cx="0" cy="0"/>
          <a:chOff x="0" y="0"/>
          <a:chExt cx="0" cy="0"/>
        </a:xfrm>
      </p:grpSpPr>
      <p:sp>
        <p:nvSpPr>
          <p:cNvPr id="27" name="Google Shape;27;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9" name="Shape 29"/>
        <p:cNvGrpSpPr/>
        <p:nvPr/>
      </p:nvGrpSpPr>
      <p:grpSpPr>
        <a:xfrm>
          <a:off x="0" y="0"/>
          <a:ext cx="0" cy="0"/>
          <a:chOff x="0" y="0"/>
          <a:chExt cx="0" cy="0"/>
        </a:xfrm>
      </p:grpSpPr>
      <p:sp>
        <p:nvSpPr>
          <p:cNvPr id="30" name="Google Shape;30;p7"/>
          <p:cNvSpPr txBox="1"/>
          <p:nvPr>
            <p:ph type="title"/>
          </p:nvPr>
        </p:nvSpPr>
        <p:spPr>
          <a:xfrm>
            <a:off x="311700" y="6318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1" name="Google Shape;31;p7"/>
          <p:cNvSpPr txBox="1"/>
          <p:nvPr>
            <p:ph idx="1" type="body"/>
          </p:nvPr>
        </p:nvSpPr>
        <p:spPr>
          <a:xfrm>
            <a:off x="311700" y="1490875"/>
            <a:ext cx="2808000" cy="30780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rgbClr val="CC0000"/>
        </a:solidFill>
      </p:bgPr>
    </p:bg>
    <p:spTree>
      <p:nvGrpSpPr>
        <p:cNvPr id="33" name="Shape 33"/>
        <p:cNvGrpSpPr/>
        <p:nvPr/>
      </p:nvGrpSpPr>
      <p:grpSpPr>
        <a:xfrm>
          <a:off x="0" y="0"/>
          <a:ext cx="0" cy="0"/>
          <a:chOff x="0" y="0"/>
          <a:chExt cx="0" cy="0"/>
        </a:xfrm>
      </p:grpSpPr>
      <p:sp>
        <p:nvSpPr>
          <p:cNvPr id="34" name="Google Shape;34;p8"/>
          <p:cNvSpPr txBox="1"/>
          <p:nvPr>
            <p:ph type="title"/>
          </p:nvPr>
        </p:nvSpPr>
        <p:spPr>
          <a:xfrm>
            <a:off x="490250" y="526350"/>
            <a:ext cx="56838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5" name="Google Shape;35;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6" name="Shape 36"/>
        <p:cNvGrpSpPr/>
        <p:nvPr/>
      </p:nvGrpSpPr>
      <p:grpSpPr>
        <a:xfrm>
          <a:off x="0" y="0"/>
          <a:ext cx="0" cy="0"/>
          <a:chOff x="0" y="0"/>
          <a:chExt cx="0" cy="0"/>
        </a:xfrm>
      </p:grpSpPr>
      <p:sp>
        <p:nvSpPr>
          <p:cNvPr id="37" name="Google Shape;37;p9"/>
          <p:cNvSpPr/>
          <p:nvPr/>
        </p:nvSpPr>
        <p:spPr>
          <a:xfrm>
            <a:off x="4572000" y="10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8" name="Google Shape;38;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39" name="Google Shape;39;p9"/>
          <p:cNvSpPr txBox="1"/>
          <p:nvPr>
            <p:ph type="title"/>
          </p:nvPr>
        </p:nvSpPr>
        <p:spPr>
          <a:xfrm>
            <a:off x="265500" y="1375599"/>
            <a:ext cx="4045200" cy="15519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0" name="Google Shape;40;p9"/>
          <p:cNvSpPr txBox="1"/>
          <p:nvPr>
            <p:ph idx="1" type="subTitle"/>
          </p:nvPr>
        </p:nvSpPr>
        <p:spPr>
          <a:xfrm>
            <a:off x="265500" y="2981125"/>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41" name="Google Shape;41;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accent3"/>
              </a:buClr>
              <a:buSzPts val="1800"/>
              <a:buFont typeface="Alfa Slab One"/>
              <a:buNone/>
              <a:defRPr>
                <a:solidFill>
                  <a:schemeClr val="accent3"/>
                </a:solidFill>
                <a:latin typeface="Alfa Slab One"/>
                <a:ea typeface="Alfa Slab One"/>
                <a:cs typeface="Alfa Slab One"/>
                <a:sym typeface="Alfa Slab One"/>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ameday">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rgbClr val="CC0000"/>
              </a:buClr>
              <a:buSzPts val="3000"/>
              <a:buFont typeface="Alfa Slab One"/>
              <a:buNone/>
              <a:defRPr sz="3000">
                <a:solidFill>
                  <a:srgbClr val="CC0000"/>
                </a:solidFill>
                <a:latin typeface="Alfa Slab One"/>
                <a:ea typeface="Alfa Slab One"/>
                <a:cs typeface="Alfa Slab One"/>
                <a:sym typeface="Alfa Slab One"/>
              </a:defRPr>
            </a:lvl1pPr>
            <a:lvl2pPr lvl="1">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Proxima Nova"/>
              <a:buChar char="●"/>
              <a:defRPr sz="1800">
                <a:solidFill>
                  <a:schemeClr val="dk2"/>
                </a:solidFill>
                <a:latin typeface="Proxima Nova"/>
                <a:ea typeface="Proxima Nova"/>
                <a:cs typeface="Proxima Nova"/>
                <a:sym typeface="Proxima Nova"/>
              </a:defRPr>
            </a:lvl1pPr>
            <a:lvl2pPr indent="-317500" lvl="1" marL="9144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2pPr>
            <a:lvl3pPr indent="-317500" lvl="2" marL="13716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3pPr>
            <a:lvl4pPr indent="-317500" lvl="3" marL="18288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4pPr>
            <a:lvl5pPr indent="-317500" lvl="4" marL="22860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indent="-317500" lvl="5" marL="27432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indent="-317500" lvl="6" marL="32004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indent="-317500" lvl="7" marL="36576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indent="-317500" lvl="8" marL="41148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Proxima Nova"/>
                <a:ea typeface="Proxima Nova"/>
                <a:cs typeface="Proxima Nova"/>
                <a:sym typeface="Proxima Nova"/>
              </a:defRPr>
            </a:lvl1pPr>
            <a:lvl2pPr lvl="1" algn="r">
              <a:buNone/>
              <a:defRPr sz="1000">
                <a:solidFill>
                  <a:schemeClr val="dk2"/>
                </a:solidFill>
                <a:latin typeface="Proxima Nova"/>
                <a:ea typeface="Proxima Nova"/>
                <a:cs typeface="Proxima Nova"/>
                <a:sym typeface="Proxima Nova"/>
              </a:defRPr>
            </a:lvl2pPr>
            <a:lvl3pPr lvl="2" algn="r">
              <a:buNone/>
              <a:defRPr sz="1000">
                <a:solidFill>
                  <a:schemeClr val="dk2"/>
                </a:solidFill>
                <a:latin typeface="Proxima Nova"/>
                <a:ea typeface="Proxima Nova"/>
                <a:cs typeface="Proxima Nova"/>
                <a:sym typeface="Proxima Nova"/>
              </a:defRPr>
            </a:lvl3pPr>
            <a:lvl4pPr lvl="3" algn="r">
              <a:buNone/>
              <a:defRPr sz="1000">
                <a:solidFill>
                  <a:schemeClr val="dk2"/>
                </a:solidFill>
                <a:latin typeface="Proxima Nova"/>
                <a:ea typeface="Proxima Nova"/>
                <a:cs typeface="Proxima Nova"/>
                <a:sym typeface="Proxima Nova"/>
              </a:defRPr>
            </a:lvl4pPr>
            <a:lvl5pPr lvl="4" algn="r">
              <a:buNone/>
              <a:defRPr sz="1000">
                <a:solidFill>
                  <a:schemeClr val="dk2"/>
                </a:solidFill>
                <a:latin typeface="Proxima Nova"/>
                <a:ea typeface="Proxima Nova"/>
                <a:cs typeface="Proxima Nova"/>
                <a:sym typeface="Proxima Nova"/>
              </a:defRPr>
            </a:lvl5pPr>
            <a:lvl6pPr lvl="5" algn="r">
              <a:buNone/>
              <a:defRPr sz="1000">
                <a:solidFill>
                  <a:schemeClr val="dk2"/>
                </a:solidFill>
                <a:latin typeface="Proxima Nova"/>
                <a:ea typeface="Proxima Nova"/>
                <a:cs typeface="Proxima Nova"/>
                <a:sym typeface="Proxima Nova"/>
              </a:defRPr>
            </a:lvl6pPr>
            <a:lvl7pPr lvl="6" algn="r">
              <a:buNone/>
              <a:defRPr sz="1000">
                <a:solidFill>
                  <a:schemeClr val="dk2"/>
                </a:solidFill>
                <a:latin typeface="Proxima Nova"/>
                <a:ea typeface="Proxima Nova"/>
                <a:cs typeface="Proxima Nova"/>
                <a:sym typeface="Proxima Nova"/>
              </a:defRPr>
            </a:lvl7pPr>
            <a:lvl8pPr lvl="7" algn="r">
              <a:buNone/>
              <a:defRPr sz="1000">
                <a:solidFill>
                  <a:schemeClr val="dk2"/>
                </a:solidFill>
                <a:latin typeface="Proxima Nova"/>
                <a:ea typeface="Proxima Nova"/>
                <a:cs typeface="Proxima Nova"/>
                <a:sym typeface="Proxima Nova"/>
              </a:defRPr>
            </a:lvl8pPr>
            <a:lvl9pPr lvl="8" algn="r">
              <a:buNone/>
              <a:defRPr sz="1000">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www.ualberta.ca/faculty-and-staff/copyright/intro-to-copyright-law/licensed-royalty-free-content/pd-flowchart---types.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commons.wikimedia.org/wiki/File:Winnie-the-Pooh_132.png" TargetMode="External"/><Relationship Id="rId4" Type="http://schemas.openxmlformats.org/officeDocument/2006/relationships/hyperlink" Target="https://commons.wikimedia.org/wiki/File:Sherlock_Holmes_-_The_Man_with_the_Twisted_Lip.jpg"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doi.org/10.1080/10588167.2020.1729602" TargetMode="External"/><Relationship Id="rId4" Type="http://schemas.openxmlformats.org/officeDocument/2006/relationships/hyperlink" Target="https://www-science-org.uml.idm.oclc.org/doi/10.1126/science.adi0656" TargetMode="External"/><Relationship Id="rId5" Type="http://schemas.openxmlformats.org/officeDocument/2006/relationships/hyperlink" Target="https://doi-org.uml.idm.oclc.org/10.1080/0361526X.2023.2172515"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pic>
        <p:nvPicPr>
          <p:cNvPr id="56" name="Google Shape;56;p13"/>
          <p:cNvPicPr preferRelativeResize="0"/>
          <p:nvPr/>
        </p:nvPicPr>
        <p:blipFill>
          <a:blip r:embed="rId3">
            <a:alphaModFix/>
          </a:blip>
          <a:stretch>
            <a:fillRect/>
          </a:stretch>
        </p:blipFill>
        <p:spPr>
          <a:xfrm>
            <a:off x="7068083" y="3446775"/>
            <a:ext cx="2246992" cy="2300674"/>
          </a:xfrm>
          <a:prstGeom prst="rect">
            <a:avLst/>
          </a:prstGeom>
          <a:noFill/>
          <a:ln>
            <a:noFill/>
          </a:ln>
        </p:spPr>
      </p:pic>
      <p:pic>
        <p:nvPicPr>
          <p:cNvPr id="57" name="Google Shape;57;p13"/>
          <p:cNvPicPr preferRelativeResize="0"/>
          <p:nvPr/>
        </p:nvPicPr>
        <p:blipFill>
          <a:blip r:embed="rId4">
            <a:alphaModFix/>
          </a:blip>
          <a:stretch>
            <a:fillRect/>
          </a:stretch>
        </p:blipFill>
        <p:spPr>
          <a:xfrm>
            <a:off x="-191460" y="3628875"/>
            <a:ext cx="2833560" cy="1690801"/>
          </a:xfrm>
          <a:prstGeom prst="rect">
            <a:avLst/>
          </a:prstGeom>
          <a:noFill/>
          <a:ln>
            <a:noFill/>
          </a:ln>
        </p:spPr>
      </p:pic>
      <p:sp>
        <p:nvSpPr>
          <p:cNvPr id="58" name="Google Shape;58;p13"/>
          <p:cNvSpPr txBox="1"/>
          <p:nvPr>
            <p:ph type="ctrTitle"/>
          </p:nvPr>
        </p:nvSpPr>
        <p:spPr>
          <a:xfrm>
            <a:off x="-69300" y="291175"/>
            <a:ext cx="8520600" cy="19578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The Public Domain: </a:t>
            </a:r>
            <a:r>
              <a:rPr i="1" lang="en"/>
              <a:t>Setting the Stage</a:t>
            </a:r>
            <a:endParaRPr i="1"/>
          </a:p>
        </p:txBody>
      </p:sp>
      <p:sp>
        <p:nvSpPr>
          <p:cNvPr id="59" name="Google Shape;59;p13"/>
          <p:cNvSpPr txBox="1"/>
          <p:nvPr>
            <p:ph idx="1" type="subTitle"/>
          </p:nvPr>
        </p:nvSpPr>
        <p:spPr>
          <a:xfrm>
            <a:off x="450600" y="2698513"/>
            <a:ext cx="8520600" cy="8505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018"/>
              <a:buNone/>
            </a:pPr>
            <a:r>
              <a:rPr lang="en" sz="2620"/>
              <a:t>Lise Brin</a:t>
            </a:r>
            <a:r>
              <a:rPr lang="en" sz="2620"/>
              <a:t> </a:t>
            </a:r>
            <a:r>
              <a:rPr lang="en" sz="2020"/>
              <a:t>(Université de Saint-Boniface)</a:t>
            </a:r>
            <a:endParaRPr sz="2020"/>
          </a:p>
          <a:p>
            <a:pPr indent="0" lvl="0" marL="0" rtl="0" algn="ctr">
              <a:lnSpc>
                <a:spcPct val="115000"/>
              </a:lnSpc>
              <a:spcBef>
                <a:spcPts val="0"/>
              </a:spcBef>
              <a:spcAft>
                <a:spcPts val="0"/>
              </a:spcAft>
              <a:buSzPts val="1018"/>
              <a:buNone/>
            </a:pPr>
            <a:r>
              <a:rPr lang="en" sz="2620"/>
              <a:t>June 2024, ABC Copyright Conference</a:t>
            </a:r>
            <a:endParaRPr sz="2620"/>
          </a:p>
        </p:txBody>
      </p:sp>
      <p:pic>
        <p:nvPicPr>
          <p:cNvPr id="60" name="Google Shape;60;p13"/>
          <p:cNvPicPr preferRelativeResize="0"/>
          <p:nvPr/>
        </p:nvPicPr>
        <p:blipFill>
          <a:blip r:embed="rId5">
            <a:alphaModFix/>
          </a:blip>
          <a:stretch>
            <a:fillRect/>
          </a:stretch>
        </p:blipFill>
        <p:spPr>
          <a:xfrm>
            <a:off x="2785050" y="4472062"/>
            <a:ext cx="1142350" cy="402525"/>
          </a:xfrm>
          <a:prstGeom prst="rect">
            <a:avLst/>
          </a:prstGeom>
          <a:noFill/>
          <a:ln>
            <a:noFill/>
          </a:ln>
        </p:spPr>
      </p:pic>
      <p:sp>
        <p:nvSpPr>
          <p:cNvPr id="61" name="Google Shape;61;p13"/>
          <p:cNvSpPr txBox="1"/>
          <p:nvPr>
            <p:ph idx="1" type="subTitle"/>
          </p:nvPr>
        </p:nvSpPr>
        <p:spPr>
          <a:xfrm>
            <a:off x="3917950" y="4319648"/>
            <a:ext cx="3316500" cy="549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20"/>
              <a:t>CC0: This work has been marked as dedicated to the public domain.</a:t>
            </a:r>
            <a:endParaRPr sz="162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2"/>
          <p:cNvSpPr txBox="1"/>
          <p:nvPr>
            <p:ph type="title"/>
          </p:nvPr>
        </p:nvSpPr>
        <p:spPr>
          <a:xfrm>
            <a:off x="1897325" y="526350"/>
            <a:ext cx="6700800" cy="4090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r>
              <a:rPr lang="en" sz="4400"/>
              <a:t>For discussion…</a:t>
            </a:r>
            <a:endParaRPr sz="44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3"/>
          <p:cNvSpPr txBox="1"/>
          <p:nvPr>
            <p:ph type="title"/>
          </p:nvPr>
        </p:nvSpPr>
        <p:spPr>
          <a:xfrm>
            <a:off x="490250" y="526350"/>
            <a:ext cx="61806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sz="4400"/>
              <a:t>Any</a:t>
            </a:r>
            <a:r>
              <a:rPr lang="en" sz="4400"/>
              <a:t> thoughts on how to use the </a:t>
            </a:r>
            <a:r>
              <a:rPr i="1" lang="en" sz="4400"/>
              <a:t>Public Domain Ball</a:t>
            </a:r>
            <a:r>
              <a:rPr lang="en" sz="4400"/>
              <a:t> as an education or advocacy tool?</a:t>
            </a:r>
            <a:endParaRPr sz="44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4"/>
          <p:cNvSpPr txBox="1"/>
          <p:nvPr>
            <p:ph type="title"/>
          </p:nvPr>
        </p:nvSpPr>
        <p:spPr>
          <a:xfrm>
            <a:off x="490250" y="526350"/>
            <a:ext cx="67008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sz="4400"/>
              <a:t>Are there any other looming issues or concerns around the public domain</a:t>
            </a:r>
            <a:r>
              <a:rPr lang="en" sz="4400"/>
              <a:t>?</a:t>
            </a:r>
            <a:endParaRPr sz="44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5"/>
          <p:cNvSpPr txBox="1"/>
          <p:nvPr>
            <p:ph type="title"/>
          </p:nvPr>
        </p:nvSpPr>
        <p:spPr>
          <a:xfrm>
            <a:off x="490250" y="526350"/>
            <a:ext cx="58848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sz="4400"/>
              <a:t>How’s your gut feeling about the public domain these days?</a:t>
            </a:r>
            <a:endParaRPr sz="44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6"/>
          <p:cNvSpPr txBox="1"/>
          <p:nvPr>
            <p:ph type="title"/>
          </p:nvPr>
        </p:nvSpPr>
        <p:spPr>
          <a:xfrm>
            <a:off x="490250" y="526350"/>
            <a:ext cx="56484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sz="4400"/>
              <a:t>Where do we go from here</a:t>
            </a:r>
            <a:r>
              <a:rPr lang="en" sz="4400"/>
              <a:t>?</a:t>
            </a:r>
            <a:endParaRPr i="1" sz="4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Defining the Public Domain</a:t>
            </a:r>
            <a:endParaRPr/>
          </a:p>
        </p:txBody>
      </p:sp>
      <p:sp>
        <p:nvSpPr>
          <p:cNvPr id="67" name="Google Shape;67;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349250" lvl="0" marL="457200" rtl="0" algn="l">
              <a:spcBef>
                <a:spcPts val="0"/>
              </a:spcBef>
              <a:spcAft>
                <a:spcPts val="0"/>
              </a:spcAft>
              <a:buSzPts val="1900"/>
              <a:buChar char="●"/>
            </a:pPr>
            <a:r>
              <a:rPr lang="en" sz="1900"/>
              <a:t>The works or intellectual content that is not covered by copyright, that we can use freely without asking permission or paying fees</a:t>
            </a:r>
            <a:endParaRPr sz="1900"/>
          </a:p>
          <a:p>
            <a:pPr indent="-349250" lvl="0" marL="457200" rtl="0" algn="l">
              <a:spcBef>
                <a:spcPts val="1000"/>
              </a:spcBef>
              <a:spcAft>
                <a:spcPts val="0"/>
              </a:spcAft>
              <a:buSzPts val="1900"/>
              <a:buChar char="●"/>
            </a:pPr>
            <a:r>
              <a:rPr lang="en" sz="1900"/>
              <a:t>Like fair dealing, an integral part of a balanced copyright system that recognizes the rights of creators but fosters the dissemination of knowledge and the creation of new works</a:t>
            </a:r>
            <a:endParaRPr sz="1900"/>
          </a:p>
          <a:p>
            <a:pPr indent="-349250" lvl="0" marL="457200" rtl="0" algn="l">
              <a:spcBef>
                <a:spcPts val="1000"/>
              </a:spcBef>
              <a:spcAft>
                <a:spcPts val="0"/>
              </a:spcAft>
              <a:buSzPts val="1900"/>
              <a:buChar char="●"/>
            </a:pPr>
            <a:r>
              <a:rPr lang="en" sz="1900"/>
              <a:t>A</a:t>
            </a:r>
            <a:r>
              <a:rPr lang="en" sz="1900"/>
              <a:t> gap, or a lack of copyright or t</a:t>
            </a:r>
            <a:r>
              <a:rPr lang="en" sz="1900"/>
              <a:t>he ‘gummy residue left behind when all the good stuff has been covered by property law’ (Boyle, 2008, p. 40, tongue-in-cheek)</a:t>
            </a:r>
            <a:endParaRPr sz="1900"/>
          </a:p>
          <a:p>
            <a:pPr indent="-349250" lvl="0" marL="457200" rtl="0" algn="l">
              <a:spcBef>
                <a:spcPts val="1000"/>
              </a:spcBef>
              <a:spcAft>
                <a:spcPts val="1000"/>
              </a:spcAft>
              <a:buSzPts val="1900"/>
              <a:buChar char="●"/>
            </a:pPr>
            <a:r>
              <a:rPr lang="en" sz="1900"/>
              <a:t>The core of the</a:t>
            </a:r>
            <a:r>
              <a:rPr i="1" lang="en" sz="1900"/>
              <a:t> intellectual commons – </a:t>
            </a:r>
            <a:r>
              <a:rPr lang="en" sz="1900"/>
              <a:t>“the place we quarry the building blocks of our culture.” (Boyle, 2008, p. 64, more optimistic)</a:t>
            </a:r>
            <a:endParaRPr sz="19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Defining the Public Domain (cont’d)</a:t>
            </a:r>
            <a:endParaRPr/>
          </a:p>
        </p:txBody>
      </p:sp>
      <p:sp>
        <p:nvSpPr>
          <p:cNvPr id="73" name="Google Shape;73;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SzPts val="1900"/>
              <a:buChar char="●"/>
            </a:pPr>
            <a:r>
              <a:rPr lang="en" sz="1900"/>
              <a:t>Works are in the public domain</a:t>
            </a:r>
            <a:endParaRPr sz="1900"/>
          </a:p>
          <a:p>
            <a:pPr indent="-336550" lvl="1" marL="914400" rtl="0" algn="l">
              <a:spcBef>
                <a:spcPts val="0"/>
              </a:spcBef>
              <a:spcAft>
                <a:spcPts val="0"/>
              </a:spcAft>
              <a:buSzPts val="1700"/>
              <a:buChar char="○"/>
            </a:pPr>
            <a:r>
              <a:rPr lang="en" sz="1700"/>
              <a:t>Because the term of copyright has run out</a:t>
            </a:r>
            <a:endParaRPr sz="1700"/>
          </a:p>
          <a:p>
            <a:pPr indent="-336550" lvl="1" marL="914400" rtl="0" algn="l">
              <a:spcBef>
                <a:spcPts val="0"/>
              </a:spcBef>
              <a:spcAft>
                <a:spcPts val="0"/>
              </a:spcAft>
              <a:buSzPts val="1700"/>
              <a:buChar char="○"/>
            </a:pPr>
            <a:r>
              <a:rPr lang="en" sz="1700"/>
              <a:t>Or because copyright was never applicable</a:t>
            </a:r>
            <a:endParaRPr sz="1700"/>
          </a:p>
          <a:p>
            <a:pPr indent="-336550" lvl="1" marL="914400" rtl="0" algn="l">
              <a:spcBef>
                <a:spcPts val="0"/>
              </a:spcBef>
              <a:spcAft>
                <a:spcPts val="0"/>
              </a:spcAft>
              <a:buSzPts val="1700"/>
              <a:buChar char="○"/>
            </a:pPr>
            <a:r>
              <a:rPr lang="en" sz="1700"/>
              <a:t>Can be because the creator has applied a CC0 licence to it</a:t>
            </a:r>
            <a:endParaRPr sz="1900"/>
          </a:p>
          <a:p>
            <a:pPr indent="-349250" lvl="0" marL="457200" rtl="0" algn="l">
              <a:spcBef>
                <a:spcPts val="1000"/>
              </a:spcBef>
              <a:spcAft>
                <a:spcPts val="1000"/>
              </a:spcAft>
              <a:buSzPts val="1900"/>
              <a:buChar char="●"/>
            </a:pPr>
            <a:r>
              <a:rPr lang="en" sz="1900"/>
              <a:t>Currently in Canada most works enter the public domain 70 years after the death of the creator </a:t>
            </a:r>
            <a:endParaRPr sz="19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3">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3">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3">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Current Concerns</a:t>
            </a:r>
            <a:endParaRPr/>
          </a:p>
        </p:txBody>
      </p:sp>
      <p:sp>
        <p:nvSpPr>
          <p:cNvPr id="79" name="Google Shape;79;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349250" lvl="0" marL="457200" rtl="0" algn="l">
              <a:spcBef>
                <a:spcPts val="0"/>
              </a:spcBef>
              <a:spcAft>
                <a:spcPts val="0"/>
              </a:spcAft>
              <a:buSzPts val="1900"/>
              <a:buAutoNum type="arabicPeriod"/>
            </a:pPr>
            <a:r>
              <a:rPr lang="en" sz="1900"/>
              <a:t>Variability of terms across different jurisdictions</a:t>
            </a:r>
            <a:endParaRPr sz="1900"/>
          </a:p>
          <a:p>
            <a:pPr indent="-349250" lvl="0" marL="457200" rtl="0" algn="l">
              <a:spcBef>
                <a:spcPts val="1000"/>
              </a:spcBef>
              <a:spcAft>
                <a:spcPts val="0"/>
              </a:spcAft>
              <a:buSzPts val="1900"/>
              <a:buAutoNum type="arabicPeriod"/>
            </a:pPr>
            <a:r>
              <a:rPr lang="en" sz="1900"/>
              <a:t>Term of</a:t>
            </a:r>
            <a:r>
              <a:rPr lang="en" sz="1900"/>
              <a:t> copyright keeps getting longer</a:t>
            </a:r>
            <a:endParaRPr sz="1900"/>
          </a:p>
          <a:p>
            <a:pPr indent="-349250" lvl="0" marL="457200" rtl="0" algn="l">
              <a:spcBef>
                <a:spcPts val="1000"/>
              </a:spcBef>
              <a:spcAft>
                <a:spcPts val="0"/>
              </a:spcAft>
              <a:buSzPts val="1900"/>
              <a:buAutoNum type="arabicPeriod"/>
            </a:pPr>
            <a:r>
              <a:rPr lang="en" sz="1900"/>
              <a:t>Term of copyright is increasingly being determined via trade agreements</a:t>
            </a:r>
            <a:endParaRPr sz="1900"/>
          </a:p>
          <a:p>
            <a:pPr indent="-349250" lvl="0" marL="457200" rtl="0" algn="l">
              <a:spcBef>
                <a:spcPts val="1000"/>
              </a:spcBef>
              <a:spcAft>
                <a:spcPts val="0"/>
              </a:spcAft>
              <a:buSzPts val="1900"/>
              <a:buAutoNum type="arabicPeriod"/>
            </a:pPr>
            <a:r>
              <a:rPr lang="en" sz="1900"/>
              <a:t>Large, corporate content owners are able to exert considerable influence over term of copyright; renewals of copyright</a:t>
            </a:r>
            <a:endParaRPr sz="1900"/>
          </a:p>
          <a:p>
            <a:pPr indent="-349250" lvl="0" marL="457200" rtl="0" algn="l">
              <a:spcBef>
                <a:spcPts val="1000"/>
              </a:spcBef>
              <a:spcAft>
                <a:spcPts val="0"/>
              </a:spcAft>
              <a:buSzPts val="1900"/>
              <a:buAutoNum type="arabicPeriod"/>
            </a:pPr>
            <a:r>
              <a:rPr lang="en" sz="1900"/>
              <a:t>Determining term of copyright is </a:t>
            </a:r>
            <a:r>
              <a:rPr i="1" lang="en" sz="1900"/>
              <a:t>damn </a:t>
            </a:r>
            <a:r>
              <a:rPr lang="en" sz="1900"/>
              <a:t>complicated</a:t>
            </a:r>
            <a:r>
              <a:rPr lang="en" sz="1900"/>
              <a:t> (see </a:t>
            </a:r>
            <a:r>
              <a:rPr lang="en" sz="1900" u="sng">
                <a:solidFill>
                  <a:schemeClr val="hlink"/>
                </a:solidFill>
                <a:hlinkClick r:id="rId3"/>
              </a:rPr>
              <a:t>UofA flowchart</a:t>
            </a:r>
            <a:r>
              <a:rPr lang="en" sz="1900"/>
              <a:t>)</a:t>
            </a:r>
            <a:endParaRPr sz="1900"/>
          </a:p>
          <a:p>
            <a:pPr indent="-349250" lvl="0" marL="457200" rtl="0" algn="l">
              <a:spcBef>
                <a:spcPts val="1000"/>
              </a:spcBef>
              <a:spcAft>
                <a:spcPts val="1000"/>
              </a:spcAft>
              <a:buSzPts val="1900"/>
              <a:buAutoNum type="arabicPeriod"/>
            </a:pPr>
            <a:r>
              <a:rPr lang="en" sz="1900"/>
              <a:t>Enormous amounts of public domain content are locked up in paid-access collections or are otherwise inaccessible (i.e. the “theoretical public domain”)</a:t>
            </a:r>
            <a:endParaRPr sz="19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9">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9">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9">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Current Concerns (1)</a:t>
            </a:r>
            <a:endParaRPr/>
          </a:p>
        </p:txBody>
      </p:sp>
      <p:sp>
        <p:nvSpPr>
          <p:cNvPr id="85" name="Google Shape;85;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Term of copyright is lengthening</a:t>
            </a:r>
            <a:endParaRPr/>
          </a:p>
          <a:p>
            <a:pPr indent="-342900" lvl="0" marL="457200" rtl="0" algn="l">
              <a:spcBef>
                <a:spcPts val="0"/>
              </a:spcBef>
              <a:spcAft>
                <a:spcPts val="0"/>
              </a:spcAft>
              <a:buSzPts val="1800"/>
              <a:buChar char="●"/>
            </a:pPr>
            <a:r>
              <a:rPr lang="en"/>
              <a:t>Term of copyright is being determined via trade agreements</a:t>
            </a:r>
            <a:endParaRPr/>
          </a:p>
          <a:p>
            <a:pPr indent="-342900" lvl="0" marL="457200" rtl="0" algn="l">
              <a:spcBef>
                <a:spcPts val="0"/>
              </a:spcBef>
              <a:spcAft>
                <a:spcPts val="0"/>
              </a:spcAft>
              <a:buSzPts val="1800"/>
              <a:buChar char="●"/>
            </a:pPr>
            <a:r>
              <a:rPr lang="en"/>
              <a:t>Large, corporate content owners are exerting considerable power</a:t>
            </a:r>
            <a:endParaRPr/>
          </a:p>
          <a:p>
            <a:pPr indent="-342900" lvl="0" marL="457200" rtl="0" algn="l">
              <a:spcBef>
                <a:spcPts val="0"/>
              </a:spcBef>
              <a:spcAft>
                <a:spcPts val="0"/>
              </a:spcAft>
              <a:buSzPts val="1800"/>
              <a:buChar char="●"/>
            </a:pPr>
            <a:r>
              <a:rPr lang="en"/>
              <a:t>Determining term of copyright is </a:t>
            </a:r>
            <a:r>
              <a:rPr i="1" lang="en"/>
              <a:t>damn </a:t>
            </a:r>
            <a:r>
              <a:rPr lang="en"/>
              <a:t>hard (see UofA flowchart)</a:t>
            </a:r>
            <a:endParaRPr/>
          </a:p>
          <a:p>
            <a:pPr indent="-342900" lvl="0" marL="457200" rtl="0" algn="l">
              <a:spcBef>
                <a:spcPts val="0"/>
              </a:spcBef>
              <a:spcAft>
                <a:spcPts val="0"/>
              </a:spcAft>
              <a:buSzPts val="1800"/>
              <a:buChar char="●"/>
            </a:pPr>
            <a:r>
              <a:rPr lang="en"/>
              <a:t>The enormous amount of public domain content that is locked up in paid-access collections or re-copyrighted when scanned (thanks Lauren Byl)</a:t>
            </a:r>
            <a:endParaRPr/>
          </a:p>
        </p:txBody>
      </p:sp>
      <p:pic>
        <p:nvPicPr>
          <p:cNvPr id="86" name="Google Shape;86;p17"/>
          <p:cNvPicPr preferRelativeResize="0"/>
          <p:nvPr/>
        </p:nvPicPr>
        <p:blipFill>
          <a:blip r:embed="rId3">
            <a:alphaModFix/>
          </a:blip>
          <a:stretch>
            <a:fillRect/>
          </a:stretch>
        </p:blipFill>
        <p:spPr>
          <a:xfrm>
            <a:off x="0" y="49766"/>
            <a:ext cx="9144001" cy="504396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Current Concerns (cont’d)</a:t>
            </a:r>
            <a:endParaRPr/>
          </a:p>
        </p:txBody>
      </p:sp>
      <p:sp>
        <p:nvSpPr>
          <p:cNvPr id="92" name="Google Shape;92;p18"/>
          <p:cNvSpPr txBox="1"/>
          <p:nvPr>
            <p:ph idx="1" type="body"/>
          </p:nvPr>
        </p:nvSpPr>
        <p:spPr>
          <a:xfrm>
            <a:off x="311700" y="1128825"/>
            <a:ext cx="8520600" cy="34164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SzPts val="1900"/>
              <a:buAutoNum type="arabicPeriod" startAt="7"/>
            </a:pPr>
            <a:r>
              <a:rPr lang="en" sz="1900"/>
              <a:t>Archives and others are intent on re-copyrighting PD works when scanning or digitizing them (</a:t>
            </a:r>
            <a:r>
              <a:rPr i="1" lang="en" sz="1900"/>
              <a:t>thanks Lauren Byl</a:t>
            </a:r>
            <a:r>
              <a:rPr lang="en" sz="1900"/>
              <a:t>)</a:t>
            </a:r>
            <a:endParaRPr i="1" sz="1900"/>
          </a:p>
          <a:p>
            <a:pPr indent="-349250" lvl="0" marL="457200" rtl="0" algn="l">
              <a:spcBef>
                <a:spcPts val="1000"/>
              </a:spcBef>
              <a:spcAft>
                <a:spcPts val="0"/>
              </a:spcAft>
              <a:buSzPts val="1900"/>
              <a:buAutoNum type="arabicPeriod" startAt="7"/>
            </a:pPr>
            <a:r>
              <a:rPr lang="en" sz="1900"/>
              <a:t>Some countries’ cultural heritage laws that try to control uses of reproductions of works in their collections</a:t>
            </a:r>
            <a:endParaRPr sz="1900"/>
          </a:p>
          <a:p>
            <a:pPr indent="-349250" lvl="0" marL="457200" rtl="0" algn="l">
              <a:spcBef>
                <a:spcPts val="1000"/>
              </a:spcBef>
              <a:spcAft>
                <a:spcPts val="0"/>
              </a:spcAft>
              <a:buSzPts val="1900"/>
              <a:buAutoNum type="arabicPeriod" startAt="7"/>
            </a:pPr>
            <a:r>
              <a:rPr lang="en" sz="1900"/>
              <a:t>Incongruity between idea of expiration of copyright (both economic and moral rights) and respect for Indigenous concepts of ownership</a:t>
            </a:r>
            <a:endParaRPr sz="1900"/>
          </a:p>
          <a:p>
            <a:pPr indent="-349250" lvl="0" marL="457200" rtl="0" algn="l">
              <a:spcBef>
                <a:spcPts val="1000"/>
              </a:spcBef>
              <a:spcAft>
                <a:spcPts val="0"/>
              </a:spcAft>
              <a:buSzPts val="1900"/>
              <a:buAutoNum type="arabicPeriod" startAt="7"/>
            </a:pPr>
            <a:r>
              <a:rPr lang="en" sz="1900"/>
              <a:t>Uncertainty around copyright applicability to AI-generated content</a:t>
            </a:r>
            <a:endParaRPr sz="19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Protecting </a:t>
            </a:r>
            <a:r>
              <a:rPr lang="en"/>
              <a:t>the Public Domain</a:t>
            </a:r>
            <a:endParaRPr/>
          </a:p>
        </p:txBody>
      </p:sp>
      <p:sp>
        <p:nvSpPr>
          <p:cNvPr id="98" name="Google Shape;98;p1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SzPts val="1900"/>
              <a:buChar char="●"/>
            </a:pPr>
            <a:r>
              <a:rPr lang="en" sz="1900"/>
              <a:t>Libraries have taken on the role of speaking up on behalf of content users</a:t>
            </a:r>
            <a:endParaRPr sz="1900"/>
          </a:p>
          <a:p>
            <a:pPr indent="-336550" lvl="1" marL="914400" rtl="0" algn="l">
              <a:spcBef>
                <a:spcPts val="0"/>
              </a:spcBef>
              <a:spcAft>
                <a:spcPts val="0"/>
              </a:spcAft>
              <a:buSzPts val="1700"/>
              <a:buChar char="○"/>
            </a:pPr>
            <a:r>
              <a:rPr lang="en" sz="1700"/>
              <a:t>Difficult to make this argument in academic settings – seamless access to licenced content protects users from seeing what is locked up and what isn’t</a:t>
            </a:r>
            <a:endParaRPr sz="1700"/>
          </a:p>
          <a:p>
            <a:pPr indent="-349250" lvl="0" marL="457200" rtl="0" algn="l">
              <a:spcBef>
                <a:spcPts val="1000"/>
              </a:spcBef>
              <a:spcAft>
                <a:spcPts val="0"/>
              </a:spcAft>
              <a:buSzPts val="1900"/>
              <a:buChar char="●"/>
            </a:pPr>
            <a:r>
              <a:rPr lang="en" sz="1900"/>
              <a:t>Difficult to quantify the public good (as opposed to lost revenues) ; dependent on anecdotal evidence</a:t>
            </a:r>
            <a:endParaRPr sz="1900"/>
          </a:p>
          <a:p>
            <a:pPr indent="-349250" lvl="0" marL="457200" rtl="0" algn="l">
              <a:spcBef>
                <a:spcPts val="1000"/>
              </a:spcBef>
              <a:spcAft>
                <a:spcPts val="0"/>
              </a:spcAft>
              <a:buSzPts val="1900"/>
              <a:buChar char="●"/>
            </a:pPr>
            <a:r>
              <a:rPr lang="en" sz="1900"/>
              <a:t>There is still lots of content out there to digitize and make available …</a:t>
            </a:r>
            <a:endParaRPr sz="19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Images</a:t>
            </a:r>
            <a:endParaRPr/>
          </a:p>
        </p:txBody>
      </p:sp>
      <p:sp>
        <p:nvSpPr>
          <p:cNvPr id="104" name="Google Shape;104;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457200" lvl="0" marL="457200" rtl="0" algn="l">
              <a:spcBef>
                <a:spcPts val="0"/>
              </a:spcBef>
              <a:spcAft>
                <a:spcPts val="0"/>
              </a:spcAft>
              <a:buNone/>
            </a:pPr>
            <a:r>
              <a:rPr lang="en" sz="1400">
                <a:solidFill>
                  <a:srgbClr val="000000"/>
                </a:solidFill>
              </a:rPr>
              <a:t>Illustration by Ernest Howard Shepard from Winnie-the-Pooh (1926), by A A Milne. </a:t>
            </a:r>
            <a:r>
              <a:rPr lang="en" sz="1400" u="sng">
                <a:solidFill>
                  <a:schemeClr val="hlink"/>
                </a:solidFill>
                <a:hlinkClick r:id="rId3"/>
              </a:rPr>
              <a:t>From Wikimedia</a:t>
            </a:r>
            <a:endParaRPr sz="1400">
              <a:solidFill>
                <a:srgbClr val="000000"/>
              </a:solidFill>
            </a:endParaRPr>
          </a:p>
          <a:p>
            <a:pPr indent="0" lvl="0" marL="0" rtl="0" algn="l">
              <a:spcBef>
                <a:spcPts val="1000"/>
              </a:spcBef>
              <a:spcAft>
                <a:spcPts val="0"/>
              </a:spcAft>
              <a:buNone/>
            </a:pPr>
            <a:r>
              <a:rPr lang="en" sz="1400">
                <a:solidFill>
                  <a:srgbClr val="000000"/>
                </a:solidFill>
              </a:rPr>
              <a:t>Art depicting Sherlock Holmes in "The Man with the Twisted Lip" (1891). </a:t>
            </a:r>
            <a:r>
              <a:rPr lang="en" sz="1400" u="sng">
                <a:solidFill>
                  <a:schemeClr val="hlink"/>
                </a:solidFill>
                <a:hlinkClick r:id="rId4"/>
              </a:rPr>
              <a:t>From Wikimedia</a:t>
            </a:r>
            <a:endParaRPr sz="1400">
              <a:solidFill>
                <a:srgbClr val="000000"/>
              </a:solidFill>
            </a:endParaRPr>
          </a:p>
          <a:p>
            <a:pPr indent="-457200" lvl="0" marL="457200" rtl="0" algn="l">
              <a:lnSpc>
                <a:spcPct val="115000"/>
              </a:lnSpc>
              <a:spcBef>
                <a:spcPts val="1000"/>
              </a:spcBef>
              <a:spcAft>
                <a:spcPts val="1000"/>
              </a:spcAft>
              <a:buNone/>
            </a:pPr>
            <a:r>
              <a:t/>
            </a:r>
            <a:endParaRPr sz="1100">
              <a:solidFill>
                <a:srgbClr val="0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References</a:t>
            </a:r>
            <a:endParaRPr/>
          </a:p>
        </p:txBody>
      </p:sp>
      <p:sp>
        <p:nvSpPr>
          <p:cNvPr id="110" name="Google Shape;110;p21"/>
          <p:cNvSpPr txBox="1"/>
          <p:nvPr>
            <p:ph idx="1" type="body"/>
          </p:nvPr>
        </p:nvSpPr>
        <p:spPr>
          <a:xfrm>
            <a:off x="311700" y="1152475"/>
            <a:ext cx="8191800" cy="3416400"/>
          </a:xfrm>
          <a:prstGeom prst="rect">
            <a:avLst/>
          </a:prstGeom>
        </p:spPr>
        <p:txBody>
          <a:bodyPr anchorCtr="0" anchor="t" bIns="91425" lIns="91425" spcFirstLastPara="1" rIns="91425" wrap="square" tIns="91425">
            <a:normAutofit fontScale="70000"/>
          </a:bodyPr>
          <a:lstStyle/>
          <a:p>
            <a:pPr indent="-457200" lvl="0" marL="457200" rtl="0" algn="l">
              <a:spcBef>
                <a:spcPts val="0"/>
              </a:spcBef>
              <a:spcAft>
                <a:spcPts val="0"/>
              </a:spcAft>
              <a:buNone/>
            </a:pPr>
            <a:r>
              <a:rPr lang="en" sz="1850">
                <a:solidFill>
                  <a:srgbClr val="000000"/>
                </a:solidFill>
              </a:rPr>
              <a:t>Boyle, J. (2008). </a:t>
            </a:r>
            <a:r>
              <a:rPr i="1" lang="en" sz="1850">
                <a:solidFill>
                  <a:srgbClr val="000000"/>
                </a:solidFill>
              </a:rPr>
              <a:t>The Public Domain: Enclosing the Commons of the Mind</a:t>
            </a:r>
            <a:r>
              <a:rPr lang="en" sz="1850">
                <a:solidFill>
                  <a:srgbClr val="000000"/>
                </a:solidFill>
              </a:rPr>
              <a:t>. Yale University Press.</a:t>
            </a:r>
            <a:endParaRPr sz="1850">
              <a:solidFill>
                <a:srgbClr val="000000"/>
              </a:solidFill>
            </a:endParaRPr>
          </a:p>
          <a:p>
            <a:pPr indent="-457200" lvl="0" marL="457200" rtl="0" algn="l">
              <a:spcBef>
                <a:spcPts val="1000"/>
              </a:spcBef>
              <a:spcAft>
                <a:spcPts val="0"/>
              </a:spcAft>
              <a:buNone/>
            </a:pPr>
            <a:r>
              <a:rPr lang="en" sz="1850">
                <a:solidFill>
                  <a:srgbClr val="333333"/>
                </a:solidFill>
                <a:highlight>
                  <a:schemeClr val="lt1"/>
                </a:highlight>
              </a:rPr>
              <a:t>Gaon, A. H. (2021). </a:t>
            </a:r>
            <a:r>
              <a:rPr i="1" lang="en" sz="1850">
                <a:solidFill>
                  <a:srgbClr val="333333"/>
                </a:solidFill>
                <a:highlight>
                  <a:schemeClr val="lt1"/>
                </a:highlight>
              </a:rPr>
              <a:t>The Future of Copyright in the Age of Artificial Intelligence</a:t>
            </a:r>
            <a:r>
              <a:rPr lang="en" sz="1850">
                <a:solidFill>
                  <a:srgbClr val="333333"/>
                </a:solidFill>
                <a:highlight>
                  <a:schemeClr val="lt1"/>
                </a:highlight>
              </a:rPr>
              <a:t>. Edward Elgar Publishing Limited.</a:t>
            </a:r>
            <a:endParaRPr sz="1850">
              <a:solidFill>
                <a:srgbClr val="333333"/>
              </a:solidFill>
              <a:highlight>
                <a:schemeClr val="lt1"/>
              </a:highlight>
            </a:endParaRPr>
          </a:p>
          <a:p>
            <a:pPr indent="-457200" lvl="0" marL="457200" rtl="0" algn="l">
              <a:lnSpc>
                <a:spcPct val="115000"/>
              </a:lnSpc>
              <a:spcBef>
                <a:spcPts val="1000"/>
              </a:spcBef>
              <a:spcAft>
                <a:spcPts val="0"/>
              </a:spcAft>
              <a:buNone/>
            </a:pPr>
            <a:r>
              <a:rPr lang="en" sz="1850">
                <a:solidFill>
                  <a:srgbClr val="000000"/>
                </a:solidFill>
              </a:rPr>
              <a:t>Hunsaker, A. J., &amp; Schultz, T. A. (2021). “Is Rhapsody in Blue in the public domain?”: Copyright knowledge of U.S. music librarians. </a:t>
            </a:r>
            <a:r>
              <a:rPr i="1" lang="en" sz="1850">
                <a:solidFill>
                  <a:srgbClr val="000000"/>
                </a:solidFill>
              </a:rPr>
              <a:t>Music Reference Services Quarterly</a:t>
            </a:r>
            <a:r>
              <a:rPr lang="en" sz="1850">
                <a:solidFill>
                  <a:srgbClr val="000000"/>
                </a:solidFill>
              </a:rPr>
              <a:t>, </a:t>
            </a:r>
            <a:r>
              <a:rPr i="1" lang="en" sz="1850">
                <a:solidFill>
                  <a:srgbClr val="000000"/>
                </a:solidFill>
              </a:rPr>
              <a:t>24</a:t>
            </a:r>
            <a:r>
              <a:rPr lang="en" sz="1850">
                <a:solidFill>
                  <a:srgbClr val="000000"/>
                </a:solidFill>
              </a:rPr>
              <a:t>(1–2), 38–58. </a:t>
            </a:r>
            <a:r>
              <a:rPr lang="en" sz="1850" u="sng">
                <a:solidFill>
                  <a:schemeClr val="hlink"/>
                </a:solidFill>
                <a:hlinkClick r:id="rId3"/>
              </a:rPr>
              <a:t>https://doi.org/10.1080/10588167.2020.1729602</a:t>
            </a:r>
            <a:endParaRPr sz="1850">
              <a:solidFill>
                <a:srgbClr val="000000"/>
              </a:solidFill>
            </a:endParaRPr>
          </a:p>
          <a:p>
            <a:pPr indent="-457200" lvl="0" marL="457200" rtl="0" algn="l">
              <a:lnSpc>
                <a:spcPct val="115000"/>
              </a:lnSpc>
              <a:spcBef>
                <a:spcPts val="1000"/>
              </a:spcBef>
              <a:spcAft>
                <a:spcPts val="0"/>
              </a:spcAft>
              <a:buNone/>
            </a:pPr>
            <a:r>
              <a:rPr lang="en" sz="1850">
                <a:solidFill>
                  <a:srgbClr val="000000"/>
                </a:solidFill>
              </a:rPr>
              <a:t>Op den Kamp, C. (2018). </a:t>
            </a:r>
            <a:r>
              <a:rPr i="1" lang="en" sz="1850">
                <a:solidFill>
                  <a:srgbClr val="000000"/>
                </a:solidFill>
              </a:rPr>
              <a:t>The Greatest Films Never Seen: The Film Archive and the Copyright Smokescreen</a:t>
            </a:r>
            <a:r>
              <a:rPr lang="en" sz="1850">
                <a:solidFill>
                  <a:srgbClr val="000000"/>
                </a:solidFill>
              </a:rPr>
              <a:t>. Amsterdam University Press.</a:t>
            </a:r>
            <a:endParaRPr sz="1850">
              <a:solidFill>
                <a:srgbClr val="000000"/>
              </a:solidFill>
            </a:endParaRPr>
          </a:p>
          <a:p>
            <a:pPr indent="-457200" lvl="0" marL="457200" rtl="0" algn="l">
              <a:spcBef>
                <a:spcPts val="1000"/>
              </a:spcBef>
              <a:spcAft>
                <a:spcPts val="0"/>
              </a:spcAft>
              <a:buNone/>
            </a:pPr>
            <a:r>
              <a:rPr lang="en" sz="1850">
                <a:solidFill>
                  <a:srgbClr val="333333"/>
                </a:solidFill>
                <a:highlight>
                  <a:schemeClr val="lt1"/>
                </a:highlight>
              </a:rPr>
              <a:t>Samuelson, P. (2023). Generative AI meets copyright. </a:t>
            </a:r>
            <a:r>
              <a:rPr i="1" lang="en" sz="1850">
                <a:solidFill>
                  <a:srgbClr val="333333"/>
                </a:solidFill>
                <a:highlight>
                  <a:schemeClr val="lt1"/>
                </a:highlight>
              </a:rPr>
              <a:t>Science, 381</a:t>
            </a:r>
            <a:r>
              <a:rPr lang="en" sz="1850">
                <a:solidFill>
                  <a:srgbClr val="333333"/>
                </a:solidFill>
                <a:highlight>
                  <a:schemeClr val="lt1"/>
                </a:highlight>
              </a:rPr>
              <a:t>(158-161). </a:t>
            </a:r>
            <a:r>
              <a:rPr lang="en" sz="1850" u="sng">
                <a:solidFill>
                  <a:schemeClr val="accent5"/>
                </a:solidFill>
                <a:highlight>
                  <a:schemeClr val="lt1"/>
                </a:highlight>
                <a:hlinkClick r:id="rId4">
                  <a:extLst>
                    <a:ext uri="{A12FA001-AC4F-418D-AE19-62706E023703}">
                      <ahyp:hlinkClr val="tx"/>
                    </a:ext>
                  </a:extLst>
                </a:hlinkClick>
              </a:rPr>
              <a:t>https://www-science-org.uml.idm.oclc.org/doi/10.1126/science.adi0656</a:t>
            </a:r>
            <a:r>
              <a:rPr lang="en" sz="1850">
                <a:solidFill>
                  <a:srgbClr val="333333"/>
                </a:solidFill>
                <a:highlight>
                  <a:schemeClr val="lt1"/>
                </a:highlight>
              </a:rPr>
              <a:t> </a:t>
            </a:r>
            <a:endParaRPr sz="1850">
              <a:solidFill>
                <a:srgbClr val="333333"/>
              </a:solidFill>
              <a:highlight>
                <a:schemeClr val="lt1"/>
              </a:highlight>
            </a:endParaRPr>
          </a:p>
          <a:p>
            <a:pPr indent="-457200" lvl="0" marL="457200" rtl="0" algn="l">
              <a:spcBef>
                <a:spcPts val="1000"/>
              </a:spcBef>
              <a:spcAft>
                <a:spcPts val="1000"/>
              </a:spcAft>
              <a:buNone/>
            </a:pPr>
            <a:r>
              <a:rPr lang="en" sz="1850">
                <a:solidFill>
                  <a:srgbClr val="333333"/>
                </a:solidFill>
                <a:highlight>
                  <a:schemeClr val="lt1"/>
                </a:highlight>
              </a:rPr>
              <a:t>Wood, N. (2023). The people’s access to information: How definitions of ownership influence the public domain. </a:t>
            </a:r>
            <a:r>
              <a:rPr i="1" lang="en" sz="1850">
                <a:solidFill>
                  <a:srgbClr val="333333"/>
                </a:solidFill>
                <a:highlight>
                  <a:schemeClr val="lt1"/>
                </a:highlight>
              </a:rPr>
              <a:t>The Serials Librarian</a:t>
            </a:r>
            <a:r>
              <a:rPr lang="en" sz="1850">
                <a:solidFill>
                  <a:srgbClr val="333333"/>
                </a:solidFill>
                <a:highlight>
                  <a:schemeClr val="lt1"/>
                </a:highlight>
              </a:rPr>
              <a:t>, </a:t>
            </a:r>
            <a:r>
              <a:rPr i="1" lang="en" sz="1850">
                <a:solidFill>
                  <a:srgbClr val="333333"/>
                </a:solidFill>
                <a:highlight>
                  <a:schemeClr val="lt1"/>
                </a:highlight>
              </a:rPr>
              <a:t>84</a:t>
            </a:r>
            <a:r>
              <a:rPr lang="en" sz="1850">
                <a:solidFill>
                  <a:srgbClr val="333333"/>
                </a:solidFill>
                <a:highlight>
                  <a:schemeClr val="lt1"/>
                </a:highlight>
              </a:rPr>
              <a:t>(1–4), 26–31. </a:t>
            </a:r>
            <a:r>
              <a:rPr lang="en" sz="1850" u="sng">
                <a:solidFill>
                  <a:schemeClr val="accent5"/>
                </a:solidFill>
                <a:highlight>
                  <a:schemeClr val="lt1"/>
                </a:highlight>
                <a:hlinkClick r:id="rId5">
                  <a:extLst>
                    <a:ext uri="{A12FA001-AC4F-418D-AE19-62706E023703}">
                      <ahyp:hlinkClr val="tx"/>
                    </a:ext>
                  </a:extLst>
                </a:hlinkClick>
              </a:rPr>
              <a:t>https://doi-org.uml.idm.oclc.org/10.1080/0361526X.2023.2172515</a:t>
            </a:r>
            <a:endParaRPr sz="1100">
              <a:solidFill>
                <a:srgbClr val="000000"/>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