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79" r:id="rId1"/>
  </p:sldMasterIdLst>
  <p:notesMasterIdLst>
    <p:notesMasterId r:id="rId30"/>
  </p:notesMasterIdLst>
  <p:sldIdLst>
    <p:sldId id="256" r:id="rId2"/>
    <p:sldId id="257" r:id="rId3"/>
    <p:sldId id="258" r:id="rId4"/>
    <p:sldId id="285" r:id="rId5"/>
    <p:sldId id="259" r:id="rId6"/>
    <p:sldId id="267" r:id="rId7"/>
    <p:sldId id="279" r:id="rId8"/>
    <p:sldId id="278" r:id="rId9"/>
    <p:sldId id="261" r:id="rId10"/>
    <p:sldId id="282" r:id="rId11"/>
    <p:sldId id="277" r:id="rId12"/>
    <p:sldId id="262" r:id="rId13"/>
    <p:sldId id="263" r:id="rId14"/>
    <p:sldId id="264" r:id="rId15"/>
    <p:sldId id="265" r:id="rId16"/>
    <p:sldId id="266" r:id="rId17"/>
    <p:sldId id="269" r:id="rId18"/>
    <p:sldId id="270" r:id="rId19"/>
    <p:sldId id="274" r:id="rId20"/>
    <p:sldId id="271" r:id="rId21"/>
    <p:sldId id="272" r:id="rId22"/>
    <p:sldId id="273" r:id="rId23"/>
    <p:sldId id="268" r:id="rId24"/>
    <p:sldId id="286" r:id="rId25"/>
    <p:sldId id="276" r:id="rId26"/>
    <p:sldId id="280" r:id="rId27"/>
    <p:sldId id="283" r:id="rId28"/>
    <p:sldId id="284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/>
    <p:restoredTop sz="94676"/>
  </p:normalViewPr>
  <p:slideViewPr>
    <p:cSldViewPr snapToGrid="0" snapToObjects="1">
      <p:cViewPr>
        <p:scale>
          <a:sx n="107" d="100"/>
          <a:sy n="107" d="100"/>
        </p:scale>
        <p:origin x="728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6" d="100"/>
          <a:sy n="86" d="100"/>
        </p:scale>
        <p:origin x="3928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04AB2-6AEC-B143-8037-01D35E0CC92D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76A6C-8228-A446-AB54-9E59C85492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6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90% of our security problems exist because of our mission of “dissemination </a:t>
            </a:r>
            <a:r>
              <a:rPr lang="en-US" dirty="0"/>
              <a:t>and management of information </a:t>
            </a:r>
            <a:r>
              <a:rPr lang="en-US" dirty="0" smtClean="0"/>
              <a:t>resources“ – Make slide</a:t>
            </a:r>
            <a:r>
              <a:rPr lang="en-US" baseline="0" dirty="0" smtClean="0"/>
              <a:t> transitions so that it goes from the Library mission to bold this chunk and pull it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76A6C-8228-A446-AB54-9E59C854928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306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90% of our security problems exist because of our mission of “dissemination </a:t>
            </a:r>
            <a:r>
              <a:rPr lang="en-US" dirty="0"/>
              <a:t>and management of information </a:t>
            </a:r>
            <a:r>
              <a:rPr lang="en-US" dirty="0" smtClean="0"/>
              <a:t>resources“ – Make slide</a:t>
            </a:r>
            <a:r>
              <a:rPr lang="en-US" baseline="0" dirty="0" smtClean="0"/>
              <a:t> transitions so that it goes from the Library mission to bold this chunk and pull it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76A6C-8228-A446-AB54-9E59C854928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9473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Viagra ad</a:t>
            </a:r>
            <a:r>
              <a:rPr lang="en-US" baseline="0" dirty="0" smtClean="0"/>
              <a:t> injection for *66.* where it should have been 66.*  Only seen in Computer Science, but only on some of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76A6C-8228-A446-AB54-9E59C854928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87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6617284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778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418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01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125682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2125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57990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96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32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61941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48452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2041D4B-BA12-3644-BD8A-FA8958D74780}" type="datetimeFigureOut">
              <a:rPr lang="en-US" smtClean="0"/>
              <a:t>8/16/17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846B575-AA5B-E542-9387-198D0A04D9F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2337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8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4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22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dirty="0"/>
              <a:t>Securing Library IT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>A </a:t>
            </a:r>
            <a:r>
              <a:rPr lang="en-US" sz="5400" dirty="0"/>
              <a:t>View From The Ground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 Comeau</a:t>
            </a:r>
          </a:p>
          <a:p>
            <a:r>
              <a:rPr lang="en-US" dirty="0" smtClean="0"/>
              <a:t>Director, Library 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27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Digital Security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966" y="2286000"/>
            <a:ext cx="7170468" cy="3581400"/>
          </a:xfrm>
        </p:spPr>
      </p:pic>
    </p:spTree>
    <p:extLst>
      <p:ext uri="{BB962C8B-B14F-4D97-AF65-F5344CB8AC3E}">
        <p14:creationId xmlns:p14="http://schemas.microsoft.com/office/powerpoint/2010/main" val="147606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Physical Security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2476" y="2286000"/>
            <a:ext cx="7419447" cy="3581400"/>
          </a:xfrm>
        </p:spPr>
      </p:pic>
    </p:spTree>
    <p:extLst>
      <p:ext uri="{BB962C8B-B14F-4D97-AF65-F5344CB8AC3E}">
        <p14:creationId xmlns:p14="http://schemas.microsoft.com/office/powerpoint/2010/main" val="1813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Server Side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Housed in Killam server room</a:t>
            </a:r>
          </a:p>
          <a:p>
            <a:r>
              <a:rPr lang="en-US" dirty="0" smtClean="0"/>
              <a:t>Covers the physical and some digital</a:t>
            </a:r>
            <a:endParaRPr lang="en-US" dirty="0"/>
          </a:p>
          <a:p>
            <a:r>
              <a:rPr lang="en-US" dirty="0" smtClean="0"/>
              <a:t>Proxy server is different</a:t>
            </a:r>
          </a:p>
          <a:p>
            <a:r>
              <a:rPr lang="en-US" dirty="0" smtClean="0"/>
              <a:t>A launching point to our resources from off-campus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6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Old Threats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Distributed Denial of Service</a:t>
            </a:r>
          </a:p>
          <a:p>
            <a:r>
              <a:rPr lang="en-US" dirty="0" smtClean="0"/>
              <a:t>Brute force attempts</a:t>
            </a:r>
          </a:p>
          <a:p>
            <a:r>
              <a:rPr lang="en-US" dirty="0"/>
              <a:t>Spam code </a:t>
            </a:r>
            <a:r>
              <a:rPr lang="en-US" dirty="0" smtClean="0"/>
              <a:t>injection</a:t>
            </a:r>
          </a:p>
          <a:p>
            <a:r>
              <a:rPr lang="en-US" dirty="0" smtClean="0"/>
              <a:t>Single end-user breach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8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responses from different vendors</a:t>
            </a:r>
          </a:p>
          <a:p>
            <a:r>
              <a:rPr lang="en-US" dirty="0" smtClean="0"/>
              <a:t>From passive to aggressive</a:t>
            </a:r>
          </a:p>
          <a:p>
            <a:r>
              <a:rPr lang="en-US" dirty="0" smtClean="0"/>
              <a:t>We get a brief window between first notice and action taken</a:t>
            </a:r>
            <a:endParaRPr lang="en-US" dirty="0"/>
          </a:p>
          <a:p>
            <a:r>
              <a:rPr lang="en-US" dirty="0" smtClean="0"/>
              <a:t>Can result in patrons losing access to resources</a:t>
            </a:r>
          </a:p>
          <a:p>
            <a:r>
              <a:rPr lang="en-US" dirty="0" smtClean="0"/>
              <a:t>Communications can be a challenge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43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take information that vendors send us and analyze logs</a:t>
            </a:r>
          </a:p>
          <a:p>
            <a:r>
              <a:rPr lang="en-US" dirty="0" smtClean="0"/>
              <a:t>Often have to go back to ask for more information</a:t>
            </a:r>
          </a:p>
          <a:p>
            <a:r>
              <a:rPr lang="en-US" dirty="0" smtClean="0"/>
              <a:t>Normally can respond quickly when provided with details</a:t>
            </a:r>
          </a:p>
          <a:p>
            <a:r>
              <a:rPr lang="en-US" dirty="0" smtClean="0"/>
              <a:t>Sometimes push back since usage is normal to our eye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38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Emergence Of </a:t>
            </a:r>
            <a:r>
              <a:rPr lang="en-US" dirty="0" err="1" smtClean="0"/>
              <a:t>Sci</a:t>
            </a:r>
            <a:r>
              <a:rPr lang="en-US" dirty="0" smtClean="0"/>
              <a:t>-Hub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Essentially The Pirate Bay for </a:t>
            </a:r>
            <a:r>
              <a:rPr lang="en-US" dirty="0"/>
              <a:t>a</a:t>
            </a:r>
            <a:r>
              <a:rPr lang="en-US" dirty="0" smtClean="0"/>
              <a:t>cademic research</a:t>
            </a:r>
          </a:p>
          <a:p>
            <a:r>
              <a:rPr lang="en-US" dirty="0" smtClean="0"/>
              <a:t>Leverages automation and scale</a:t>
            </a:r>
          </a:p>
          <a:p>
            <a:r>
              <a:rPr lang="en-US" dirty="0" smtClean="0"/>
              <a:t>Uses accounts from schools all over</a:t>
            </a:r>
          </a:p>
          <a:p>
            <a:r>
              <a:rPr lang="en-US" dirty="0" smtClean="0"/>
              <a:t>“donated” credentials vs phishing</a:t>
            </a:r>
          </a:p>
        </p:txBody>
      </p:sp>
    </p:spTree>
    <p:extLst>
      <p:ext uri="{BB962C8B-B14F-4D97-AF65-F5344CB8AC3E}">
        <p14:creationId xmlns:p14="http://schemas.microsoft.com/office/powerpoint/2010/main" val="122502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Threat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in footprint</a:t>
            </a:r>
          </a:p>
          <a:p>
            <a:r>
              <a:rPr lang="en-US" dirty="0" smtClean="0"/>
              <a:t>No longer a mass harvest</a:t>
            </a:r>
          </a:p>
          <a:p>
            <a:r>
              <a:rPr lang="en-US" dirty="0" smtClean="0"/>
              <a:t>More scattered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05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Playing Catch-Up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 first, we struggled to identify patterns</a:t>
            </a:r>
          </a:p>
          <a:p>
            <a:r>
              <a:rPr lang="en-US" dirty="0" smtClean="0"/>
              <a:t>Challenging communications with vendors</a:t>
            </a:r>
          </a:p>
          <a:p>
            <a:r>
              <a:rPr lang="en-US" dirty="0" smtClean="0"/>
              <a:t>Experience improved both</a:t>
            </a:r>
          </a:p>
          <a:p>
            <a:r>
              <a:rPr lang="en-US" dirty="0"/>
              <a:t>But vendors have incomplete information at their </a:t>
            </a:r>
            <a:r>
              <a:rPr lang="en-US" dirty="0" smtClean="0"/>
              <a:t>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343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Vendors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one vendor using some technical strategies</a:t>
            </a:r>
          </a:p>
          <a:p>
            <a:r>
              <a:rPr lang="en-US" dirty="0" smtClean="0"/>
              <a:t>Provides us with better information</a:t>
            </a:r>
          </a:p>
          <a:p>
            <a:r>
              <a:rPr lang="en-US" dirty="0" smtClean="0"/>
              <a:t>We use that to then trace the breach</a:t>
            </a:r>
          </a:p>
          <a:p>
            <a:r>
              <a:rPr lang="en-US" dirty="0" smtClean="0"/>
              <a:t>Less content blocked by vendors</a:t>
            </a:r>
          </a:p>
          <a:p>
            <a:r>
              <a:rPr lang="en-US" dirty="0" smtClean="0"/>
              <a:t>Shorter time where an account is breached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82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Dalhousie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 physical libraries</a:t>
            </a:r>
          </a:p>
          <a:p>
            <a:r>
              <a:rPr lang="en-US" dirty="0" smtClean="0"/>
              <a:t>Serving over 18 000 students</a:t>
            </a:r>
          </a:p>
          <a:p>
            <a:r>
              <a:rPr lang="en-US" dirty="0" smtClean="0"/>
              <a:t>Primary mission is to support learning and research</a:t>
            </a:r>
          </a:p>
          <a:p>
            <a:r>
              <a:rPr lang="en-US" dirty="0" smtClean="0"/>
              <a:t>We do that through our services and 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8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Breaches moved to leverage VPN</a:t>
            </a:r>
          </a:p>
          <a:p>
            <a:r>
              <a:rPr lang="en-US" dirty="0" smtClean="0"/>
              <a:t>Bypasses the proxy server</a:t>
            </a:r>
          </a:p>
          <a:p>
            <a:r>
              <a:rPr lang="en-US" dirty="0" smtClean="0"/>
              <a:t>Direct to vendor</a:t>
            </a:r>
          </a:p>
          <a:p>
            <a:r>
              <a:rPr lang="en-US" dirty="0" smtClean="0"/>
              <a:t>Bypasses libraries logs</a:t>
            </a:r>
          </a:p>
        </p:txBody>
      </p:sp>
    </p:spTree>
    <p:extLst>
      <p:ext uri="{BB962C8B-B14F-4D97-AF65-F5344CB8AC3E}">
        <p14:creationId xmlns:p14="http://schemas.microsoft.com/office/powerpoint/2010/main" val="1933956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don’t have logs</a:t>
            </a:r>
          </a:p>
          <a:p>
            <a:r>
              <a:rPr lang="en-US" dirty="0" smtClean="0"/>
              <a:t>VPN logs were not frequently used</a:t>
            </a:r>
          </a:p>
          <a:p>
            <a:r>
              <a:rPr lang="en-US" dirty="0" smtClean="0"/>
              <a:t>Little automation, </a:t>
            </a:r>
            <a:r>
              <a:rPr lang="en-US" dirty="0" err="1" smtClean="0"/>
              <a:t>labour</a:t>
            </a:r>
            <a:r>
              <a:rPr lang="en-US" dirty="0" smtClean="0"/>
              <a:t> intensive</a:t>
            </a:r>
          </a:p>
          <a:p>
            <a:r>
              <a:rPr lang="en-US" dirty="0" smtClean="0"/>
              <a:t>We had a good partner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35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Leveraging Partners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 IT had just completed a tool to help them draw from log files safely and quickly</a:t>
            </a:r>
          </a:p>
          <a:p>
            <a:r>
              <a:rPr lang="en-US" dirty="0" smtClean="0"/>
              <a:t>Small modifications to allow us as a trusted partner to run queries</a:t>
            </a:r>
          </a:p>
          <a:p>
            <a:r>
              <a:rPr lang="en-US" dirty="0" smtClean="0"/>
              <a:t>Worked just as efficiently as if the data was in our own log files</a:t>
            </a:r>
          </a:p>
        </p:txBody>
      </p:sp>
    </p:spTree>
    <p:extLst>
      <p:ext uri="{BB962C8B-B14F-4D97-AF65-F5344CB8AC3E}">
        <p14:creationId xmlns:p14="http://schemas.microsoft.com/office/powerpoint/2010/main" val="1332661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patrons can lose access to content</a:t>
            </a:r>
          </a:p>
          <a:p>
            <a:r>
              <a:rPr lang="en-US" dirty="0" smtClean="0"/>
              <a:t>The genie is out of the bottle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Sci</a:t>
            </a:r>
            <a:r>
              <a:rPr lang="en-US" dirty="0" smtClean="0"/>
              <a:t>-Hub goes down, there will likely be another</a:t>
            </a:r>
          </a:p>
          <a:p>
            <a:r>
              <a:rPr lang="en-US" dirty="0" smtClean="0"/>
              <a:t>No expectation that the threat will abate</a:t>
            </a:r>
          </a:p>
          <a:p>
            <a:r>
              <a:rPr lang="en-US" dirty="0" smtClean="0"/>
              <a:t>Work to contain the problem</a:t>
            </a:r>
          </a:p>
        </p:txBody>
      </p:sp>
    </p:spTree>
    <p:extLst>
      <p:ext uri="{BB962C8B-B14F-4D97-AF65-F5344CB8AC3E}">
        <p14:creationId xmlns:p14="http://schemas.microsoft.com/office/powerpoint/2010/main" val="202935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Breached account must have password reset</a:t>
            </a:r>
          </a:p>
          <a:p>
            <a:r>
              <a:rPr lang="en-US" dirty="0" smtClean="0"/>
              <a:t>Locks user out of all services</a:t>
            </a:r>
          </a:p>
          <a:p>
            <a:r>
              <a:rPr lang="en-US" dirty="0" smtClean="0"/>
              <a:t>Libraries have become the front line for phishing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50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Automated, predictive or other aggressive methods create false positives</a:t>
            </a:r>
          </a:p>
          <a:p>
            <a:r>
              <a:rPr lang="en-US" dirty="0" smtClean="0"/>
              <a:t>That creates service problems</a:t>
            </a:r>
          </a:p>
          <a:p>
            <a:r>
              <a:rPr lang="en-US" dirty="0" smtClean="0"/>
              <a:t>Expect that threats will continue to evolve, leveraging new exploits</a:t>
            </a:r>
          </a:p>
        </p:txBody>
      </p:sp>
    </p:spTree>
    <p:extLst>
      <p:ext uri="{BB962C8B-B14F-4D97-AF65-F5344CB8AC3E}">
        <p14:creationId xmlns:p14="http://schemas.microsoft.com/office/powerpoint/2010/main" val="117244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 To The Tension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Libraries also want information to be free</a:t>
            </a:r>
          </a:p>
          <a:p>
            <a:r>
              <a:rPr lang="en-US" dirty="0" smtClean="0"/>
              <a:t>Using a very different approach</a:t>
            </a:r>
          </a:p>
          <a:p>
            <a:r>
              <a:rPr lang="en-US" dirty="0" smtClean="0"/>
              <a:t>Open Access</a:t>
            </a:r>
          </a:p>
          <a:p>
            <a:r>
              <a:rPr lang="en-US" dirty="0" smtClean="0"/>
              <a:t>Slower, more difficult strategy, but operates within copyright law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5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Looking Forward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tension </a:t>
            </a:r>
            <a:r>
              <a:rPr lang="en-US" dirty="0"/>
              <a:t>will </a:t>
            </a:r>
            <a:r>
              <a:rPr lang="en-US" dirty="0" smtClean="0"/>
              <a:t>continue</a:t>
            </a:r>
          </a:p>
          <a:p>
            <a:r>
              <a:rPr lang="en-US" dirty="0" smtClean="0"/>
              <a:t>That tension means we will continue to be a target</a:t>
            </a:r>
          </a:p>
          <a:p>
            <a:r>
              <a:rPr lang="en-US" dirty="0" smtClean="0"/>
              <a:t>Phishing is the root of the problem</a:t>
            </a:r>
            <a:endParaRPr lang="en-US" dirty="0"/>
          </a:p>
          <a:p>
            <a:r>
              <a:rPr lang="en-US" dirty="0" smtClean="0"/>
              <a:t>Education helps but is an incomplete solution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984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91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Library Information Technology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Provide IT services </a:t>
            </a:r>
            <a:r>
              <a:rPr lang="en-US" dirty="0"/>
              <a:t>to all </a:t>
            </a:r>
            <a:r>
              <a:rPr lang="en-US" dirty="0" smtClean="0"/>
              <a:t>libraries</a:t>
            </a:r>
            <a:endParaRPr lang="en-US" dirty="0"/>
          </a:p>
          <a:p>
            <a:r>
              <a:rPr lang="en-US" dirty="0"/>
              <a:t>From desktop to server </a:t>
            </a:r>
            <a:r>
              <a:rPr lang="en-US" dirty="0" smtClean="0"/>
              <a:t>infrastructure</a:t>
            </a:r>
          </a:p>
          <a:p>
            <a:r>
              <a:rPr lang="en-US" dirty="0" smtClean="0"/>
              <a:t>Some behind the scenes, some front facing</a:t>
            </a:r>
          </a:p>
          <a:p>
            <a:r>
              <a:rPr lang="en-US" dirty="0" smtClean="0"/>
              <a:t>Distinct from central IT group (ITS)</a:t>
            </a:r>
          </a:p>
          <a:p>
            <a:r>
              <a:rPr lang="en-US" dirty="0" smtClean="0"/>
              <a:t>Strong collaborations</a:t>
            </a:r>
          </a:p>
        </p:txBody>
      </p:sp>
      <p:sp>
        <p:nvSpPr>
          <p:cNvPr id="4" name="Rectangle 3"/>
          <p:cNvSpPr/>
          <p:nvPr/>
        </p:nvSpPr>
        <p:spPr>
          <a:xfrm>
            <a:off x="5637380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75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sz="5400" dirty="0"/>
              <a:t>Our mission is three-fold:</a:t>
            </a:r>
          </a:p>
          <a:p>
            <a:r>
              <a:rPr lang="en-US" sz="5400" dirty="0"/>
              <a:t>To support teaching and learning through innovative services, physical and virtual spaces and the dissemination of knowledge in all forms.</a:t>
            </a:r>
          </a:p>
          <a:p>
            <a:r>
              <a:rPr lang="en-US" sz="5400" dirty="0"/>
              <a:t>To actively partner in the research </a:t>
            </a:r>
            <a:r>
              <a:rPr lang="en-US" sz="5400" dirty="0" err="1"/>
              <a:t>endeavour</a:t>
            </a:r>
            <a:r>
              <a:rPr lang="en-US" sz="5400" dirty="0"/>
              <a:t> through collaboration, dissemination and management of information resources and the preservation of Dalhousie’s scholarly output.</a:t>
            </a:r>
          </a:p>
          <a:p>
            <a:r>
              <a:rPr lang="en-US" sz="5400" dirty="0"/>
              <a:t>To provide inclusive and inviting spaces to enable our diverse communities to thrive intellectually.</a:t>
            </a:r>
          </a:p>
        </p:txBody>
      </p:sp>
    </p:spTree>
    <p:extLst>
      <p:ext uri="{BB962C8B-B14F-4D97-AF65-F5344CB8AC3E}">
        <p14:creationId xmlns:p14="http://schemas.microsoft.com/office/powerpoint/2010/main" val="11667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 smtClean="0"/>
              <a:t>“</a:t>
            </a:r>
            <a:r>
              <a:rPr lang="en-US" sz="5400" b="1" dirty="0" smtClean="0"/>
              <a:t>dissemination</a:t>
            </a:r>
            <a:r>
              <a:rPr lang="en-US" sz="5400" dirty="0" smtClean="0"/>
              <a:t> </a:t>
            </a:r>
            <a:r>
              <a:rPr lang="en-US" sz="5400" dirty="0"/>
              <a:t>and </a:t>
            </a:r>
            <a:r>
              <a:rPr lang="en-US" sz="5400" b="1" dirty="0"/>
              <a:t>management</a:t>
            </a:r>
            <a:r>
              <a:rPr lang="en-US" sz="5400" dirty="0"/>
              <a:t> of information </a:t>
            </a:r>
            <a:r>
              <a:rPr lang="en-US" sz="5400" dirty="0" smtClean="0"/>
              <a:t>resources”</a:t>
            </a:r>
          </a:p>
        </p:txBody>
      </p:sp>
    </p:spTree>
    <p:extLst>
      <p:ext uri="{BB962C8B-B14F-4D97-AF65-F5344CB8AC3E}">
        <p14:creationId xmlns:p14="http://schemas.microsoft.com/office/powerpoint/2010/main" val="82796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“</a:t>
            </a:r>
            <a:r>
              <a:rPr lang="en-US" sz="3600" i="1" dirty="0"/>
              <a:t>Information Wants To Be Free. Information also wants to be </a:t>
            </a:r>
            <a:r>
              <a:rPr lang="en-US" sz="3600" i="1" dirty="0" smtClean="0"/>
              <a:t>expensive. …</a:t>
            </a:r>
            <a:r>
              <a:rPr lang="en-US" sz="3600" i="1" dirty="0"/>
              <a:t>That tension will not go </a:t>
            </a:r>
            <a:r>
              <a:rPr lang="en-US" sz="3600" i="1" dirty="0" smtClean="0"/>
              <a:t>away.” – Stewart Brand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1371600" y="5858589"/>
            <a:ext cx="4485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Brand, S. (1987). </a:t>
            </a:r>
            <a:r>
              <a:rPr lang="en-US" sz="1000" i="1" dirty="0"/>
              <a:t>The Media Lab : Inventing the future at MIT</a:t>
            </a:r>
            <a:r>
              <a:rPr lang="en-US" sz="1000" dirty="0"/>
              <a:t>. New York: Viking.</a:t>
            </a:r>
            <a:endParaRPr lang="en-US" sz="1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9383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Conflicting values between libraries and vendors</a:t>
            </a:r>
          </a:p>
          <a:p>
            <a:r>
              <a:rPr lang="en-US" dirty="0" smtClean="0"/>
              <a:t>We want to provide access for all</a:t>
            </a:r>
          </a:p>
          <a:p>
            <a:r>
              <a:rPr lang="en-US" dirty="0" smtClean="0"/>
              <a:t>They must limit access to create scarcity</a:t>
            </a:r>
          </a:p>
          <a:p>
            <a:r>
              <a:rPr lang="en-US" dirty="0" smtClean="0"/>
              <a:t>Despite differing goals, we work together</a:t>
            </a:r>
          </a:p>
        </p:txBody>
      </p:sp>
    </p:spTree>
    <p:extLst>
      <p:ext uri="{BB962C8B-B14F-4D97-AF65-F5344CB8AC3E}">
        <p14:creationId xmlns:p14="http://schemas.microsoft.com/office/powerpoint/2010/main" val="212411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Goal is access wherever, whenever by users covered under license</a:t>
            </a:r>
          </a:p>
          <a:p>
            <a:r>
              <a:rPr lang="en-US" dirty="0" smtClean="0"/>
              <a:t>Access </a:t>
            </a:r>
            <a:r>
              <a:rPr lang="en-US" dirty="0"/>
              <a:t>starts either in our Learning Commons or personal </a:t>
            </a:r>
            <a:r>
              <a:rPr lang="en-US" dirty="0" smtClean="0"/>
              <a:t>devices via our proxy server</a:t>
            </a:r>
          </a:p>
          <a:p>
            <a:r>
              <a:rPr lang="en-US" dirty="0" smtClean="0"/>
              <a:t>Easy </a:t>
            </a:r>
            <a:r>
              <a:rPr lang="en-US" dirty="0"/>
              <a:t>with our open access resources</a:t>
            </a:r>
          </a:p>
          <a:p>
            <a:r>
              <a:rPr lang="en-US" dirty="0"/>
              <a:t>Vendor provided resources are more complicated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34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Commons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workstations for public</a:t>
            </a:r>
          </a:p>
          <a:p>
            <a:r>
              <a:rPr lang="en-US" dirty="0" smtClean="0"/>
              <a:t>Secure multi-user desktops for students</a:t>
            </a:r>
          </a:p>
          <a:p>
            <a:r>
              <a:rPr lang="en-US" dirty="0" smtClean="0"/>
              <a:t>Leverage Ghost and Deep Freeze</a:t>
            </a:r>
          </a:p>
          <a:p>
            <a:r>
              <a:rPr lang="en-US" dirty="0" smtClean="0"/>
              <a:t>A lot of work goes into providing a secure environment</a:t>
            </a:r>
          </a:p>
          <a:p>
            <a:r>
              <a:rPr lang="en-US" dirty="0" smtClean="0"/>
              <a:t>Mistakes are rare but…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92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75609</TotalTime>
  <Words>858</Words>
  <Application>Microsoft Macintosh PowerPoint</Application>
  <PresentationFormat>Widescreen</PresentationFormat>
  <Paragraphs>128</Paragraphs>
  <Slides>28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Calibri</vt:lpstr>
      <vt:lpstr>Franklin Gothic Book</vt:lpstr>
      <vt:lpstr>Crop</vt:lpstr>
      <vt:lpstr>Securing Library IT  A View From The Ground</vt:lpstr>
      <vt:lpstr>The Dalhousie Libraries</vt:lpstr>
      <vt:lpstr>Library Information Technology Services</vt:lpstr>
      <vt:lpstr>Our Mission</vt:lpstr>
      <vt:lpstr>Our Mission</vt:lpstr>
      <vt:lpstr>Our Challenge</vt:lpstr>
      <vt:lpstr>Our Challenge</vt:lpstr>
      <vt:lpstr>Our Challenge</vt:lpstr>
      <vt:lpstr>Learning Commons Challenges</vt:lpstr>
      <vt:lpstr>Digital Security</vt:lpstr>
      <vt:lpstr>Physical Security</vt:lpstr>
      <vt:lpstr>Server Side Security</vt:lpstr>
      <vt:lpstr>The Old Threats</vt:lpstr>
      <vt:lpstr>Vendor Response</vt:lpstr>
      <vt:lpstr>Library Response</vt:lpstr>
      <vt:lpstr>Emergence Of Sci-Hub</vt:lpstr>
      <vt:lpstr>Evolution Of Threat</vt:lpstr>
      <vt:lpstr>Playing Catch-Up</vt:lpstr>
      <vt:lpstr>Working With Vendors</vt:lpstr>
      <vt:lpstr>Further Evolution</vt:lpstr>
      <vt:lpstr>Problem!</vt:lpstr>
      <vt:lpstr>Leveraging Partners</vt:lpstr>
      <vt:lpstr>Impact</vt:lpstr>
      <vt:lpstr>Containment</vt:lpstr>
      <vt:lpstr>Looking Forward</vt:lpstr>
      <vt:lpstr>Back To The Tension</vt:lpstr>
      <vt:lpstr>Looking Forward</vt:lpstr>
      <vt:lpstr>Questions?</vt:lpstr>
    </vt:vector>
  </TitlesOfParts>
  <Manager/>
  <Company/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Library IT</dc:title>
  <dc:subject/>
  <dc:creator>Marc Comeau</dc:creator>
  <cp:keywords/>
  <dc:description/>
  <cp:lastModifiedBy>Marc Comeau</cp:lastModifiedBy>
  <cp:revision>60</cp:revision>
  <dcterms:created xsi:type="dcterms:W3CDTF">2016-04-27T14:46:42Z</dcterms:created>
  <dcterms:modified xsi:type="dcterms:W3CDTF">2017-08-17T00:56:07Z</dcterms:modified>
  <cp:category/>
</cp:coreProperties>
</file>