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4"/>
  </p:sldMasterIdLst>
  <p:notesMasterIdLst>
    <p:notesMasterId r:id="rId43"/>
  </p:notesMasterIdLst>
  <p:handoutMasterIdLst>
    <p:handoutMasterId r:id="rId44"/>
  </p:handoutMasterIdLst>
  <p:sldIdLst>
    <p:sldId id="256" r:id="rId5"/>
    <p:sldId id="270" r:id="rId6"/>
    <p:sldId id="257" r:id="rId7"/>
    <p:sldId id="292" r:id="rId8"/>
    <p:sldId id="265" r:id="rId9"/>
    <p:sldId id="266" r:id="rId10"/>
    <p:sldId id="259" r:id="rId11"/>
    <p:sldId id="315" r:id="rId12"/>
    <p:sldId id="271" r:id="rId13"/>
    <p:sldId id="272" r:id="rId14"/>
    <p:sldId id="312" r:id="rId15"/>
    <p:sldId id="306" r:id="rId16"/>
    <p:sldId id="299" r:id="rId17"/>
    <p:sldId id="300" r:id="rId18"/>
    <p:sldId id="301" r:id="rId19"/>
    <p:sldId id="307" r:id="rId20"/>
    <p:sldId id="308" r:id="rId21"/>
    <p:sldId id="309" r:id="rId22"/>
    <p:sldId id="310" r:id="rId23"/>
    <p:sldId id="302" r:id="rId24"/>
    <p:sldId id="303" r:id="rId25"/>
    <p:sldId id="304" r:id="rId26"/>
    <p:sldId id="305" r:id="rId27"/>
    <p:sldId id="311" r:id="rId28"/>
    <p:sldId id="298" r:id="rId29"/>
    <p:sldId id="264" r:id="rId30"/>
    <p:sldId id="289" r:id="rId31"/>
    <p:sldId id="290" r:id="rId32"/>
    <p:sldId id="291" r:id="rId33"/>
    <p:sldId id="288" r:id="rId34"/>
    <p:sldId id="279" r:id="rId35"/>
    <p:sldId id="281" r:id="rId36"/>
    <p:sldId id="283" r:id="rId37"/>
    <p:sldId id="284" r:id="rId38"/>
    <p:sldId id="285" r:id="rId39"/>
    <p:sldId id="313" r:id="rId40"/>
    <p:sldId id="314" r:id="rId41"/>
    <p:sldId id="287" r:id="rId4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006F"/>
    <a:srgbClr val="C28A00"/>
    <a:srgbClr val="009DE9"/>
    <a:srgbClr val="C18C0D"/>
    <a:srgbClr val="C08C0C"/>
    <a:srgbClr val="DF1601"/>
    <a:srgbClr val="398557"/>
    <a:srgbClr val="EE07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338" autoAdjust="0"/>
    <p:restoredTop sz="67864" autoAdjust="0"/>
  </p:normalViewPr>
  <p:slideViewPr>
    <p:cSldViewPr snapToGrid="0">
      <p:cViewPr varScale="1">
        <p:scale>
          <a:sx n="50" d="100"/>
          <a:sy n="50" d="100"/>
        </p:scale>
        <p:origin x="139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2664" y="63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viewProps" Target="view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E6529D5-D689-C14A-9CBE-FBDDF5D691EF}" type="datetimeFigureOut">
              <a:rPr lang="en-US"/>
              <a:pPr>
                <a:defRPr/>
              </a:pPr>
              <a:t>5/11/2017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4B8D1F7-1D94-604C-B3B0-C919829CAE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5057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21036AE-7C1F-8547-9E1E-664C4AC27DBC}" type="datetimeFigureOut">
              <a:rPr lang="en-US"/>
              <a:pPr>
                <a:defRPr/>
              </a:pPr>
              <a:t>5/11/2017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703D05E-84E0-7B4F-A599-8EC04DC104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40453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927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4986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671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71433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latin typeface="Classic Grotesque Std Medium"/>
                <a:cs typeface="Classic Grotesque Std Medium"/>
              </a:rPr>
              <a:t>Overwrite zero with one = more like 0.95</a:t>
            </a:r>
            <a:br>
              <a:rPr lang="en-US" sz="1200" dirty="0" smtClean="0">
                <a:latin typeface="Classic Grotesque Std Medium"/>
                <a:cs typeface="Classic Grotesque Std Medium"/>
              </a:rPr>
            </a:br>
            <a:endParaRPr lang="en-US" sz="1200" dirty="0" smtClean="0">
              <a:latin typeface="Classic Grotesque Std Medium"/>
              <a:cs typeface="Classic Grotesque Std Medium"/>
            </a:endParaRPr>
          </a:p>
          <a:p>
            <a:r>
              <a:rPr lang="en-US" sz="1200" dirty="0" smtClean="0">
                <a:latin typeface="Classic Grotesque Std Medium"/>
                <a:cs typeface="Classic Grotesque Std Medium"/>
              </a:rPr>
              <a:t>Overwrite one with one = more like 1.05</a:t>
            </a:r>
            <a:br>
              <a:rPr lang="en-US" sz="1200" dirty="0" smtClean="0">
                <a:latin typeface="Classic Grotesque Std Medium"/>
                <a:cs typeface="Classic Grotesque Std Medium"/>
              </a:rPr>
            </a:br>
            <a:endParaRPr lang="en-US" sz="1200" dirty="0" smtClean="0">
              <a:latin typeface="Classic Grotesque Std Medium"/>
              <a:cs typeface="Classic Grotesque Std Medium"/>
            </a:endParaRPr>
          </a:p>
          <a:p>
            <a:r>
              <a:rPr lang="en-US" sz="1200" dirty="0" smtClean="0">
                <a:latin typeface="Classic Grotesque Std Medium"/>
                <a:cs typeface="Classic Grotesque Std Medium"/>
              </a:rPr>
              <a:t>Normal equipment will read both values as a one</a:t>
            </a:r>
            <a:br>
              <a:rPr lang="en-US" sz="1200" dirty="0" smtClean="0">
                <a:latin typeface="Classic Grotesque Std Medium"/>
                <a:cs typeface="Classic Grotesque Std Medium"/>
              </a:rPr>
            </a:br>
            <a:endParaRPr lang="en-US" sz="1200" dirty="0" smtClean="0">
              <a:latin typeface="Classic Grotesque Std Medium"/>
              <a:cs typeface="Classic Grotesque Std Medium"/>
            </a:endParaRPr>
          </a:p>
          <a:p>
            <a:r>
              <a:rPr lang="en-US" sz="1200" dirty="0" smtClean="0">
                <a:latin typeface="Classic Grotesque Std Medium"/>
                <a:cs typeface="Classic Grotesque Std Medium"/>
              </a:rPr>
              <a:t>Digital forensics equipment makes it possible to determine what data</a:t>
            </a:r>
            <a:r>
              <a:rPr lang="en-US" sz="1200" baseline="0" dirty="0" smtClean="0">
                <a:latin typeface="Classic Grotesque Std Medium"/>
                <a:cs typeface="Classic Grotesque Std Medium"/>
              </a:rPr>
              <a:t> exists in “slack space” and “unallocated space.”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020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5546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 smtClean="0"/>
              <a:t>Very premature</a:t>
            </a:r>
            <a:br>
              <a:rPr lang="en-CA" dirty="0" smtClean="0"/>
            </a:br>
            <a:endParaRPr lang="en-CA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 smtClean="0"/>
              <a:t>Does</a:t>
            </a:r>
            <a:r>
              <a:rPr lang="en-CA" baseline="0" dirty="0" smtClean="0"/>
              <a:t> not factor staffing, roles and responsibilities, etc.</a:t>
            </a:r>
            <a:br>
              <a:rPr lang="en-CA" baseline="0" dirty="0" smtClean="0"/>
            </a:br>
            <a:endParaRPr lang="en-CA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baseline="0" dirty="0" smtClean="0"/>
              <a:t>Relates to other workflows in development (e.g., acquisitions, accessioning)</a:t>
            </a:r>
            <a:br>
              <a:rPr lang="en-CA" baseline="0" dirty="0" smtClean="0"/>
            </a:br>
            <a:endParaRPr lang="en-CA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9162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000000"/>
                </a:solidFill>
              </a:rPr>
              <a:t>Preview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000000"/>
                </a:solidFill>
              </a:rPr>
              <a:t>Triage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000000"/>
                </a:solidFill>
              </a:rPr>
              <a:t>Create forensic images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000000"/>
                </a:solidFill>
              </a:rPr>
              <a:t>Export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000000"/>
                </a:solidFill>
              </a:rPr>
              <a:t>Hash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 smtClean="0">
                <a:solidFill>
                  <a:srgbClr val="000000"/>
                </a:solidFill>
              </a:rPr>
              <a:t>Convert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703D05E-84E0-7B4F-A599-8EC04DC104A8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786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8" t="25497" r="2814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4800600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6" name="AutoShape 26"/>
          <p:cNvSpPr>
            <a:spLocks noChangeAspect="1" noChangeArrowheads="1" noTextEdit="1"/>
          </p:cNvSpPr>
          <p:nvPr userDrawn="1"/>
        </p:nvSpPr>
        <p:spPr bwMode="auto">
          <a:xfrm>
            <a:off x="6383338" y="-650875"/>
            <a:ext cx="3101975" cy="4821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latin typeface="+mn-lt"/>
            </a:endParaRPr>
          </a:p>
        </p:txBody>
      </p:sp>
      <p:sp>
        <p:nvSpPr>
          <p:cNvPr id="7" name="Slide Number Placeholder 46"/>
          <p:cNvSpPr txBox="1">
            <a:spLocks/>
          </p:cNvSpPr>
          <p:nvPr userDrawn="1"/>
        </p:nvSpPr>
        <p:spPr>
          <a:xfrm>
            <a:off x="7748588" y="6400800"/>
            <a:ext cx="766762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7D1AD89-1797-7542-843E-0EDCEB3D27C3}" type="slidenum">
              <a:rPr lang="en-US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4708525"/>
            <a:ext cx="9144000" cy="111125"/>
          </a:xfrm>
          <a:prstGeom prst="rect">
            <a:avLst/>
          </a:prstGeom>
          <a:gradFill flip="none" rotWithShape="1">
            <a:gsLst>
              <a:gs pos="25000">
                <a:schemeClr val="accent1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pic>
        <p:nvPicPr>
          <p:cNvPr id="9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5041900"/>
            <a:ext cx="262255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3"/>
          <p:cNvSpPr txBox="1">
            <a:spLocks noChangeArrowheads="1"/>
          </p:cNvSpPr>
          <p:nvPr userDrawn="1"/>
        </p:nvSpPr>
        <p:spPr bwMode="auto">
          <a:xfrm>
            <a:off x="6667500" y="-1778000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5711825"/>
            <a:ext cx="9144000" cy="111125"/>
          </a:xfrm>
          <a:prstGeom prst="rect">
            <a:avLst/>
          </a:prstGeom>
          <a:gradFill flip="none" rotWithShape="1">
            <a:gsLst>
              <a:gs pos="25000">
                <a:schemeClr val="accent1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699" y="2292513"/>
            <a:ext cx="6515100" cy="1655762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8225" y="1"/>
            <a:ext cx="6505574" cy="2138223"/>
          </a:xfrm>
        </p:spPr>
        <p:txBody>
          <a:bodyPr anchor="b"/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028700" y="4114800"/>
            <a:ext cx="6515100" cy="633413"/>
          </a:xfrm>
        </p:spPr>
        <p:txBody>
          <a:bodyPr anchor="t" anchorCtr="0"/>
          <a:lstStyle>
            <a:lvl1pPr>
              <a:defRPr sz="1600" i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241C8-DCBC-C046-890E-AEECED677D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841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F9841-2371-5546-9E9A-D4F1241AC5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28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-30163"/>
            <a:ext cx="9144000" cy="6888163"/>
          </a:xfrm>
          <a:prstGeom prst="rect">
            <a:avLst/>
          </a:prstGeom>
          <a:gradFill flip="none" rotWithShape="1">
            <a:gsLst>
              <a:gs pos="2500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4800600"/>
            <a:ext cx="9144000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6" name="AutoShape 26"/>
          <p:cNvSpPr>
            <a:spLocks noChangeAspect="1" noChangeArrowheads="1" noTextEdit="1"/>
          </p:cNvSpPr>
          <p:nvPr userDrawn="1"/>
        </p:nvSpPr>
        <p:spPr bwMode="auto">
          <a:xfrm>
            <a:off x="6383338" y="-650875"/>
            <a:ext cx="3101975" cy="4821238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latin typeface="+mn-lt"/>
            </a:endParaRPr>
          </a:p>
        </p:txBody>
      </p:sp>
      <p:sp>
        <p:nvSpPr>
          <p:cNvPr id="7" name="Slide Number Placeholder 46"/>
          <p:cNvSpPr txBox="1">
            <a:spLocks/>
          </p:cNvSpPr>
          <p:nvPr userDrawn="1"/>
        </p:nvSpPr>
        <p:spPr>
          <a:xfrm>
            <a:off x="7748588" y="6400800"/>
            <a:ext cx="766762" cy="365125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r" defTabSz="914400" rtl="0" eaLnBrk="1" latinLnBrk="0" hangingPunct="1"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5192CF-7764-2C40-A27C-C2F9823CC23E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4708525"/>
            <a:ext cx="9144000" cy="111125"/>
          </a:xfrm>
          <a:prstGeom prst="rect">
            <a:avLst/>
          </a:prstGeom>
          <a:gradFill flip="none" rotWithShape="1">
            <a:gsLst>
              <a:gs pos="25000">
                <a:schemeClr val="accent1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pic>
        <p:nvPicPr>
          <p:cNvPr id="9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5041900"/>
            <a:ext cx="262255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3"/>
          <p:cNvSpPr txBox="1">
            <a:spLocks noChangeArrowheads="1"/>
          </p:cNvSpPr>
          <p:nvPr userDrawn="1"/>
        </p:nvSpPr>
        <p:spPr bwMode="auto">
          <a:xfrm>
            <a:off x="6667500" y="-1778000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5711825"/>
            <a:ext cx="9144000" cy="111125"/>
          </a:xfrm>
          <a:prstGeom prst="rect">
            <a:avLst/>
          </a:prstGeom>
          <a:gradFill flip="none" rotWithShape="1">
            <a:gsLst>
              <a:gs pos="25000">
                <a:schemeClr val="accent1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699" y="2292513"/>
            <a:ext cx="6515100" cy="1655762"/>
          </a:xfrm>
        </p:spPr>
        <p:txBody>
          <a:bodyPr/>
          <a:lstStyle>
            <a:lvl1pPr marL="0" indent="0" algn="l">
              <a:lnSpc>
                <a:spcPct val="90000"/>
              </a:lnSpc>
              <a:buNone/>
              <a:defRPr sz="3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38225" y="1"/>
            <a:ext cx="6505574" cy="2138223"/>
          </a:xfrm>
        </p:spPr>
        <p:txBody>
          <a:bodyPr anchor="b"/>
          <a:lstStyle>
            <a:lvl1pPr algn="l">
              <a:defRPr sz="32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028700" y="4114800"/>
            <a:ext cx="6515100" cy="633413"/>
          </a:xfrm>
        </p:spPr>
        <p:txBody>
          <a:bodyPr anchor="t" anchorCtr="0"/>
          <a:lstStyle>
            <a:lvl1pPr>
              <a:defRPr sz="1600" i="0" dirty="0"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fld id="{7CE58F0C-1EC6-CF45-85A2-3D3BAEF17A5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618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gradFill flip="none" rotWithShape="1">
          <a:gsLst>
            <a:gs pos="0">
              <a:schemeClr val="tx1">
                <a:lumMod val="15000"/>
                <a:lumOff val="85000"/>
              </a:schemeClr>
            </a:gs>
            <a:gs pos="50000">
              <a:schemeClr val="bg1"/>
            </a:gs>
            <a:gs pos="100000">
              <a:schemeClr val="bg1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9144000" cy="365125"/>
          </a:xfrm>
          <a:prstGeom prst="rect">
            <a:avLst/>
          </a:prstGeom>
          <a:gradFill flip="none" rotWithShape="1">
            <a:gsLst>
              <a:gs pos="25000">
                <a:srgbClr val="C28A00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0" y="365125"/>
            <a:ext cx="3086100" cy="5885204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585470"/>
            <a:ext cx="5086350" cy="2366277"/>
          </a:xfrm>
        </p:spPr>
        <p:txBody>
          <a:bodyPr anchor="b">
            <a:noAutofit/>
          </a:bodyPr>
          <a:lstStyle>
            <a:lvl1pPr>
              <a:defRPr sz="3200" b="1">
                <a:solidFill>
                  <a:srgbClr val="C28A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4090738"/>
            <a:ext cx="5081588" cy="1998913"/>
          </a:xfrm>
        </p:spPr>
        <p:txBody>
          <a:bodyPr/>
          <a:lstStyle>
            <a:lvl1pPr marL="0" indent="0">
              <a:buNone/>
              <a:defRPr sz="2400">
                <a:solidFill>
                  <a:srgbClr val="C28A00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3429000" y="6400800"/>
            <a:ext cx="4319588" cy="365125"/>
          </a:xfrm>
        </p:spPr>
        <p:txBody>
          <a:bodyPr/>
          <a:lstStyle>
            <a:lvl1pPr algn="l">
              <a:defRPr sz="1050" i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7748588" y="6400800"/>
            <a:ext cx="7667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2F2C2-3238-224E-8E9D-C5D4129C791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80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00950" cy="1007978"/>
          </a:xfrm>
        </p:spPr>
        <p:txBody>
          <a:bodyPr anchor="b">
            <a:noAutofit/>
          </a:bodyPr>
          <a:lstStyle>
            <a:lvl1pPr>
              <a:defRPr sz="3200" b="1">
                <a:solidFill>
                  <a:srgbClr val="C28A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07008"/>
            <a:ext cx="7600950" cy="4800600"/>
          </a:xfrm>
        </p:spPr>
        <p:txBody>
          <a:bodyPr>
            <a:noAutofit/>
          </a:bodyPr>
          <a:lstStyle>
            <a:lvl1pPr>
              <a:lnSpc>
                <a:spcPts val="2600"/>
              </a:lnSpc>
              <a:defRPr sz="2000"/>
            </a:lvl1pPr>
            <a:lvl2pPr>
              <a:lnSpc>
                <a:spcPts val="2600"/>
              </a:lnSpc>
              <a:defRPr sz="2000"/>
            </a:lvl2pPr>
            <a:lvl3pPr>
              <a:lnSpc>
                <a:spcPts val="2600"/>
              </a:lnSpc>
              <a:defRPr sz="2000"/>
            </a:lvl3pPr>
            <a:lvl4pPr>
              <a:lnSpc>
                <a:spcPts val="2600"/>
              </a:lnSpc>
              <a:defRPr sz="2000"/>
            </a:lvl4pPr>
            <a:lvl5pPr>
              <a:lnSpc>
                <a:spcPts val="2600"/>
              </a:lnSpc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48972-4630-0A46-B23C-F20C5E3EBC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106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00950" cy="954505"/>
          </a:xfrm>
        </p:spPr>
        <p:txBody>
          <a:bodyPr anchor="b">
            <a:noAutofit/>
          </a:bodyPr>
          <a:lstStyle>
            <a:lvl1pPr>
              <a:defRPr sz="3200" b="1">
                <a:solidFill>
                  <a:srgbClr val="C28A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57900" y="1411706"/>
            <a:ext cx="3086100" cy="4531894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411706"/>
            <a:ext cx="4704347" cy="4530129"/>
          </a:xfrm>
        </p:spPr>
        <p:txBody>
          <a:bodyPr>
            <a:noAutofit/>
          </a:bodyPr>
          <a:lstStyle>
            <a:lvl1pPr marL="257175" indent="-257175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400"/>
            </a:lvl1pPr>
            <a:lvl2pPr marL="600075" indent="-257175">
              <a:lnSpc>
                <a:spcPts val="2800"/>
              </a:lnSpc>
              <a:spcAft>
                <a:spcPts val="0"/>
              </a:spcAft>
              <a:buFont typeface="Courier New" panose="02070309020205020404" pitchFamily="49" charset="0"/>
              <a:buChar char="o"/>
              <a:defRPr sz="2400"/>
            </a:lvl2pPr>
            <a:lvl3pPr marL="942975" indent="-257175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-"/>
              <a:defRPr sz="2400"/>
            </a:lvl3pPr>
            <a:lvl4pPr marL="1285875" indent="-257175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400"/>
            </a:lvl4pPr>
            <a:lvl5pPr marL="1628775" indent="-257175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40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82D57-8B82-FF46-8F7B-5E87A951CB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086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6057899" y="0"/>
            <a:ext cx="3086100" cy="3154363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6057900" y="3154363"/>
            <a:ext cx="3086100" cy="3154363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600950" cy="954505"/>
          </a:xfrm>
        </p:spPr>
        <p:txBody>
          <a:bodyPr anchor="b">
            <a:noAutofit/>
          </a:bodyPr>
          <a:lstStyle>
            <a:lvl1pPr>
              <a:defRPr sz="3200" b="1">
                <a:solidFill>
                  <a:srgbClr val="C28A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1411706"/>
            <a:ext cx="4704347" cy="4530129"/>
          </a:xfrm>
        </p:spPr>
        <p:txBody>
          <a:bodyPr>
            <a:noAutofit/>
          </a:bodyPr>
          <a:lstStyle>
            <a:lvl1pPr marL="257175" indent="-257175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400"/>
            </a:lvl1pPr>
            <a:lvl2pPr marL="600075" indent="-257175">
              <a:lnSpc>
                <a:spcPts val="2800"/>
              </a:lnSpc>
              <a:spcAft>
                <a:spcPts val="0"/>
              </a:spcAft>
              <a:buFont typeface="Courier New" panose="02070309020205020404" pitchFamily="49" charset="0"/>
              <a:buChar char="o"/>
              <a:defRPr sz="2400"/>
            </a:lvl2pPr>
            <a:lvl3pPr marL="942975" indent="-257175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-"/>
              <a:defRPr sz="2400"/>
            </a:lvl3pPr>
            <a:lvl4pPr marL="1285875" indent="-257175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400"/>
            </a:lvl4pPr>
            <a:lvl5pPr marL="1628775" indent="-257175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40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2FE67-D051-0A4D-AE13-F19C5F5C9F4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795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34678" y="0"/>
            <a:ext cx="7280672" cy="711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800" b="1" baseline="0">
                <a:solidFill>
                  <a:srgbClr val="C28A00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234303" y="807453"/>
            <a:ext cx="7281047" cy="806193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 b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0" y="1828800"/>
            <a:ext cx="3044952" cy="4114800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7"/>
          </p:nvPr>
        </p:nvSpPr>
        <p:spPr>
          <a:xfrm>
            <a:off x="3044952" y="1828800"/>
            <a:ext cx="3044952" cy="4114800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8"/>
          </p:nvPr>
        </p:nvSpPr>
        <p:spPr>
          <a:xfrm>
            <a:off x="6089904" y="1828800"/>
            <a:ext cx="3054096" cy="4114800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F4B5D-7587-154B-A1BC-12329CC71C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59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4303" y="0"/>
            <a:ext cx="7281048" cy="711200"/>
          </a:xfrm>
        </p:spPr>
        <p:txBody>
          <a:bodyPr anchor="b">
            <a:noAutofit/>
          </a:bodyPr>
          <a:lstStyle>
            <a:lvl1pPr>
              <a:defRPr sz="2800" b="1">
                <a:solidFill>
                  <a:srgbClr val="C28A00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4302" y="807453"/>
            <a:ext cx="7281048" cy="806193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0" y="1828800"/>
            <a:ext cx="9144000" cy="4114800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39D09-51D9-9C42-9D0F-5CA6C91B412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847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Fu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-1"/>
            <a:ext cx="9144000" cy="6309360"/>
          </a:xfrm>
          <a:solidFill>
            <a:schemeClr val="bg1">
              <a:lumMod val="95000"/>
            </a:schemeClr>
          </a:solidFill>
        </p:spPr>
        <p:txBody>
          <a:bodyPr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4303" y="0"/>
            <a:ext cx="7281048" cy="711200"/>
          </a:xfrm>
        </p:spPr>
        <p:txBody>
          <a:bodyPr anchor="b">
            <a:noAutofit/>
          </a:bodyPr>
          <a:lstStyle>
            <a:lvl1pPr>
              <a:defRPr sz="2800" b="1">
                <a:solidFill>
                  <a:srgbClr val="C28A00"/>
                </a:solidFill>
              </a:defRPr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34302" y="807453"/>
            <a:ext cx="7281048" cy="806193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7A11-D780-4440-82E1-ADBF2A65B3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244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chemeClr val="tx1">
                <a:lumMod val="15000"/>
                <a:lumOff val="85000"/>
              </a:schemeClr>
            </a:gs>
            <a:gs pos="50000">
              <a:schemeClr val="bg1"/>
            </a:gs>
            <a:gs pos="100000">
              <a:schemeClr val="bg1"/>
            </a:gs>
          </a:gsLst>
          <a:lin ang="81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365125"/>
            <a:ext cx="760095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1825625"/>
            <a:ext cx="760095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6354763"/>
            <a:ext cx="4316413" cy="5032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50" i="1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8588" y="6354763"/>
            <a:ext cx="766762" cy="5032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5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973C553-37E2-9240-BD2E-1E755D9B5C3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3" name="Rectangle 32"/>
          <p:cNvSpPr/>
          <p:nvPr userDrawn="1"/>
        </p:nvSpPr>
        <p:spPr>
          <a:xfrm>
            <a:off x="0" y="6264275"/>
            <a:ext cx="9144000" cy="90488"/>
          </a:xfrm>
          <a:prstGeom prst="rect">
            <a:avLst/>
          </a:prstGeom>
          <a:gradFill flip="none" rotWithShape="1">
            <a:gsLst>
              <a:gs pos="24000">
                <a:srgbClr val="C08C0C"/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pic>
        <p:nvPicPr>
          <p:cNvPr id="1031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469063"/>
            <a:ext cx="1574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Arial" charset="0"/>
        </a:defRPr>
      </a:lvl9pPr>
    </p:titleStyle>
    <p:bodyStyle>
      <a:lvl1pPr marL="171450" indent="-171450" algn="l" defTabSz="685800" rtl="0" fontAlgn="base">
        <a:lnSpc>
          <a:spcPts val="2800"/>
        </a:lnSpc>
        <a:spcBef>
          <a:spcPts val="75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ts val="2800"/>
        </a:lnSpc>
        <a:spcBef>
          <a:spcPts val="375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ts val="2800"/>
        </a:lnSpc>
        <a:spcBef>
          <a:spcPts val="375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ts val="2800"/>
        </a:lnSpc>
        <a:spcBef>
          <a:spcPts val="375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ts val="2800"/>
        </a:lnSpc>
        <a:spcBef>
          <a:spcPts val="375"/>
        </a:spcBef>
        <a:spcAft>
          <a:spcPct val="0"/>
        </a:spcAft>
        <a:buClr>
          <a:schemeClr val="tx2"/>
        </a:buClr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werdatarecovery.com/hard-drive-recovery/volume-not-contain-recognized-file-system.html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resources.infosecinstitute.com/digital-forensics-model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esources.infosecinstitute.com/digital-forensics-models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sleuthkit.org/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List_of_digital_forensics_tools" TargetMode="External"/><Relationship Id="rId2" Type="http://schemas.openxmlformats.org/officeDocument/2006/relationships/hyperlink" Target="http://forensicswiki.org/wiki/Main_Page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iki.bitcurator.net/index.php?title=Main_Pag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545117a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hdl.handle.net/10222/72663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09576" y="2468358"/>
            <a:ext cx="6543674" cy="1655762"/>
          </a:xfrm>
        </p:spPr>
        <p:txBody>
          <a:bodyPr/>
          <a:lstStyle/>
          <a:p>
            <a:endParaRPr lang="en-US" sz="2800" dirty="0" smtClean="0"/>
          </a:p>
          <a:p>
            <a:r>
              <a:rPr lang="en-US" sz="2400" b="1" dirty="0" smtClean="0"/>
              <a:t>Creighton Barrett</a:t>
            </a:r>
            <a:br>
              <a:rPr lang="en-US" sz="2400" b="1" dirty="0" smtClean="0"/>
            </a:br>
            <a:r>
              <a:rPr lang="en-US" sz="2400" b="1" dirty="0" smtClean="0"/>
              <a:t>Dalhousie University Archives</a:t>
            </a:r>
            <a:br>
              <a:rPr lang="en-US" sz="2400" b="1" dirty="0" smtClean="0"/>
            </a:br>
            <a:endParaRPr lang="en-US" sz="2400" b="1" dirty="0" smtClean="0"/>
          </a:p>
          <a:p>
            <a:r>
              <a:rPr lang="en-US" sz="2400" b="1" dirty="0" smtClean="0"/>
              <a:t>Council of Nova Scotia Archives Conference May 11, 2017</a:t>
            </a:r>
            <a:endParaRPr lang="en-US" sz="2400" b="1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09576" y="400051"/>
            <a:ext cx="5895974" cy="1676400"/>
          </a:xfrm>
        </p:spPr>
        <p:txBody>
          <a:bodyPr/>
          <a:lstStyle/>
          <a:p>
            <a:r>
              <a:rPr lang="en-CA" sz="3600" dirty="0" smtClean="0"/>
              <a:t>Accessing </a:t>
            </a:r>
            <a:r>
              <a:rPr lang="en-CA" sz="3600" dirty="0"/>
              <a:t>the inaccessible: digital forensics at the Dalhousie University Archives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52241C8-DCBC-C046-890E-AEECED677D2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57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57275" y="1181101"/>
            <a:ext cx="6505574" cy="2138223"/>
          </a:xfrm>
        </p:spPr>
        <p:txBody>
          <a:bodyPr/>
          <a:lstStyle/>
          <a:p>
            <a:r>
              <a:rPr lang="en-CA" dirty="0" smtClean="0"/>
              <a:t>Forensic images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3733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 is a forensic image?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400" dirty="0" smtClean="0"/>
              <a:t>Complete (i.e., bit-level) copy of a hard drive or other digital storage media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Includes unallocated space and slack space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Includes operating system and file system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Includes computer registry files, browser history, and other contextual information about how the computer was used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Includes all files on the hard drive</a:t>
            </a:r>
            <a:endParaRPr lang="en-C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280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Preserve information about the </a:t>
            </a:r>
            <a:r>
              <a:rPr lang="en-CA" dirty="0"/>
              <a:t>o</a:t>
            </a:r>
            <a:r>
              <a:rPr lang="en-CA" dirty="0" smtClean="0"/>
              <a:t>perating system  and file system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2050" name="Picture 2" descr="Image result for file syst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1490662"/>
            <a:ext cx="6629400" cy="320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14400" y="4927511"/>
            <a:ext cx="7600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Source: Power Data Recovery: The Volume does not contain a recognized file system – how to fix : </a:t>
            </a:r>
            <a:r>
              <a:rPr lang="en-CA" dirty="0" smtClean="0">
                <a:hlinkClick r:id="rId3"/>
              </a:rPr>
              <a:t>https</a:t>
            </a:r>
            <a:r>
              <a:rPr lang="en-CA" dirty="0">
                <a:hlinkClick r:id="rId3"/>
              </a:rPr>
              <a:t>://</a:t>
            </a:r>
            <a:r>
              <a:rPr lang="en-CA" dirty="0" smtClean="0">
                <a:hlinkClick r:id="rId3"/>
              </a:rPr>
              <a:t>www.powerdatarecovery.com/hard-drive-recovery/volume-not-contain-recognized-file-system.html</a:t>
            </a:r>
            <a:r>
              <a:rPr lang="en-CA" dirty="0" smtClean="0"/>
              <a:t> 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6472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Preserve data in slack space / unallocated space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srgbClr val="000000"/>
                </a:solidFill>
              </a:rPr>
              <a:t>Digital forensics at the Dalhousie University Archives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13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2166895"/>
            <a:ext cx="6896100" cy="3028950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36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Some differences between forensic and logical images</a:t>
            </a:r>
            <a:endParaRPr lang="en-CA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/>
          </p:nvPr>
        </p:nvGraphicFramePr>
        <p:xfrm>
          <a:off x="914400" y="1301750"/>
          <a:ext cx="7848600" cy="4846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9243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243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Forensic image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Logical</a:t>
                      </a:r>
                      <a:r>
                        <a:rPr lang="en-CA" sz="2400" baseline="0" dirty="0" smtClean="0"/>
                        <a:t> image</a:t>
                      </a:r>
                      <a:endParaRPr lang="en-CA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Recovers operating system and file system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Does not recover operating system and file system</a:t>
                      </a:r>
                      <a:endParaRPr lang="en-CA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Potential</a:t>
                      </a:r>
                      <a:r>
                        <a:rPr lang="en-CA" sz="2400" baseline="0" dirty="0" smtClean="0"/>
                        <a:t> for password recovery, decryption, etc.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Almost no potential for password recovery, decryption,</a:t>
                      </a:r>
                      <a:r>
                        <a:rPr lang="en-CA" sz="2400" baseline="0" dirty="0" smtClean="0"/>
                        <a:t> etc.</a:t>
                      </a:r>
                      <a:endParaRPr lang="en-CA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Recover Internet search queries and form data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Cannot recover Internet search queries and form data</a:t>
                      </a:r>
                      <a:endParaRPr lang="en-CA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Size</a:t>
                      </a:r>
                      <a:r>
                        <a:rPr lang="en-CA" sz="2400" baseline="0" dirty="0" smtClean="0"/>
                        <a:t> of entire hard drive, regardless of how many files are stored</a:t>
                      </a:r>
                      <a:endParaRPr lang="en-C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2400" dirty="0" smtClean="0"/>
                        <a:t>Size of files on hard drive</a:t>
                      </a:r>
                      <a:endParaRPr lang="en-CA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srgbClr val="000000"/>
                </a:solidFill>
              </a:rPr>
              <a:t>Digital forensics at the Dalhousie University Archives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55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11"/>
            <a:ext cx="9144000" cy="682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3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57275" y="1181101"/>
            <a:ext cx="6505574" cy="2138223"/>
          </a:xfrm>
        </p:spPr>
        <p:txBody>
          <a:bodyPr/>
          <a:lstStyle/>
          <a:p>
            <a:r>
              <a:rPr lang="en-CA" dirty="0" smtClean="0"/>
              <a:t>Digital forensics tools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1020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4106" y="133350"/>
            <a:ext cx="3368547" cy="603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20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2085" cy="539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16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444" y="1455250"/>
            <a:ext cx="4596556" cy="27076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455250"/>
            <a:ext cx="5029200" cy="2962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77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Overview</a:t>
            </a:r>
            <a:endParaRPr lang="en-CA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400" dirty="0" smtClean="0"/>
              <a:t>Introduction to digital forensics</a:t>
            </a:r>
            <a:r>
              <a:rPr lang="en-CA" sz="2400" dirty="0"/>
              <a:t> </a:t>
            </a:r>
            <a:r>
              <a:rPr lang="en-CA" sz="2400" dirty="0" smtClean="0"/>
              <a:t>in archival repositories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Development of Dalhousie’s digital forensics lab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Forensic images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Digital forensics tools and workflows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/>
              <a:t>Free digital forensics tools 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Ask questions any time!</a:t>
            </a:r>
            <a:r>
              <a:rPr lang="en-CA" sz="2400" dirty="0"/>
              <a:t/>
            </a:r>
            <a:br>
              <a:rPr lang="en-CA" sz="2400" dirty="0"/>
            </a:br>
            <a:endParaRPr lang="en-CA" sz="2400" dirty="0"/>
          </a:p>
          <a:p>
            <a:endParaRPr lang="en-CA" sz="2400" dirty="0" smtClean="0"/>
          </a:p>
          <a:p>
            <a:endParaRPr lang="en-CA" sz="2400" dirty="0" smtClean="0"/>
          </a:p>
          <a:p>
            <a:endParaRPr lang="en-CA" sz="2400" dirty="0" smtClean="0"/>
          </a:p>
          <a:p>
            <a:endParaRPr lang="en-C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E58F0C-1EC6-CF45-85A2-3D3BAEF17A53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11"/>
            <a:ext cx="9144000" cy="682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97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67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69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74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CE58F0C-1EC6-CF45-85A2-3D3BAEF17A53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942" y="291687"/>
            <a:ext cx="8001000" cy="13058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1138" y="2180301"/>
            <a:ext cx="2331347" cy="32518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536" y="2058866"/>
            <a:ext cx="3373314" cy="337331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6479" y="2058866"/>
            <a:ext cx="2979344" cy="1275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232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57275" y="1181101"/>
            <a:ext cx="6505574" cy="2138223"/>
          </a:xfrm>
        </p:spPr>
        <p:txBody>
          <a:bodyPr/>
          <a:lstStyle/>
          <a:p>
            <a:r>
              <a:rPr lang="en-CA" dirty="0" smtClean="0"/>
              <a:t>Digital forensics workflows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9978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914400" y="5608649"/>
            <a:ext cx="7600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Source: </a:t>
            </a:r>
            <a:r>
              <a:rPr lang="en-CA" dirty="0" err="1" smtClean="0"/>
              <a:t>Infosec</a:t>
            </a:r>
            <a:r>
              <a:rPr lang="en-CA" dirty="0" smtClean="0"/>
              <a:t> Institute, Digital Forensic Models (January 25, 2016): </a:t>
            </a:r>
            <a:r>
              <a:rPr lang="en-CA" dirty="0">
                <a:hlinkClick r:id="rId3"/>
              </a:rPr>
              <a:t>http://resources.infosecinstitute.com/digital-forensics-models</a:t>
            </a:r>
            <a:r>
              <a:rPr lang="en-CA" dirty="0" smtClean="0">
                <a:hlinkClick r:id="rId3"/>
              </a:rPr>
              <a:t>/</a:t>
            </a:r>
            <a:r>
              <a:rPr lang="en-CA" dirty="0" smtClean="0"/>
              <a:t> </a:t>
            </a:r>
            <a:endParaRPr lang="en-C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579860" y="23701"/>
            <a:ext cx="3333419" cy="991728"/>
          </a:xfrm>
        </p:spPr>
        <p:txBody>
          <a:bodyPr>
            <a:normAutofit/>
          </a:bodyPr>
          <a:lstStyle/>
          <a:p>
            <a:r>
              <a:rPr lang="en-CA" dirty="0" smtClean="0"/>
              <a:t>Abstract </a:t>
            </a:r>
            <a:r>
              <a:rPr lang="en-CA" dirty="0"/>
              <a:t>d</a:t>
            </a:r>
            <a:r>
              <a:rPr lang="en-CA" dirty="0" smtClean="0"/>
              <a:t>igital </a:t>
            </a:r>
            <a:r>
              <a:rPr lang="en-CA" dirty="0"/>
              <a:t>f</a:t>
            </a:r>
            <a:r>
              <a:rPr lang="en-CA" dirty="0" smtClean="0"/>
              <a:t>orensics </a:t>
            </a:r>
            <a:r>
              <a:rPr lang="en-CA" dirty="0"/>
              <a:t>m</a:t>
            </a:r>
            <a:r>
              <a:rPr lang="en-CA" dirty="0" smtClean="0"/>
              <a:t>odel</a:t>
            </a:r>
            <a:endParaRPr lang="en-CA" dirty="0"/>
          </a:p>
        </p:txBody>
      </p:sp>
      <p:sp>
        <p:nvSpPr>
          <p:cNvPr id="9" name="Rounded Rectangle 8"/>
          <p:cNvSpPr/>
          <p:nvPr/>
        </p:nvSpPr>
        <p:spPr>
          <a:xfrm>
            <a:off x="169662" y="250826"/>
            <a:ext cx="3344334" cy="43073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 smtClean="0">
                <a:solidFill>
                  <a:schemeClr val="tx1"/>
                </a:solidFill>
              </a:rPr>
              <a:t>Identification</a:t>
            </a:r>
            <a:endParaRPr lang="en-CA" sz="28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28463" y="863073"/>
            <a:ext cx="3344334" cy="43073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 smtClean="0">
                <a:solidFill>
                  <a:schemeClr val="tx1"/>
                </a:solidFill>
              </a:rPr>
              <a:t>Preparation</a:t>
            </a:r>
            <a:endParaRPr lang="en-CA" sz="28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291494" y="1475320"/>
            <a:ext cx="3344334" cy="43073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 smtClean="0">
                <a:solidFill>
                  <a:schemeClr val="tx1"/>
                </a:solidFill>
              </a:rPr>
              <a:t>Approach Strategy</a:t>
            </a:r>
            <a:endParaRPr lang="en-CA" sz="2800" dirty="0">
              <a:solidFill>
                <a:schemeClr val="tx1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918029" y="2087567"/>
            <a:ext cx="3344334" cy="43073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 smtClean="0">
                <a:solidFill>
                  <a:schemeClr val="tx1"/>
                </a:solidFill>
              </a:rPr>
              <a:t>Preservation</a:t>
            </a:r>
            <a:endParaRPr lang="en-CA" sz="2800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476830" y="2699814"/>
            <a:ext cx="3344334" cy="43073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 smtClean="0">
                <a:solidFill>
                  <a:schemeClr val="tx1"/>
                </a:solidFill>
              </a:rPr>
              <a:t>Collection</a:t>
            </a:r>
            <a:endParaRPr lang="en-CA" sz="2800" dirty="0">
              <a:solidFill>
                <a:schemeClr val="tx1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039861" y="3312061"/>
            <a:ext cx="3344334" cy="43073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 smtClean="0">
                <a:solidFill>
                  <a:schemeClr val="tx1"/>
                </a:solidFill>
              </a:rPr>
              <a:t>Examination</a:t>
            </a:r>
            <a:endParaRPr lang="en-CA" sz="2800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670627" y="3924308"/>
            <a:ext cx="3344334" cy="43073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 smtClean="0">
                <a:solidFill>
                  <a:schemeClr val="tx1"/>
                </a:solidFill>
              </a:rPr>
              <a:t>Analysis</a:t>
            </a:r>
            <a:endParaRPr lang="en-CA" sz="28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229428" y="4536555"/>
            <a:ext cx="3344334" cy="43073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 smtClean="0">
                <a:solidFill>
                  <a:schemeClr val="tx1"/>
                </a:solidFill>
              </a:rPr>
              <a:t>Presentation</a:t>
            </a:r>
            <a:endParaRPr lang="en-CA" sz="2800" dirty="0">
              <a:solidFill>
                <a:schemeClr val="tx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792459" y="5148802"/>
            <a:ext cx="3344334" cy="430738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800" dirty="0" smtClean="0">
                <a:solidFill>
                  <a:schemeClr val="tx1"/>
                </a:solidFill>
              </a:rPr>
              <a:t>Returning Evidence</a:t>
            </a:r>
            <a:endParaRPr lang="en-CA" sz="2800" dirty="0">
              <a:solidFill>
                <a:schemeClr val="tx1"/>
              </a:solidFill>
            </a:endParaRPr>
          </a:p>
        </p:txBody>
      </p:sp>
      <p:cxnSp>
        <p:nvCxnSpPr>
          <p:cNvPr id="18" name="Elbow Connector 17"/>
          <p:cNvCxnSpPr>
            <a:stCxn id="9" idx="3"/>
          </p:cNvCxnSpPr>
          <p:nvPr/>
        </p:nvCxnSpPr>
        <p:spPr>
          <a:xfrm>
            <a:off x="3513996" y="466195"/>
            <a:ext cx="321730" cy="396878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10" idx="3"/>
          </p:cNvCxnSpPr>
          <p:nvPr/>
        </p:nvCxnSpPr>
        <p:spPr>
          <a:xfrm>
            <a:off x="4072797" y="1078442"/>
            <a:ext cx="355596" cy="396878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/>
          <p:cNvCxnSpPr>
            <a:stCxn id="11" idx="3"/>
          </p:cNvCxnSpPr>
          <p:nvPr/>
        </p:nvCxnSpPr>
        <p:spPr>
          <a:xfrm>
            <a:off x="4635828" y="1690689"/>
            <a:ext cx="317498" cy="396878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2" idx="3"/>
          </p:cNvCxnSpPr>
          <p:nvPr/>
        </p:nvCxnSpPr>
        <p:spPr>
          <a:xfrm>
            <a:off x="5262363" y="2302936"/>
            <a:ext cx="317497" cy="396878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/>
          <p:cNvCxnSpPr>
            <a:stCxn id="13" idx="3"/>
          </p:cNvCxnSpPr>
          <p:nvPr/>
        </p:nvCxnSpPr>
        <p:spPr>
          <a:xfrm>
            <a:off x="5821164" y="2915183"/>
            <a:ext cx="317496" cy="396878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/>
          <p:cNvCxnSpPr>
            <a:stCxn id="14" idx="3"/>
          </p:cNvCxnSpPr>
          <p:nvPr/>
        </p:nvCxnSpPr>
        <p:spPr>
          <a:xfrm>
            <a:off x="6384195" y="3527430"/>
            <a:ext cx="347131" cy="396878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5" idx="3"/>
          </p:cNvCxnSpPr>
          <p:nvPr/>
        </p:nvCxnSpPr>
        <p:spPr>
          <a:xfrm>
            <a:off x="7014961" y="4139677"/>
            <a:ext cx="309032" cy="396878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16" idx="3"/>
          </p:cNvCxnSpPr>
          <p:nvPr/>
        </p:nvCxnSpPr>
        <p:spPr>
          <a:xfrm>
            <a:off x="7573762" y="4751924"/>
            <a:ext cx="342898" cy="396878"/>
          </a:xfrm>
          <a:prstGeom prst="bentConnector2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5" idx="1"/>
            <a:endCxn id="14" idx="1"/>
          </p:cNvCxnSpPr>
          <p:nvPr/>
        </p:nvCxnSpPr>
        <p:spPr>
          <a:xfrm rot="10800000">
            <a:off x="3039861" y="3527431"/>
            <a:ext cx="630766" cy="612247"/>
          </a:xfrm>
          <a:prstGeom prst="bentConnector3">
            <a:avLst>
              <a:gd name="adj1" fmla="val 136242"/>
            </a:avLst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73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Penn State University workflow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31733"/>
            <a:ext cx="9144000" cy="308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7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Dalhousie University workflow (draft)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282" y="1159759"/>
            <a:ext cx="6059436" cy="453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56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53350" cy="1007978"/>
          </a:xfrm>
        </p:spPr>
        <p:txBody>
          <a:bodyPr/>
          <a:lstStyle/>
          <a:p>
            <a:r>
              <a:rPr lang="en-CA" dirty="0" smtClean="0"/>
              <a:t>Forensic imaging workflow (</a:t>
            </a:r>
            <a:r>
              <a:rPr lang="en-CA" dirty="0" err="1" smtClean="0"/>
              <a:t>BitCurator</a:t>
            </a:r>
            <a:r>
              <a:rPr lang="en-CA" dirty="0" smtClean="0"/>
              <a:t>)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3074" name="Picture 2" descr="File:Bitcurator-imaging-chart-v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487" y="1585870"/>
            <a:ext cx="4829175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1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digital forensics?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914400" y="1281070"/>
            <a:ext cx="7600950" cy="4800600"/>
          </a:xfrm>
        </p:spPr>
        <p:txBody>
          <a:bodyPr/>
          <a:lstStyle/>
          <a:p>
            <a:r>
              <a:rPr lang="en-CA" sz="2400" dirty="0" smtClean="0"/>
              <a:t>Forensic science – </a:t>
            </a:r>
            <a:r>
              <a:rPr lang="en-CA" sz="2400" dirty="0"/>
              <a:t>r</a:t>
            </a:r>
            <a:r>
              <a:rPr lang="en-CA" sz="2400" dirty="0" smtClean="0"/>
              <a:t>ecovery and </a:t>
            </a:r>
            <a:r>
              <a:rPr lang="en-CA" sz="2400" dirty="0"/>
              <a:t>investigation of data found in digital storage devices</a:t>
            </a:r>
            <a:br>
              <a:rPr lang="en-CA" sz="2400" dirty="0"/>
            </a:br>
            <a:endParaRPr lang="en-CA" sz="2400" dirty="0"/>
          </a:p>
          <a:p>
            <a:r>
              <a:rPr lang="en-CA" sz="2400" dirty="0" smtClean="0"/>
              <a:t>Primarily used </a:t>
            </a:r>
            <a:r>
              <a:rPr lang="en-CA" sz="2400" dirty="0"/>
              <a:t>in criminal investigations, corporate </a:t>
            </a:r>
            <a:r>
              <a:rPr lang="en-CA" sz="2400" dirty="0" smtClean="0"/>
              <a:t>investigations</a:t>
            </a:r>
            <a:r>
              <a:rPr lang="en-CA" sz="2400" dirty="0"/>
              <a:t/>
            </a:r>
            <a:br>
              <a:rPr lang="en-CA" sz="2400" dirty="0"/>
            </a:br>
            <a:endParaRPr lang="en-CA" sz="2400" dirty="0"/>
          </a:p>
          <a:p>
            <a:r>
              <a:rPr lang="en-CA" sz="2400" dirty="0" smtClean="0"/>
              <a:t>Archives are adopting digital forensics techniques to support acquisition, accessioning, preservation, and access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28600" y="4724401"/>
            <a:ext cx="1958007" cy="59055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dirty="0" smtClean="0">
                <a:solidFill>
                  <a:schemeClr val="tx1"/>
                </a:solidFill>
              </a:rPr>
              <a:t>Acquisition</a:t>
            </a:r>
            <a:endParaRPr lang="en-CA" sz="2400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600305" y="4724401"/>
            <a:ext cx="1958007" cy="59055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dirty="0" smtClean="0">
                <a:solidFill>
                  <a:schemeClr val="tx1"/>
                </a:solidFill>
              </a:rPr>
              <a:t>Identification</a:t>
            </a:r>
            <a:endParaRPr lang="en-CA" sz="2400" dirty="0">
              <a:solidFill>
                <a:schemeClr val="tx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972011" y="4724401"/>
            <a:ext cx="1695490" cy="59055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dirty="0" smtClean="0">
                <a:solidFill>
                  <a:schemeClr val="tx1"/>
                </a:solidFill>
              </a:rPr>
              <a:t>Evaluation</a:t>
            </a:r>
            <a:endParaRPr lang="en-CA" sz="2400" dirty="0">
              <a:solidFill>
                <a:schemeClr val="tx1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7073834" y="4724401"/>
            <a:ext cx="1714098" cy="59055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2400" dirty="0" smtClean="0">
                <a:solidFill>
                  <a:schemeClr val="tx1"/>
                </a:solidFill>
              </a:rPr>
              <a:t>Admission</a:t>
            </a:r>
            <a:endParaRPr lang="en-CA" sz="2400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>
            <a:stCxn id="7" idx="3"/>
            <a:endCxn id="8" idx="1"/>
          </p:cNvCxnSpPr>
          <p:nvPr/>
        </p:nvCxnSpPr>
        <p:spPr>
          <a:xfrm>
            <a:off x="2186607" y="5019676"/>
            <a:ext cx="413698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8" idx="3"/>
            <a:endCxn id="9" idx="1"/>
          </p:cNvCxnSpPr>
          <p:nvPr/>
        </p:nvCxnSpPr>
        <p:spPr>
          <a:xfrm>
            <a:off x="4558312" y="5019676"/>
            <a:ext cx="413699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3"/>
            <a:endCxn id="10" idx="1"/>
          </p:cNvCxnSpPr>
          <p:nvPr/>
        </p:nvCxnSpPr>
        <p:spPr>
          <a:xfrm>
            <a:off x="6667501" y="5019676"/>
            <a:ext cx="406333" cy="0"/>
          </a:xfrm>
          <a:prstGeom prst="straightConnector1">
            <a:avLst/>
          </a:prstGeom>
          <a:ln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14400" y="5619908"/>
            <a:ext cx="7600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Source: </a:t>
            </a:r>
            <a:r>
              <a:rPr lang="en-CA" dirty="0" err="1" smtClean="0"/>
              <a:t>Infosec</a:t>
            </a:r>
            <a:r>
              <a:rPr lang="en-CA" dirty="0" smtClean="0"/>
              <a:t> Institute, Digital Forensic Models (January 25, 2016): </a:t>
            </a:r>
            <a:r>
              <a:rPr lang="en-CA" dirty="0">
                <a:hlinkClick r:id="rId3"/>
              </a:rPr>
              <a:t>http://resources.infosecinstitute.com/digital-forensics-models</a:t>
            </a:r>
            <a:r>
              <a:rPr lang="en-CA" dirty="0" smtClean="0">
                <a:hlinkClick r:id="rId3"/>
              </a:rPr>
              <a:t>/</a:t>
            </a:r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2622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Identify privacy concerns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2050" name="Picture 2" descr="File:Bitcurator-pii-chart-v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037" y="1113133"/>
            <a:ext cx="5273675" cy="5136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91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Bill Freedman fonds filtered in FTK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643740"/>
              </p:ext>
            </p:extLst>
          </p:nvPr>
        </p:nvGraphicFramePr>
        <p:xfrm>
          <a:off x="409433" y="1007978"/>
          <a:ext cx="8420668" cy="513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33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623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057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6924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Filter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Description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# of files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Size</a:t>
                      </a:r>
                      <a:endParaRPr lang="en-CA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Unfiltered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All files in case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26,651,084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3,568 GB</a:t>
                      </a:r>
                      <a:endParaRPr lang="en-CA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Primary</a:t>
                      </a:r>
                      <a:r>
                        <a:rPr lang="en-CA" sz="1800" baseline="0" dirty="0" smtClean="0"/>
                        <a:t> status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dirty="0" smtClean="0"/>
                        <a:t>Duplicate File indicator IS “Primary”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731,417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83.48 GB</a:t>
                      </a:r>
                      <a:endParaRPr lang="en-CA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Secondary status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dirty="0" smtClean="0"/>
                        <a:t>Duplicate File indicator IS</a:t>
                      </a:r>
                      <a:r>
                        <a:rPr lang="en-CA" sz="1800" baseline="0" dirty="0" smtClean="0"/>
                        <a:t> </a:t>
                      </a:r>
                      <a:r>
                        <a:rPr lang="en-CA" sz="1800" dirty="0" smtClean="0"/>
                        <a:t>“Secondary”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16,569,218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271.5 GB</a:t>
                      </a:r>
                      <a:endParaRPr lang="en-CA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KFF Ignore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Match</a:t>
                      </a:r>
                      <a:r>
                        <a:rPr lang="en-CA" sz="1800" baseline="0" dirty="0" smtClean="0"/>
                        <a:t> all files where KFF status IS “Ignore”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2,548,119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44.29 GB</a:t>
                      </a:r>
                      <a:endParaRPr lang="en-CA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No KFF Ignore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Match all files where KFF status</a:t>
                      </a:r>
                      <a:r>
                        <a:rPr lang="en-CA" sz="1800" baseline="0" dirty="0" smtClean="0"/>
                        <a:t> IS NOT “Ignore” + KFF status IS “Not checked”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24,102,965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3524 GB</a:t>
                      </a:r>
                      <a:endParaRPr lang="en-CA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Primary</a:t>
                      </a:r>
                      <a:r>
                        <a:rPr lang="en-CA" sz="1800" baseline="0" dirty="0" smtClean="0"/>
                        <a:t> status + No KFF Ignore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Match all files where duplicate</a:t>
                      </a:r>
                      <a:r>
                        <a:rPr lang="en-CA" sz="1800" baseline="0" dirty="0" smtClean="0"/>
                        <a:t> file indicator IS “Primary” + KFF status IS NOT “Ignore”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626,351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71.95 GB</a:t>
                      </a:r>
                      <a:endParaRPr lang="en-CA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Actual files + Primary status</a:t>
                      </a:r>
                      <a:r>
                        <a:rPr lang="en-CA" sz="1800" baseline="0" dirty="0" smtClean="0"/>
                        <a:t> + No KFF Ignore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sz="1800" dirty="0" smtClean="0"/>
                        <a:t>Match</a:t>
                      </a:r>
                      <a:r>
                        <a:rPr lang="en-CA" sz="1800" baseline="0" dirty="0" smtClean="0"/>
                        <a:t> all d</a:t>
                      </a:r>
                      <a:r>
                        <a:rPr lang="en-CA" sz="1800" dirty="0" smtClean="0"/>
                        <a:t>isk-bound files where duplicate file indicator IS “Primary” + KFF status</a:t>
                      </a:r>
                      <a:r>
                        <a:rPr lang="en-CA" sz="1800" baseline="0" dirty="0" smtClean="0"/>
                        <a:t> IS NOT “Ignore”</a:t>
                      </a:r>
                      <a:endParaRPr lang="en-CA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103,412</a:t>
                      </a:r>
                      <a:endParaRPr lang="en-CA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sz="1800" dirty="0" smtClean="0"/>
                        <a:t>61.81 GB</a:t>
                      </a:r>
                      <a:endParaRPr lang="en-CA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896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1057274" y="1181101"/>
            <a:ext cx="7058025" cy="2138223"/>
          </a:xfrm>
        </p:spPr>
        <p:txBody>
          <a:bodyPr/>
          <a:lstStyle/>
          <a:p>
            <a:r>
              <a:rPr lang="en-CA" dirty="0" smtClean="0"/>
              <a:t>Free digital forensics tools and resources – FTK Imager, </a:t>
            </a:r>
            <a:r>
              <a:rPr lang="en-CA" dirty="0" err="1" smtClean="0"/>
              <a:t>BitCurator</a:t>
            </a:r>
            <a:r>
              <a:rPr lang="en-CA" dirty="0" smtClean="0"/>
              <a:t>, and </a:t>
            </a:r>
            <a:r>
              <a:rPr lang="en-CA" dirty="0" err="1" smtClean="0"/>
              <a:t>SleuthKit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6657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FTK Imager (free download)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914400" y="1281070"/>
            <a:ext cx="7600950" cy="4800600"/>
          </a:xfrm>
        </p:spPr>
        <p:txBody>
          <a:bodyPr/>
          <a:lstStyle/>
          <a:p>
            <a:r>
              <a:rPr lang="en-CA" sz="2400" dirty="0" smtClean="0"/>
              <a:t>Create forensic images of source media</a:t>
            </a:r>
          </a:p>
          <a:p>
            <a:pPr marL="0" indent="0">
              <a:buNone/>
            </a:pPr>
            <a:endParaRPr lang="en-CA" sz="2400" dirty="0" smtClean="0"/>
          </a:p>
          <a:p>
            <a:r>
              <a:rPr lang="en-CA" sz="2400" dirty="0" smtClean="0"/>
              <a:t>Intended for use with hardware write blocker</a:t>
            </a:r>
          </a:p>
          <a:p>
            <a:pPr marL="0" indent="0">
              <a:buNone/>
            </a:pPr>
            <a:endParaRPr lang="en-CA" sz="2400" dirty="0"/>
          </a:p>
          <a:p>
            <a:r>
              <a:rPr lang="en-CA" sz="2400" dirty="0" smtClean="0"/>
              <a:t>Preview, triage, and image</a:t>
            </a:r>
          </a:p>
          <a:p>
            <a:pPr marL="0" indent="0">
              <a:buNone/>
            </a:pPr>
            <a:endParaRPr lang="en-CA" sz="2400" dirty="0" smtClean="0"/>
          </a:p>
          <a:p>
            <a:r>
              <a:rPr lang="en-CA" sz="2400" dirty="0" smtClean="0"/>
              <a:t>Export, hash, convert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srgbClr val="000000"/>
                </a:solidFill>
              </a:rPr>
              <a:t>Digital forensics at the Dalhousie University Archives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33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846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FTK Imager (free download)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914400" y="1281070"/>
            <a:ext cx="7600950" cy="4800600"/>
          </a:xfrm>
        </p:spPr>
        <p:txBody>
          <a:bodyPr/>
          <a:lstStyle/>
          <a:p>
            <a:r>
              <a:rPr lang="en-CA" sz="2400" i="1" dirty="0" smtClean="0"/>
              <a:t>Imaging tool </a:t>
            </a:r>
            <a:r>
              <a:rPr lang="en-CA" sz="2400" dirty="0" smtClean="0"/>
              <a:t>– create forensic images of mounted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i="1" dirty="0" smtClean="0"/>
              <a:t>Preview tool </a:t>
            </a:r>
            <a:r>
              <a:rPr lang="en-CA" sz="2400" dirty="0" smtClean="0"/>
              <a:t>– preview evidence to determine if further analysis is needed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i="1" dirty="0" smtClean="0"/>
              <a:t>Export tool </a:t>
            </a:r>
            <a:r>
              <a:rPr lang="en-CA" sz="2400" dirty="0" smtClean="0"/>
              <a:t>– quickly select and export files prior to performing full analysis of the disk image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FTK Imager can open mounted drive, contents of a folder, or a forensic image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FTK Imager cannot create image of a networked drive</a:t>
            </a:r>
          </a:p>
          <a:p>
            <a:endParaRPr lang="en-CA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srgbClr val="000000"/>
                </a:solidFill>
              </a:rPr>
              <a:t>Digital forensics at the Dalhousie University Archives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63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FTK Imager – Create Image</a:t>
            </a:r>
            <a:endParaRPr lang="en-CA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82439"/>
            <a:ext cx="4124901" cy="373432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srgbClr val="000000"/>
                </a:solidFill>
              </a:rPr>
              <a:t>Digital forensics at the Dalhousie University Archives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35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396" y="2003081"/>
            <a:ext cx="4686954" cy="361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67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SleuthKit</a:t>
            </a:r>
            <a:r>
              <a:rPr lang="en-CA" dirty="0" smtClean="0"/>
              <a:t> + Autopsy	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pic>
        <p:nvPicPr>
          <p:cNvPr id="1026" name="Picture 2" descr="https://www.sleuthkit.org/picts/hash3_v1_s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175" y="1466850"/>
            <a:ext cx="221932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ww.sleuthkit.org/picts/renzik_s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099" y="1466849"/>
            <a:ext cx="2879651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914400" y="5606534"/>
            <a:ext cx="44423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 smtClean="0"/>
              <a:t>Images source: </a:t>
            </a:r>
            <a:r>
              <a:rPr lang="en-CA" dirty="0" smtClean="0">
                <a:hlinkClick r:id="rId4"/>
              </a:rPr>
              <a:t>https</a:t>
            </a:r>
            <a:r>
              <a:rPr lang="en-CA" dirty="0">
                <a:hlinkClick r:id="rId4"/>
              </a:rPr>
              <a:t>://www.sleuthkit.org</a:t>
            </a:r>
            <a:r>
              <a:rPr lang="en-CA" dirty="0" smtClean="0">
                <a:hlinkClick r:id="rId4"/>
              </a:rPr>
              <a:t>/</a:t>
            </a:r>
            <a:r>
              <a:rPr lang="en-CA" dirty="0" smtClean="0"/>
              <a:t>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1772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SleuthKit</a:t>
            </a:r>
            <a:r>
              <a:rPr lang="en-CA" dirty="0" smtClean="0"/>
              <a:t> + Autopsy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2400" dirty="0" err="1" smtClean="0"/>
              <a:t>SleuthKit</a:t>
            </a:r>
            <a:r>
              <a:rPr lang="en-CA" sz="2400" dirty="0" smtClean="0"/>
              <a:t> is a collection of command line tools to investigate disk images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Tools support the analysis of volume and file system data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Autopsy is graphical user interface to </a:t>
            </a:r>
            <a:r>
              <a:rPr lang="en-CA" sz="2400" dirty="0" err="1" smtClean="0"/>
              <a:t>SleuthKit</a:t>
            </a:r>
            <a:r>
              <a:rPr lang="en-CA" sz="2400" dirty="0" smtClean="0"/>
              <a:t> and other digital forensics tools</a:t>
            </a:r>
            <a:endParaRPr lang="en-CA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688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Free resources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914400" y="1281070"/>
            <a:ext cx="7600950" cy="4800600"/>
          </a:xfrm>
        </p:spPr>
        <p:txBody>
          <a:bodyPr/>
          <a:lstStyle/>
          <a:p>
            <a:r>
              <a:rPr lang="en-CA" sz="2400" dirty="0"/>
              <a:t>Forensics w</a:t>
            </a:r>
            <a:r>
              <a:rPr lang="en-CA" sz="2400" dirty="0" smtClean="0"/>
              <a:t>iki</a:t>
            </a:r>
            <a:r>
              <a:rPr lang="en-CA" sz="2400" dirty="0"/>
              <a:t>: </a:t>
            </a:r>
            <a:r>
              <a:rPr lang="en-CA" sz="2400" dirty="0">
                <a:hlinkClick r:id="rId2"/>
              </a:rPr>
              <a:t>http://</a:t>
            </a:r>
            <a:r>
              <a:rPr lang="en-CA" sz="2400" dirty="0" smtClean="0">
                <a:hlinkClick r:id="rId2"/>
              </a:rPr>
              <a:t>forensicswiki.org/wiki/Main_Page</a:t>
            </a:r>
            <a:r>
              <a:rPr lang="en-CA" sz="2400" dirty="0" smtClean="0"/>
              <a:t>  </a:t>
            </a:r>
          </a:p>
          <a:p>
            <a:pPr marL="0" indent="0">
              <a:buNone/>
            </a:pPr>
            <a:endParaRPr lang="en-CA" sz="2400" dirty="0" smtClean="0"/>
          </a:p>
          <a:p>
            <a:r>
              <a:rPr lang="en-CA" sz="2400" dirty="0" smtClean="0"/>
              <a:t>List of digital </a:t>
            </a:r>
            <a:r>
              <a:rPr lang="en-CA" sz="2400" dirty="0"/>
              <a:t>forensics tools: </a:t>
            </a:r>
            <a:r>
              <a:rPr lang="en-CA" sz="2400" dirty="0">
                <a:hlinkClick r:id="rId3"/>
              </a:rPr>
              <a:t>https://</a:t>
            </a:r>
            <a:r>
              <a:rPr lang="en-CA" sz="2400" dirty="0" smtClean="0">
                <a:hlinkClick r:id="rId3"/>
              </a:rPr>
              <a:t>en.wikipedia.org/wiki/List_of_digital_forensics_tools</a:t>
            </a:r>
            <a:r>
              <a:rPr lang="en-CA" sz="2400" dirty="0" smtClean="0"/>
              <a:t> 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err="1" smtClean="0"/>
              <a:t>BitCurator</a:t>
            </a:r>
            <a:r>
              <a:rPr lang="en-CA" sz="2400" dirty="0"/>
              <a:t> wiki: </a:t>
            </a:r>
            <a:r>
              <a:rPr lang="en-CA" sz="2400" dirty="0">
                <a:hlinkClick r:id="rId4"/>
              </a:rPr>
              <a:t>https://</a:t>
            </a:r>
            <a:r>
              <a:rPr lang="en-CA" sz="2400" dirty="0" smtClean="0">
                <a:hlinkClick r:id="rId4"/>
              </a:rPr>
              <a:t>wiki.bitcurator.net/index.php?title=Main_Page</a:t>
            </a:r>
            <a:r>
              <a:rPr lang="en-CA" sz="2400" dirty="0" smtClean="0"/>
              <a:t> </a:t>
            </a:r>
          </a:p>
          <a:p>
            <a:pPr marL="0" indent="0">
              <a:buNone/>
            </a:pPr>
            <a:endParaRPr lang="en-CA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srgbClr val="000000"/>
                </a:solidFill>
              </a:rPr>
              <a:t>Digital forensics at the Dalhousie University Archives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38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57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Why have a digital forensics lab?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026" name="Picture 2" descr="https://www.nature.com/polopoly_fs/7.43950.1493375384!/image/WEBnature_graphic_obsolete_media_4.5.17.jpg_gen/derivatives/landscape_630/WEBnature_graphic_obsolete_media_4.5.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07978"/>
            <a:ext cx="5886450" cy="519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945312" y="1007978"/>
            <a:ext cx="185578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Source: </a:t>
            </a:r>
            <a:r>
              <a:rPr lang="en-CA" dirty="0"/>
              <a:t>Baker, M. (2017, May </a:t>
            </a:r>
            <a:r>
              <a:rPr lang="en-CA" dirty="0" smtClean="0"/>
              <a:t>2). </a:t>
            </a:r>
            <a:r>
              <a:rPr lang="en-CA" dirty="0"/>
              <a:t>Disks back from the dead. </a:t>
            </a:r>
            <a:r>
              <a:rPr lang="en-CA" i="1" dirty="0"/>
              <a:t>Nature, </a:t>
            </a:r>
            <a:r>
              <a:rPr lang="en-CA" i="1" dirty="0" smtClean="0"/>
              <a:t>545 </a:t>
            </a:r>
            <a:r>
              <a:rPr lang="en-CA" dirty="0" smtClean="0"/>
              <a:t>(</a:t>
            </a:r>
            <a:r>
              <a:rPr lang="en-CA" dirty="0"/>
              <a:t>7652), 117–118. </a:t>
            </a:r>
            <a:r>
              <a:rPr lang="en-CA" u="sng" dirty="0">
                <a:hlinkClick r:id="rId3"/>
              </a:rPr>
              <a:t>https://</a:t>
            </a:r>
            <a:r>
              <a:rPr lang="en-CA" u="sng" dirty="0" smtClean="0">
                <a:hlinkClick r:id="rId3"/>
              </a:rPr>
              <a:t>doi.org/10.1038/545117a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61612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have a digital forensics lab?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914400" y="1281070"/>
            <a:ext cx="7600950" cy="4800600"/>
          </a:xfrm>
        </p:spPr>
        <p:txBody>
          <a:bodyPr/>
          <a:lstStyle/>
          <a:p>
            <a:r>
              <a:rPr lang="en-US" sz="2400" dirty="0" smtClean="0"/>
              <a:t>Archivists are now working with a wide variety of:</a:t>
            </a:r>
            <a:br>
              <a:rPr lang="en-US" sz="2400" dirty="0" smtClean="0"/>
            </a:br>
            <a:endParaRPr lang="en-US" sz="2400" dirty="0" smtClean="0"/>
          </a:p>
          <a:p>
            <a:pPr lvl="1"/>
            <a:r>
              <a:rPr lang="en-US" sz="2400" dirty="0"/>
              <a:t>D</a:t>
            </a:r>
            <a:r>
              <a:rPr lang="en-US" sz="2400" dirty="0" smtClean="0"/>
              <a:t>igital storage devices</a:t>
            </a:r>
            <a:br>
              <a:rPr lang="en-US" sz="2400" dirty="0" smtClean="0"/>
            </a:br>
            <a:endParaRPr lang="en-US" sz="2400" dirty="0" smtClean="0"/>
          </a:p>
          <a:p>
            <a:pPr lvl="1"/>
            <a:r>
              <a:rPr lang="en-US" sz="2400" dirty="0" smtClean="0"/>
              <a:t>Computer file systems, operating systems, and software</a:t>
            </a:r>
            <a:br>
              <a:rPr lang="en-US" sz="2400" dirty="0" smtClean="0"/>
            </a:br>
            <a:endParaRPr lang="en-US" sz="2400" dirty="0" smtClean="0"/>
          </a:p>
          <a:p>
            <a:pPr lvl="1"/>
            <a:r>
              <a:rPr lang="en-US" sz="2400" dirty="0" smtClean="0"/>
              <a:t>File formats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Digital storage devices are unstable and data is at risk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Supports archival mission to preserve authenticity and integrity of records</a:t>
            </a:r>
          </a:p>
          <a:p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24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archives doing digital forensics work?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914400" y="1281070"/>
            <a:ext cx="7600950" cy="4800600"/>
          </a:xfrm>
        </p:spPr>
        <p:txBody>
          <a:bodyPr/>
          <a:lstStyle/>
          <a:p>
            <a:r>
              <a:rPr lang="en-US" sz="2400" dirty="0" smtClean="0"/>
              <a:t>Use write-blockers to create forensic images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Adopt forensic software (</a:t>
            </a:r>
            <a:r>
              <a:rPr lang="en-US" sz="2400" dirty="0" err="1" smtClean="0"/>
              <a:t>BitCurator</a:t>
            </a:r>
            <a:r>
              <a:rPr lang="en-US" sz="2400" dirty="0" smtClean="0"/>
              <a:t> or FTK or </a:t>
            </a:r>
            <a:r>
              <a:rPr lang="en-US" sz="2400" dirty="0" err="1" smtClean="0"/>
              <a:t>EnCase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Incorporate digital forensics tools and techniques into core archival functions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New policy decisions (e.g., preserve forensic image or extract files?)</a:t>
            </a:r>
            <a:br>
              <a:rPr lang="en-US" sz="2400" dirty="0" smtClean="0"/>
            </a:br>
            <a:endParaRPr lang="en-US" sz="2400" dirty="0" smtClean="0"/>
          </a:p>
          <a:p>
            <a:r>
              <a:rPr lang="en-US" sz="2400" dirty="0" smtClean="0"/>
              <a:t>Archival </a:t>
            </a:r>
            <a:r>
              <a:rPr lang="en-US" sz="2400" dirty="0"/>
              <a:t>functions become blurred (e.g., files </a:t>
            </a:r>
            <a:r>
              <a:rPr lang="en-US" sz="2400" dirty="0" smtClean="0"/>
              <a:t>can be arranged before they are accessioned)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386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Timeline at Dalhousie	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914400" y="1281070"/>
            <a:ext cx="7600950" cy="4800600"/>
          </a:xfrm>
        </p:spPr>
        <p:txBody>
          <a:bodyPr/>
          <a:lstStyle/>
          <a:p>
            <a:r>
              <a:rPr lang="en-CA" sz="2400" dirty="0" smtClean="0"/>
              <a:t>February 2016 – Acquire forensic workstation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May – November 2016 – Digital archives collection </a:t>
            </a:r>
            <a:r>
              <a:rPr lang="en-CA" sz="2400" dirty="0"/>
              <a:t>assessment project: </a:t>
            </a:r>
            <a:r>
              <a:rPr lang="en-CA" sz="2400" dirty="0">
                <a:hlinkClick r:id="rId2"/>
              </a:rPr>
              <a:t>http://</a:t>
            </a:r>
            <a:r>
              <a:rPr lang="en-CA" sz="2400" dirty="0" smtClean="0">
                <a:hlinkClick r:id="rId2"/>
              </a:rPr>
              <a:t>hdl.handle.net/10222/72663</a:t>
            </a:r>
            <a:r>
              <a:rPr lang="en-CA" sz="2400" dirty="0" smtClean="0"/>
              <a:t/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January 2017 – Install </a:t>
            </a:r>
            <a:r>
              <a:rPr lang="en-CA" sz="2400" dirty="0" err="1" smtClean="0"/>
              <a:t>BitCurator</a:t>
            </a:r>
            <a:r>
              <a:rPr lang="en-CA" sz="2400" dirty="0" smtClean="0"/>
              <a:t> and Forensic Toolkit (FTK) software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February 2017 – Advanced computer forensics training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May 2017 – Launch digital forensics lab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April 2017 – Dal’s first time at </a:t>
            </a:r>
            <a:r>
              <a:rPr lang="en-CA" sz="2400" dirty="0" err="1" smtClean="0"/>
              <a:t>BitCurator</a:t>
            </a:r>
            <a:r>
              <a:rPr lang="en-CA" sz="2400" dirty="0" smtClean="0"/>
              <a:t> Users Forum</a:t>
            </a:r>
            <a:endParaRPr lang="en-CA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59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B48972-4630-0A46-B23C-F20C5E3EBC8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6448" cy="535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43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Components of Digital Forensics Lab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914400" y="1281070"/>
            <a:ext cx="7600950" cy="4800600"/>
          </a:xfrm>
        </p:spPr>
        <p:txBody>
          <a:bodyPr/>
          <a:lstStyle/>
          <a:p>
            <a:r>
              <a:rPr lang="en-CA" sz="2400" dirty="0" smtClean="0"/>
              <a:t>Forensic tower</a:t>
            </a:r>
          </a:p>
          <a:p>
            <a:pPr lvl="1"/>
            <a:endParaRPr lang="en-CA" sz="2400" dirty="0" smtClean="0"/>
          </a:p>
          <a:p>
            <a:pPr lvl="1"/>
            <a:r>
              <a:rPr lang="en-CA" sz="2400" dirty="0" smtClean="0"/>
              <a:t>Dual Intel Xeon processors</a:t>
            </a:r>
            <a:br>
              <a:rPr lang="en-CA" sz="2400" dirty="0" smtClean="0"/>
            </a:br>
            <a:endParaRPr lang="en-CA" sz="2400" dirty="0" smtClean="0"/>
          </a:p>
          <a:p>
            <a:pPr lvl="1"/>
            <a:r>
              <a:rPr lang="en-CA" sz="2400" dirty="0" smtClean="0"/>
              <a:t>64 GB RAM</a:t>
            </a:r>
            <a:br>
              <a:rPr lang="en-CA" sz="2400" dirty="0" smtClean="0"/>
            </a:br>
            <a:endParaRPr lang="en-CA" sz="2400" dirty="0" smtClean="0"/>
          </a:p>
          <a:p>
            <a:pPr lvl="1"/>
            <a:r>
              <a:rPr lang="en-CA" sz="2400" dirty="0" smtClean="0"/>
              <a:t>Tableau T35689iu write-blocker</a:t>
            </a:r>
            <a:br>
              <a:rPr lang="en-CA" sz="2400" dirty="0" smtClean="0"/>
            </a:br>
            <a:endParaRPr lang="en-CA" sz="2400" dirty="0" smtClean="0"/>
          </a:p>
          <a:p>
            <a:pPr lvl="1"/>
            <a:r>
              <a:rPr lang="en-CA" sz="2400" dirty="0" smtClean="0"/>
              <a:t>AFT  EX-S3 forensic card reader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smtClean="0"/>
              <a:t>FTK software </a:t>
            </a:r>
            <a:br>
              <a:rPr lang="en-CA" sz="2400" dirty="0" smtClean="0"/>
            </a:br>
            <a:endParaRPr lang="en-CA" sz="2400" dirty="0" smtClean="0"/>
          </a:p>
          <a:p>
            <a:r>
              <a:rPr lang="en-CA" sz="2400" dirty="0" err="1" smtClean="0"/>
              <a:t>BitCurator</a:t>
            </a:r>
            <a:r>
              <a:rPr lang="en-CA" sz="2400" dirty="0" smtClean="0"/>
              <a:t> software</a:t>
            </a:r>
          </a:p>
          <a:p>
            <a:endParaRPr lang="en-CA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Digital forensics at the Dalhousie University Archives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F582D57-8B82-FF46-8F7B-5E87A951CB6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67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l Black Gold">
  <a:themeElements>
    <a:clrScheme name="Dalhousie">
      <a:dk1>
        <a:srgbClr val="000000"/>
      </a:dk1>
      <a:lt1>
        <a:srgbClr val="FFFFFF"/>
      </a:lt1>
      <a:dk2>
        <a:srgbClr val="707372"/>
      </a:dk2>
      <a:lt2>
        <a:srgbClr val="F2AC00"/>
      </a:lt2>
      <a:accent1>
        <a:srgbClr val="C08C0C"/>
      </a:accent1>
      <a:accent2>
        <a:srgbClr val="3CB371"/>
      </a:accent2>
      <a:accent3>
        <a:srgbClr val="FE5442"/>
      </a:accent3>
      <a:accent4>
        <a:srgbClr val="8B008B"/>
      </a:accent4>
      <a:accent5>
        <a:srgbClr val="FBE122"/>
      </a:accent5>
      <a:accent6>
        <a:srgbClr val="00BFFF"/>
      </a:accent6>
      <a:hlink>
        <a:srgbClr val="017ACD"/>
      </a:hlink>
      <a:folHlink>
        <a:srgbClr val="398557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NSA_2017_DigitalForensics.potx" id="{109D8A03-24C8-4F3B-9C9D-AA8964AD6C8A}" vid="{25F33ABE-42EF-4BF7-BEE2-75BF624FEE0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ategory xmlns="6a6a9153-db81-41aa-b483-54a7d12e9aff">Downloads</Category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BE8702A6576644ABA37097A1290309" ma:contentTypeVersion="3" ma:contentTypeDescription="Create a new document." ma:contentTypeScope="" ma:versionID="9b3396256e8492155a1760f1d93b09fd">
  <xsd:schema xmlns:xsd="http://www.w3.org/2001/XMLSchema" xmlns:xs="http://www.w3.org/2001/XMLSchema" xmlns:p="http://schemas.microsoft.com/office/2006/metadata/properties" xmlns:ns2="6a6a9153-db81-41aa-b483-54a7d12e9aff" xmlns:ns3="670f86c8-77aa-47ae-97ec-6a9858dc117e" targetNamespace="http://schemas.microsoft.com/office/2006/metadata/properties" ma:root="true" ma:fieldsID="e45f6e21c9a2b76208d637d59834ea6c" ns2:_="" ns3:_="">
    <xsd:import namespace="6a6a9153-db81-41aa-b483-54a7d12e9aff"/>
    <xsd:import namespace="670f86c8-77aa-47ae-97ec-6a9858dc117e"/>
    <xsd:element name="properties">
      <xsd:complexType>
        <xsd:sequence>
          <xsd:element name="documentManagement">
            <xsd:complexType>
              <xsd:all>
                <xsd:element ref="ns2:Category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6a9153-db81-41aa-b483-54a7d12e9aff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Downloads" ma:format="Dropdown" ma:internalName="Category">
      <xsd:simpleType>
        <xsd:restriction base="dms:Choice">
          <xsd:enumeration value="Downloads"/>
          <xsd:enumeration value="Project planning"/>
          <xsd:enumeration value="Guidelines"/>
          <xsd:enumeration value="Event planning"/>
          <xsd:enumeration value="Media relations"/>
          <xsd:enumeration value="Crisis communication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70f86c8-77aa-47ae-97ec-6a9858dc117e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16430C8-9A17-4775-B694-BE918C4FB27B}">
  <ds:schemaRefs>
    <ds:schemaRef ds:uri="http://purl.org/dc/elements/1.1/"/>
    <ds:schemaRef ds:uri="http://purl.org/dc/dcmitype/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670f86c8-77aa-47ae-97ec-6a9858dc117e"/>
    <ds:schemaRef ds:uri="6a6a9153-db81-41aa-b483-54a7d12e9aff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05F6CD8-C608-446A-9923-3C3910AB05D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2DA6B4-EC89-4B4F-AE1D-F0AEC7CF8A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a6a9153-db81-41aa-b483-54a7d12e9aff"/>
    <ds:schemaRef ds:uri="670f86c8-77aa-47ae-97ec-6a9858dc11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3290</TotalTime>
  <Words>860</Words>
  <Application>Microsoft Office PowerPoint</Application>
  <PresentationFormat>On-screen Show (4:3)</PresentationFormat>
  <Paragraphs>231</Paragraphs>
  <Slides>38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Calibri</vt:lpstr>
      <vt:lpstr>Classic Grotesque Std Medium</vt:lpstr>
      <vt:lpstr>Courier New</vt:lpstr>
      <vt:lpstr>Dal Black Gold</vt:lpstr>
      <vt:lpstr>Accessing the inaccessible: digital forensics at the Dalhousie University Archives</vt:lpstr>
      <vt:lpstr>Overview</vt:lpstr>
      <vt:lpstr>What is digital forensics?</vt:lpstr>
      <vt:lpstr>Why have a digital forensics lab?</vt:lpstr>
      <vt:lpstr>Why have a digital forensics lab?</vt:lpstr>
      <vt:lpstr>How are archives doing digital forensics work?</vt:lpstr>
      <vt:lpstr>Timeline at Dalhousie </vt:lpstr>
      <vt:lpstr>PowerPoint Presentation</vt:lpstr>
      <vt:lpstr>Components of Digital Forensics Lab</vt:lpstr>
      <vt:lpstr>Forensic images</vt:lpstr>
      <vt:lpstr>What is a forensic image?</vt:lpstr>
      <vt:lpstr>Preserve information about the operating system  and file system</vt:lpstr>
      <vt:lpstr>Preserve data in slack space / unallocated space</vt:lpstr>
      <vt:lpstr>Some differences between forensic and logical images</vt:lpstr>
      <vt:lpstr>PowerPoint Presentation</vt:lpstr>
      <vt:lpstr>Digital forensics tools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Digital forensics workflows</vt:lpstr>
      <vt:lpstr>Abstract digital forensics model</vt:lpstr>
      <vt:lpstr>Penn State University workflow</vt:lpstr>
      <vt:lpstr>Dalhousie University workflow (draft)</vt:lpstr>
      <vt:lpstr>Forensic imaging workflow (BitCurator)</vt:lpstr>
      <vt:lpstr>Identify privacy concerns</vt:lpstr>
      <vt:lpstr>Bill Freedman fonds filtered in FTK</vt:lpstr>
      <vt:lpstr>Free digital forensics tools and resources – FTK Imager, BitCurator, and SleuthKit</vt:lpstr>
      <vt:lpstr>FTK Imager (free download)</vt:lpstr>
      <vt:lpstr>FTK Imager (free download)</vt:lpstr>
      <vt:lpstr>FTK Imager – Create Image</vt:lpstr>
      <vt:lpstr>SleuthKit + Autopsy </vt:lpstr>
      <vt:lpstr>SleuthKit + Autopsy</vt:lpstr>
      <vt:lpstr>Free resources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PowerPoint: Dal 200 (potx)</dc:title>
  <dc:creator>Microsoft Office User</dc:creator>
  <cp:lastModifiedBy>Creighton Barrett</cp:lastModifiedBy>
  <cp:revision>139</cp:revision>
  <cp:lastPrinted>2016-11-01T15:16:49Z</cp:lastPrinted>
  <dcterms:created xsi:type="dcterms:W3CDTF">2016-11-15T20:19:38Z</dcterms:created>
  <dcterms:modified xsi:type="dcterms:W3CDTF">2017-05-11T13:45:41Z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0x010100F4BE8702A6576644ABA37097A1290309</vt:lpwstr>
  </property>
</Properties>
</file>