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80" r:id="rId2"/>
    <p:sldId id="283" r:id="rId3"/>
    <p:sldId id="298" r:id="rId4"/>
    <p:sldId id="300" r:id="rId5"/>
    <p:sldId id="273" r:id="rId6"/>
    <p:sldId id="301" r:id="rId7"/>
    <p:sldId id="284" r:id="rId8"/>
    <p:sldId id="302" r:id="rId9"/>
    <p:sldId id="297" r:id="rId10"/>
    <p:sldId id="303" r:id="rId11"/>
    <p:sldId id="304" r:id="rId12"/>
    <p:sldId id="295" r:id="rId13"/>
    <p:sldId id="305" r:id="rId14"/>
    <p:sldId id="309" r:id="rId15"/>
    <p:sldId id="310" r:id="rId16"/>
    <p:sldId id="311" r:id="rId17"/>
    <p:sldId id="313" r:id="rId18"/>
    <p:sldId id="314" r:id="rId19"/>
    <p:sldId id="315" r:id="rId20"/>
    <p:sldId id="317" r:id="rId21"/>
    <p:sldId id="319" r:id="rId22"/>
    <p:sldId id="318" r:id="rId23"/>
    <p:sldId id="320" r:id="rId24"/>
    <p:sldId id="321" r:id="rId25"/>
    <p:sldId id="322" r:id="rId26"/>
    <p:sldId id="306" r:id="rId27"/>
    <p:sldId id="281" r:id="rId28"/>
    <p:sldId id="296" r:id="rId29"/>
    <p:sldId id="289" r:id="rId30"/>
    <p:sldId id="325" r:id="rId31"/>
    <p:sldId id="324" r:id="rId32"/>
    <p:sldId id="323" r:id="rId33"/>
    <p:sldId id="326" r:id="rId34"/>
    <p:sldId id="292" r:id="rId35"/>
    <p:sldId id="32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78276" autoAdjust="0"/>
  </p:normalViewPr>
  <p:slideViewPr>
    <p:cSldViewPr snapToGrid="0">
      <p:cViewPr varScale="1">
        <p:scale>
          <a:sx n="58" d="100"/>
          <a:sy n="58" d="100"/>
        </p:scale>
        <p:origin x="10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 custT="1"/>
      <dgm:spPr/>
      <dgm:t>
        <a:bodyPr/>
        <a:lstStyle/>
        <a:p>
          <a:r>
            <a:rPr lang="en-CA" sz="5300" dirty="0" smtClean="0"/>
            <a:t>MS-3-35, Box 46, Folder 15</a:t>
          </a:r>
          <a:endParaRPr lang="en-CA" sz="5300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1" custScaleX="500000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</dgm:ptLst>
  <dgm:cxnLst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9A930BE7-13D1-41ED-9F07-281CFE78EA75}" type="presOf" srcId="{6B5827D8-E416-44FD-A8DA-1E4818854A07}" destId="{38B9B4D6-E25A-4896-AFFA-7B178EC35377}" srcOrd="0" destOrd="0" presId="urn:microsoft.com/office/officeart/2008/layout/LinedList"/>
    <dgm:cxn modelId="{D5A36C55-B73E-4960-928B-85E0DFE52E80}" type="presOf" srcId="{B4E665BD-D754-41AB-866B-E33084BCDC6F}" destId="{17C8DDEF-D934-4877-AF8C-8B6D63200BD6}" srcOrd="0" destOrd="0" presId="urn:microsoft.com/office/officeart/2008/layout/LinedList"/>
    <dgm:cxn modelId="{45ECE543-B1B3-4EF6-BDF2-FC049D32F091}" type="presParOf" srcId="{38B9B4D6-E25A-4896-AFFA-7B178EC35377}" destId="{1504102A-EF91-4A2D-B993-81F313AB2C2D}" srcOrd="0" destOrd="0" presId="urn:microsoft.com/office/officeart/2008/layout/LinedList"/>
    <dgm:cxn modelId="{26D58391-69F5-49E4-9BFB-394C3B234CC1}" type="presParOf" srcId="{38B9B4D6-E25A-4896-AFFA-7B178EC35377}" destId="{246E4F10-2DE3-4270-B876-908454E745EC}" srcOrd="1" destOrd="0" presId="urn:microsoft.com/office/officeart/2008/layout/LinedList"/>
    <dgm:cxn modelId="{B6BE4522-DDFB-465D-96ED-349BE9920795}" type="presParOf" srcId="{246E4F10-2DE3-4270-B876-908454E745EC}" destId="{17C8DDEF-D934-4877-AF8C-8B6D63200BD6}" srcOrd="0" destOrd="0" presId="urn:microsoft.com/office/officeart/2008/layout/LinedList"/>
    <dgm:cxn modelId="{EFF055BD-C132-4FD0-AF45-BA3C071D5CD4}" type="presParOf" srcId="{246E4F10-2DE3-4270-B876-908454E745EC}" destId="{820F0FA8-35B3-4E9B-A3B7-D2049760A0E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5827D8-E416-44FD-A8DA-1E4818854A0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4E665BD-D754-41AB-866B-E33084BCDC6F}">
      <dgm:prSet phldrT="[Text]"/>
      <dgm:spPr/>
      <dgm:t>
        <a:bodyPr/>
        <a:lstStyle/>
        <a:p>
          <a:r>
            <a:rPr lang="en-CA" dirty="0" smtClean="0"/>
            <a:t>TIFF directory structure based on reference code</a:t>
          </a:r>
          <a:endParaRPr lang="en-CA" dirty="0"/>
        </a:p>
      </dgm:t>
    </dgm:pt>
    <dgm:pt modelId="{1DF37EFC-5352-49DE-9683-37005D1DEF84}" type="sibTrans" cxnId="{CB1B7616-623D-48FF-9CC2-E3E4D519FE9B}">
      <dgm:prSet/>
      <dgm:spPr/>
      <dgm:t>
        <a:bodyPr/>
        <a:lstStyle/>
        <a:p>
          <a:endParaRPr lang="en-CA"/>
        </a:p>
      </dgm:t>
    </dgm:pt>
    <dgm:pt modelId="{DCE68205-F1C9-4BDD-9313-0FA74BA0FF99}" type="parTrans" cxnId="{CB1B7616-623D-48FF-9CC2-E3E4D519FE9B}">
      <dgm:prSet/>
      <dgm:spPr/>
      <dgm:t>
        <a:bodyPr/>
        <a:lstStyle/>
        <a:p>
          <a:endParaRPr lang="en-CA"/>
        </a:p>
      </dgm:t>
    </dgm:pt>
    <dgm:pt modelId="{CE085AE5-436E-434A-9156-C88699ACAD57}">
      <dgm:prSet phldrT="[Text]"/>
      <dgm:spPr/>
      <dgm:t>
        <a:bodyPr/>
        <a:lstStyle/>
        <a:p>
          <a:r>
            <a:rPr lang="en-CA" dirty="0" smtClean="0"/>
            <a:t>TIFF filename based on reference code “prefix” + sequential number</a:t>
          </a:r>
          <a:endParaRPr lang="en-CA" dirty="0"/>
        </a:p>
      </dgm:t>
    </dgm:pt>
    <dgm:pt modelId="{E015F1CE-DDC5-44DF-8B45-0D9274319DD4}" type="parTrans" cxnId="{7BA11E91-49A3-4F68-BE88-3C81EFE867CF}">
      <dgm:prSet/>
      <dgm:spPr/>
      <dgm:t>
        <a:bodyPr/>
        <a:lstStyle/>
        <a:p>
          <a:endParaRPr lang="en-CA"/>
        </a:p>
      </dgm:t>
    </dgm:pt>
    <dgm:pt modelId="{E2709A98-4496-4115-8C84-6854103F973C}" type="sibTrans" cxnId="{7BA11E91-49A3-4F68-BE88-3C81EFE867CF}">
      <dgm:prSet/>
      <dgm:spPr/>
      <dgm:t>
        <a:bodyPr/>
        <a:lstStyle/>
        <a:p>
          <a:endParaRPr lang="en-CA"/>
        </a:p>
      </dgm:t>
    </dgm:pt>
    <dgm:pt modelId="{642021EB-8509-4C1F-B70B-23BDC7E1667B}">
      <dgm:prSet/>
      <dgm:spPr/>
      <dgm:t>
        <a:bodyPr/>
        <a:lstStyle/>
        <a:p>
          <a:r>
            <a:rPr lang="en-CA" b="0" dirty="0" smtClean="0"/>
            <a:t>MS-3-35_46_15_001.tiff</a:t>
          </a:r>
          <a:br>
            <a:rPr lang="en-CA" b="0" dirty="0" smtClean="0"/>
          </a:br>
          <a:r>
            <a:rPr lang="en-CA" b="0" dirty="0" smtClean="0"/>
            <a:t>MS-3-35_46_15_002.tiff</a:t>
          </a:r>
          <a:endParaRPr lang="en-CA" b="0" dirty="0"/>
        </a:p>
      </dgm:t>
    </dgm:pt>
    <dgm:pt modelId="{7E123F52-4815-485F-AB81-4630F8BAC352}" type="parTrans" cxnId="{CD309C0D-7A15-4F5C-9BF8-120849A9C3AA}">
      <dgm:prSet/>
      <dgm:spPr/>
      <dgm:t>
        <a:bodyPr/>
        <a:lstStyle/>
        <a:p>
          <a:endParaRPr lang="en-CA"/>
        </a:p>
      </dgm:t>
    </dgm:pt>
    <dgm:pt modelId="{39971519-ED81-49B6-B58E-75B8E92F921D}" type="sibTrans" cxnId="{CD309C0D-7A15-4F5C-9BF8-120849A9C3AA}">
      <dgm:prSet/>
      <dgm:spPr/>
      <dgm:t>
        <a:bodyPr/>
        <a:lstStyle/>
        <a:p>
          <a:endParaRPr lang="en-CA"/>
        </a:p>
      </dgm:t>
    </dgm:pt>
    <dgm:pt modelId="{38B9B4D6-E25A-4896-AFFA-7B178EC35377}" type="pres">
      <dgm:prSet presAssocID="{6B5827D8-E416-44FD-A8DA-1E4818854A0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1504102A-EF91-4A2D-B993-81F313AB2C2D}" type="pres">
      <dgm:prSet presAssocID="{B4E665BD-D754-41AB-866B-E33084BCDC6F}" presName="thickLine" presStyleLbl="alignNod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CA"/>
        </a:p>
      </dgm:t>
    </dgm:pt>
    <dgm:pt modelId="{246E4F10-2DE3-4270-B876-908454E745EC}" type="pres">
      <dgm:prSet presAssocID="{B4E665BD-D754-41AB-866B-E33084BCDC6F}" presName="horz1" presStyleCnt="0"/>
      <dgm:spPr/>
    </dgm:pt>
    <dgm:pt modelId="{17C8DDEF-D934-4877-AF8C-8B6D63200BD6}" type="pres">
      <dgm:prSet presAssocID="{B4E665BD-D754-41AB-866B-E33084BCDC6F}" presName="tx1" presStyleLbl="revTx" presStyleIdx="0" presStyleCnt="3" custScaleX="500122"/>
      <dgm:spPr/>
      <dgm:t>
        <a:bodyPr/>
        <a:lstStyle/>
        <a:p>
          <a:endParaRPr lang="en-CA"/>
        </a:p>
      </dgm:t>
    </dgm:pt>
    <dgm:pt modelId="{820F0FA8-35B3-4E9B-A3B7-D2049760A0E1}" type="pres">
      <dgm:prSet presAssocID="{B4E665BD-D754-41AB-866B-E33084BCDC6F}" presName="vert1" presStyleCnt="0"/>
      <dgm:spPr/>
    </dgm:pt>
    <dgm:pt modelId="{77815451-032C-4897-89B4-2C236A3FF9B1}" type="pres">
      <dgm:prSet presAssocID="{CE085AE5-436E-434A-9156-C88699ACAD57}" presName="thickLine" presStyleLbl="alignNode1" presStyleIdx="1" presStyleCnt="3"/>
      <dgm:spPr/>
    </dgm:pt>
    <dgm:pt modelId="{E9333A38-095F-4CF8-BD16-225AA2E64109}" type="pres">
      <dgm:prSet presAssocID="{CE085AE5-436E-434A-9156-C88699ACAD57}" presName="horz1" presStyleCnt="0"/>
      <dgm:spPr/>
    </dgm:pt>
    <dgm:pt modelId="{21A5AD23-9F6E-4CB5-BDC1-0A1FE83B7E91}" type="pres">
      <dgm:prSet presAssocID="{CE085AE5-436E-434A-9156-C88699ACAD57}" presName="tx1" presStyleLbl="revTx" presStyleIdx="1" presStyleCnt="3"/>
      <dgm:spPr/>
      <dgm:t>
        <a:bodyPr/>
        <a:lstStyle/>
        <a:p>
          <a:endParaRPr lang="en-CA"/>
        </a:p>
      </dgm:t>
    </dgm:pt>
    <dgm:pt modelId="{C51D2657-C189-4F1A-9A13-1122E5BBFD94}" type="pres">
      <dgm:prSet presAssocID="{CE085AE5-436E-434A-9156-C88699ACAD57}" presName="vert1" presStyleCnt="0"/>
      <dgm:spPr/>
    </dgm:pt>
    <dgm:pt modelId="{4CC556E7-8ADB-4C4F-A614-FAD4E4EE487B}" type="pres">
      <dgm:prSet presAssocID="{642021EB-8509-4C1F-B70B-23BDC7E1667B}" presName="thickLine" presStyleLbl="alignNode1" presStyleIdx="2" presStyleCnt="3"/>
      <dgm:spPr/>
    </dgm:pt>
    <dgm:pt modelId="{D8BEB9C2-832B-4F5C-A9FC-0411DBF73CF5}" type="pres">
      <dgm:prSet presAssocID="{642021EB-8509-4C1F-B70B-23BDC7E1667B}" presName="horz1" presStyleCnt="0"/>
      <dgm:spPr/>
    </dgm:pt>
    <dgm:pt modelId="{36E0400A-530C-4AD4-980D-39BF18CC36EC}" type="pres">
      <dgm:prSet presAssocID="{642021EB-8509-4C1F-B70B-23BDC7E1667B}" presName="tx1" presStyleLbl="revTx" presStyleIdx="2" presStyleCnt="3"/>
      <dgm:spPr/>
      <dgm:t>
        <a:bodyPr/>
        <a:lstStyle/>
        <a:p>
          <a:endParaRPr lang="en-CA"/>
        </a:p>
      </dgm:t>
    </dgm:pt>
    <dgm:pt modelId="{76B7ACCE-428F-45F0-9F05-C9CCED433CC4}" type="pres">
      <dgm:prSet presAssocID="{642021EB-8509-4C1F-B70B-23BDC7E1667B}" presName="vert1" presStyleCnt="0"/>
      <dgm:spPr/>
    </dgm:pt>
  </dgm:ptLst>
  <dgm:cxnLst>
    <dgm:cxn modelId="{7BA11E91-49A3-4F68-BE88-3C81EFE867CF}" srcId="{6B5827D8-E416-44FD-A8DA-1E4818854A07}" destId="{CE085AE5-436E-434A-9156-C88699ACAD57}" srcOrd="1" destOrd="0" parTransId="{E015F1CE-DDC5-44DF-8B45-0D9274319DD4}" sibTransId="{E2709A98-4496-4115-8C84-6854103F973C}"/>
    <dgm:cxn modelId="{CD309C0D-7A15-4F5C-9BF8-120849A9C3AA}" srcId="{6B5827D8-E416-44FD-A8DA-1E4818854A07}" destId="{642021EB-8509-4C1F-B70B-23BDC7E1667B}" srcOrd="2" destOrd="0" parTransId="{7E123F52-4815-485F-AB81-4630F8BAC352}" sibTransId="{39971519-ED81-49B6-B58E-75B8E92F921D}"/>
    <dgm:cxn modelId="{0F218512-DF6F-4BC8-8300-16B572054AF4}" type="presOf" srcId="{6B5827D8-E416-44FD-A8DA-1E4818854A07}" destId="{38B9B4D6-E25A-4896-AFFA-7B178EC35377}" srcOrd="0" destOrd="0" presId="urn:microsoft.com/office/officeart/2008/layout/LinedList"/>
    <dgm:cxn modelId="{A51E1261-1378-44CE-BE5F-2DEFCB4CEB64}" type="presOf" srcId="{642021EB-8509-4C1F-B70B-23BDC7E1667B}" destId="{36E0400A-530C-4AD4-980D-39BF18CC36EC}" srcOrd="0" destOrd="0" presId="urn:microsoft.com/office/officeart/2008/layout/LinedList"/>
    <dgm:cxn modelId="{1DFC36DD-3C08-49DC-B213-EE6160F8C5A4}" type="presOf" srcId="{B4E665BD-D754-41AB-866B-E33084BCDC6F}" destId="{17C8DDEF-D934-4877-AF8C-8B6D63200BD6}" srcOrd="0" destOrd="0" presId="urn:microsoft.com/office/officeart/2008/layout/LinedList"/>
    <dgm:cxn modelId="{CB1B7616-623D-48FF-9CC2-E3E4D519FE9B}" srcId="{6B5827D8-E416-44FD-A8DA-1E4818854A07}" destId="{B4E665BD-D754-41AB-866B-E33084BCDC6F}" srcOrd="0" destOrd="0" parTransId="{DCE68205-F1C9-4BDD-9313-0FA74BA0FF99}" sibTransId="{1DF37EFC-5352-49DE-9683-37005D1DEF84}"/>
    <dgm:cxn modelId="{A6DBD7C0-AF70-462E-B512-EBA8517929BE}" type="presOf" srcId="{CE085AE5-436E-434A-9156-C88699ACAD57}" destId="{21A5AD23-9F6E-4CB5-BDC1-0A1FE83B7E91}" srcOrd="0" destOrd="0" presId="urn:microsoft.com/office/officeart/2008/layout/LinedList"/>
    <dgm:cxn modelId="{8E138BF9-D59B-4C77-B48F-61B7E6F43E32}" type="presParOf" srcId="{38B9B4D6-E25A-4896-AFFA-7B178EC35377}" destId="{1504102A-EF91-4A2D-B993-81F313AB2C2D}" srcOrd="0" destOrd="0" presId="urn:microsoft.com/office/officeart/2008/layout/LinedList"/>
    <dgm:cxn modelId="{8AA88F46-6A4E-4824-8247-01D4D7F9C6D0}" type="presParOf" srcId="{38B9B4D6-E25A-4896-AFFA-7B178EC35377}" destId="{246E4F10-2DE3-4270-B876-908454E745EC}" srcOrd="1" destOrd="0" presId="urn:microsoft.com/office/officeart/2008/layout/LinedList"/>
    <dgm:cxn modelId="{83557EAF-E0B7-478E-B6B3-0A9892FF7172}" type="presParOf" srcId="{246E4F10-2DE3-4270-B876-908454E745EC}" destId="{17C8DDEF-D934-4877-AF8C-8B6D63200BD6}" srcOrd="0" destOrd="0" presId="urn:microsoft.com/office/officeart/2008/layout/LinedList"/>
    <dgm:cxn modelId="{8A14C146-1A94-495F-BC90-89E4BC989718}" type="presParOf" srcId="{246E4F10-2DE3-4270-B876-908454E745EC}" destId="{820F0FA8-35B3-4E9B-A3B7-D2049760A0E1}" srcOrd="1" destOrd="0" presId="urn:microsoft.com/office/officeart/2008/layout/LinedList"/>
    <dgm:cxn modelId="{BFE7D231-F19A-440B-8718-7149662A8D31}" type="presParOf" srcId="{38B9B4D6-E25A-4896-AFFA-7B178EC35377}" destId="{77815451-032C-4897-89B4-2C236A3FF9B1}" srcOrd="2" destOrd="0" presId="urn:microsoft.com/office/officeart/2008/layout/LinedList"/>
    <dgm:cxn modelId="{5D1748F8-175F-4316-886C-0F6EA05A6B69}" type="presParOf" srcId="{38B9B4D6-E25A-4896-AFFA-7B178EC35377}" destId="{E9333A38-095F-4CF8-BD16-225AA2E64109}" srcOrd="3" destOrd="0" presId="urn:microsoft.com/office/officeart/2008/layout/LinedList"/>
    <dgm:cxn modelId="{CAACA281-5314-4206-A82A-EC285086067B}" type="presParOf" srcId="{E9333A38-095F-4CF8-BD16-225AA2E64109}" destId="{21A5AD23-9F6E-4CB5-BDC1-0A1FE83B7E91}" srcOrd="0" destOrd="0" presId="urn:microsoft.com/office/officeart/2008/layout/LinedList"/>
    <dgm:cxn modelId="{637269BD-BAC2-4AA3-B21B-5DC2A5588E3A}" type="presParOf" srcId="{E9333A38-095F-4CF8-BD16-225AA2E64109}" destId="{C51D2657-C189-4F1A-9A13-1122E5BBFD94}" srcOrd="1" destOrd="0" presId="urn:microsoft.com/office/officeart/2008/layout/LinedList"/>
    <dgm:cxn modelId="{5648F786-9C7D-4563-90C5-09979955B0A5}" type="presParOf" srcId="{38B9B4D6-E25A-4896-AFFA-7B178EC35377}" destId="{4CC556E7-8ADB-4C4F-A614-FAD4E4EE487B}" srcOrd="4" destOrd="0" presId="urn:microsoft.com/office/officeart/2008/layout/LinedList"/>
    <dgm:cxn modelId="{EB8C9019-D32D-43FA-B3D0-71E471FCAD13}" type="presParOf" srcId="{38B9B4D6-E25A-4896-AFFA-7B178EC35377}" destId="{D8BEB9C2-832B-4F5C-A9FC-0411DBF73CF5}" srcOrd="5" destOrd="0" presId="urn:microsoft.com/office/officeart/2008/layout/LinedList"/>
    <dgm:cxn modelId="{8B02307C-B0CF-46BC-92A7-69E41EF9182A}" type="presParOf" srcId="{D8BEB9C2-832B-4F5C-A9FC-0411DBF73CF5}" destId="{36E0400A-530C-4AD4-980D-39BF18CC36EC}" srcOrd="0" destOrd="0" presId="urn:microsoft.com/office/officeart/2008/layout/LinedList"/>
    <dgm:cxn modelId="{FFD8B589-7C53-43A8-A239-125E6A0EB8FB}" type="presParOf" srcId="{D8BEB9C2-832B-4F5C-A9FC-0411DBF73CF5}" destId="{76B7ACCE-428F-45F0-9F05-C9CCED433CC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4102A-EF91-4A2D-B993-81F313AB2C2D}">
      <dsp:nvSpPr>
        <dsp:cNvPr id="0" name=""/>
        <dsp:cNvSpPr/>
      </dsp:nvSpPr>
      <dsp:spPr>
        <a:xfrm>
          <a:off x="0" y="883"/>
          <a:ext cx="7543801" cy="0"/>
        </a:xfrm>
        <a:prstGeom prst="lin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C8DDEF-D934-4877-AF8C-8B6D63200BD6}">
      <dsp:nvSpPr>
        <dsp:cNvPr id="0" name=""/>
        <dsp:cNvSpPr/>
      </dsp:nvSpPr>
      <dsp:spPr>
        <a:xfrm>
          <a:off x="0" y="883"/>
          <a:ext cx="7541959" cy="1807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t" anchorCtr="0">
          <a:noAutofit/>
        </a:bodyPr>
        <a:lstStyle/>
        <a:p>
          <a:pPr lvl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5300" kern="1200" dirty="0" smtClean="0"/>
            <a:t>MS-3-35, Box 46, Folder 15</a:t>
          </a:r>
          <a:endParaRPr lang="en-CA" sz="5300" kern="1200" dirty="0"/>
        </a:p>
      </dsp:txBody>
      <dsp:txXfrm>
        <a:off x="0" y="883"/>
        <a:ext cx="7541959" cy="18076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4102A-EF91-4A2D-B993-81F313AB2C2D}">
      <dsp:nvSpPr>
        <dsp:cNvPr id="0" name=""/>
        <dsp:cNvSpPr/>
      </dsp:nvSpPr>
      <dsp:spPr>
        <a:xfrm>
          <a:off x="0" y="2164"/>
          <a:ext cx="7543800" cy="0"/>
        </a:xfrm>
        <a:prstGeom prst="lin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C8DDEF-D934-4877-AF8C-8B6D63200BD6}">
      <dsp:nvSpPr>
        <dsp:cNvPr id="0" name=""/>
        <dsp:cNvSpPr/>
      </dsp:nvSpPr>
      <dsp:spPr>
        <a:xfrm>
          <a:off x="0" y="2164"/>
          <a:ext cx="7543798" cy="1476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000" kern="1200" dirty="0" smtClean="0"/>
            <a:t>TIFF directory structure based on reference code</a:t>
          </a:r>
          <a:endParaRPr lang="en-CA" sz="4000" kern="1200" dirty="0"/>
        </a:p>
      </dsp:txBody>
      <dsp:txXfrm>
        <a:off x="0" y="2164"/>
        <a:ext cx="7543798" cy="1476306"/>
      </dsp:txXfrm>
    </dsp:sp>
    <dsp:sp modelId="{77815451-032C-4897-89B4-2C236A3FF9B1}">
      <dsp:nvSpPr>
        <dsp:cNvPr id="0" name=""/>
        <dsp:cNvSpPr/>
      </dsp:nvSpPr>
      <dsp:spPr>
        <a:xfrm>
          <a:off x="0" y="1478470"/>
          <a:ext cx="7543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5AD23-9F6E-4CB5-BDC1-0A1FE83B7E91}">
      <dsp:nvSpPr>
        <dsp:cNvPr id="0" name=""/>
        <dsp:cNvSpPr/>
      </dsp:nvSpPr>
      <dsp:spPr>
        <a:xfrm>
          <a:off x="0" y="1478470"/>
          <a:ext cx="7543800" cy="1476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000" kern="1200" dirty="0" smtClean="0"/>
            <a:t>TIFF filename based on reference code “prefix” + sequential number</a:t>
          </a:r>
          <a:endParaRPr lang="en-CA" sz="4000" kern="1200" dirty="0"/>
        </a:p>
      </dsp:txBody>
      <dsp:txXfrm>
        <a:off x="0" y="1478470"/>
        <a:ext cx="7543800" cy="1476306"/>
      </dsp:txXfrm>
    </dsp:sp>
    <dsp:sp modelId="{4CC556E7-8ADB-4C4F-A614-FAD4E4EE487B}">
      <dsp:nvSpPr>
        <dsp:cNvPr id="0" name=""/>
        <dsp:cNvSpPr/>
      </dsp:nvSpPr>
      <dsp:spPr>
        <a:xfrm>
          <a:off x="0" y="2954777"/>
          <a:ext cx="7543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E0400A-530C-4AD4-980D-39BF18CC36EC}">
      <dsp:nvSpPr>
        <dsp:cNvPr id="0" name=""/>
        <dsp:cNvSpPr/>
      </dsp:nvSpPr>
      <dsp:spPr>
        <a:xfrm>
          <a:off x="0" y="2954777"/>
          <a:ext cx="7543800" cy="1476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000" b="0" kern="1200" dirty="0" smtClean="0"/>
            <a:t>MS-3-35_46_15_001.tiff</a:t>
          </a:r>
          <a:br>
            <a:rPr lang="en-CA" sz="4000" b="0" kern="1200" dirty="0" smtClean="0"/>
          </a:br>
          <a:r>
            <a:rPr lang="en-CA" sz="4000" b="0" kern="1200" dirty="0" smtClean="0"/>
            <a:t>MS-3-35_46_15_002.tiff</a:t>
          </a:r>
          <a:endParaRPr lang="en-CA" sz="4000" b="0" kern="1200" dirty="0"/>
        </a:p>
      </dsp:txBody>
      <dsp:txXfrm>
        <a:off x="0" y="2954777"/>
        <a:ext cx="7543800" cy="14763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C2D55-EC9B-4EB3-BB81-E07C8425F66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A8F0A-4065-4A00-BBF1-AE80C8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8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Eyelevel Gallery</a:t>
            </a:r>
            <a:r>
              <a:rPr lang="en-CA" baseline="0" dirty="0" smtClean="0"/>
              <a:t> currently has three “archives:”</a:t>
            </a:r>
          </a:p>
          <a:p>
            <a:endParaRPr lang="en-CA" baseline="0" dirty="0" smtClean="0"/>
          </a:p>
          <a:p>
            <a:pPr marL="228600" indent="-228600">
              <a:buFont typeface="+mj-lt"/>
              <a:buAutoNum type="arabicPeriod"/>
            </a:pPr>
            <a:r>
              <a:rPr lang="en-CA" baseline="0" dirty="0" smtClean="0"/>
              <a:t>Eyelevel Gallery </a:t>
            </a:r>
            <a:r>
              <a:rPr lang="en-CA" baseline="0" dirty="0" err="1" smtClean="0"/>
              <a:t>fonds</a:t>
            </a:r>
            <a:r>
              <a:rPr lang="en-CA" baseline="0" dirty="0" smtClean="0"/>
              <a:t> at Dal Archives</a:t>
            </a:r>
          </a:p>
          <a:p>
            <a:pPr marL="228600" indent="-228600">
              <a:buFont typeface="+mj-lt"/>
              <a:buAutoNum type="arabicPeriod"/>
            </a:pPr>
            <a:r>
              <a:rPr lang="en-CA" baseline="0" dirty="0" smtClean="0"/>
              <a:t>“Inventions Library &amp; Archives in the ELG space</a:t>
            </a:r>
          </a:p>
          <a:p>
            <a:pPr marL="228600" indent="-228600">
              <a:buFont typeface="+mj-lt"/>
              <a:buAutoNum type="arabicPeriod"/>
            </a:pPr>
            <a:r>
              <a:rPr lang="en-CA" baseline="0" dirty="0" smtClean="0"/>
              <a:t>Online “Archive” of Exhibitions created for 35</a:t>
            </a:r>
            <a:r>
              <a:rPr lang="en-CA" baseline="30000" dirty="0" smtClean="0"/>
              <a:t>th</a:t>
            </a:r>
            <a:r>
              <a:rPr lang="en-CA" baseline="0" dirty="0" smtClean="0"/>
              <a:t> anniversary</a:t>
            </a:r>
          </a:p>
          <a:p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A8F0A-4065-4A00-BBF1-AE80C8F9AE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80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A8F0A-4065-4A00-BBF1-AE80C8F9AE3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50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0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2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1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7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9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3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0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8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9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5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EF5CB-2E78-40B6-83B5-4285FD3D9C92}" type="datetimeFigureOut">
              <a:rPr lang="en-US" smtClean="0"/>
              <a:t>11/22/2015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4BB2E-4B5D-4AC8-9683-21C4214C3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2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0" advClick="0" advTm="20000"/>
    </mc:Choice>
    <mc:Fallback xmlns="">
      <p:transition spd="slow" advClick="0" advTm="2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l.ca/dept/copyrightoffice/guidelines/librariescopyrighttools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ellengallery.concordia.ca/wp-content/uploads/2015/09/ExhibitingResearchTheriaultEN.pdf" TargetMode="External"/><Relationship Id="rId3" Type="http://schemas.openxmlformats.org/officeDocument/2006/relationships/hyperlink" Target="http://cfat.ca/" TargetMode="External"/><Relationship Id="rId7" Type="http://schemas.openxmlformats.org/officeDocument/2006/relationships/hyperlink" Target="http://www.eyelevelgallery.ca/exhibition/launch-inventions-library-archives-exhibition" TargetMode="External"/><Relationship Id="rId2" Type="http://schemas.openxmlformats.org/officeDocument/2006/relationships/hyperlink" Target="http://www.eyelevelgallery.c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scadhistoryworkshop.blogspot.ca/2008/10/mezzanine-gallery.html" TargetMode="External"/><Relationship Id="rId5" Type="http://schemas.openxmlformats.org/officeDocument/2006/relationships/hyperlink" Target="http://www.khyber.ca/" TargetMode="External"/><Relationship Id="rId4" Type="http://schemas.openxmlformats.org/officeDocument/2006/relationships/hyperlink" Target="http://afcoop.ca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-stage.library.dal.ca/centre-for-art-tapes" TargetMode="External"/><Relationship Id="rId2" Type="http://schemas.openxmlformats.org/officeDocument/2006/relationships/hyperlink" Target="http://findingaids-stage.library.dal.ca/eyelevel-gallery-fond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indingaids-stage.library.dal.ca/centre-for-art-tapes-tape-collection-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Digitizing and exhibiting the archives of artist-run centres in Halifax, Nova Scotia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13374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Digital Humanities Brownbag Lunch</a:t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McCain Room 2130</a:t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November 2015, 12:00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p.m.</a:t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Creighton Barrett, Dalhousie University Archives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17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Documentary Protocols / Vincent Bonin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8013247" cy="4351338"/>
          </a:xfrm>
        </p:spPr>
        <p:txBody>
          <a:bodyPr>
            <a:normAutofit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Emergence of ARCs in Canada, 1967-1975</a:t>
            </a:r>
          </a:p>
          <a:p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Did not include Atlantic Canadian ARCs</a:t>
            </a: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esse.ca/sites/default/files/69IM_publi_Lessard-300WEB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476" y="1690688"/>
            <a:ext cx="3209925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xplosion 1 7"/>
          <p:cNvSpPr/>
          <p:nvPr/>
        </p:nvSpPr>
        <p:spPr>
          <a:xfrm rot="20631401">
            <a:off x="724428" y="2374560"/>
            <a:ext cx="4615669" cy="2276629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AMAZING!</a:t>
            </a:r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xplosion 1 8"/>
          <p:cNvSpPr/>
          <p:nvPr/>
        </p:nvSpPr>
        <p:spPr>
          <a:xfrm rot="20631401">
            <a:off x="695397" y="5173586"/>
            <a:ext cx="4615669" cy="2276629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OR NOT!</a:t>
            </a:r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80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259" y="202066"/>
            <a:ext cx="7743825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0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Digitization of archival material 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Dalhousie Libraries’ technical standards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File-level description vs. item-level display in gallery</a:t>
            </a: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Online display</a:t>
            </a:r>
          </a:p>
          <a:p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Artists’ rights</a:t>
            </a: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64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46271426"/>
              </p:ext>
            </p:extLst>
          </p:nvPr>
        </p:nvGraphicFramePr>
        <p:xfrm>
          <a:off x="4444999" y="300251"/>
          <a:ext cx="7543801" cy="1809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4527634"/>
              </p:ext>
            </p:extLst>
          </p:nvPr>
        </p:nvGraphicFramePr>
        <p:xfrm>
          <a:off x="4445000" y="2109715"/>
          <a:ext cx="7543800" cy="4433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1600" y="1959590"/>
            <a:ext cx="43434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5500" dirty="0" smtClean="0"/>
              <a:t>MS-3-35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5500" dirty="0" smtClean="0"/>
              <a:t>46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5500" dirty="0" smtClean="0"/>
              <a:t>46.15</a:t>
            </a:r>
          </a:p>
        </p:txBody>
      </p:sp>
      <p:sp>
        <p:nvSpPr>
          <p:cNvPr id="11" name="Right Arrow 10"/>
          <p:cNvSpPr/>
          <p:nvPr/>
        </p:nvSpPr>
        <p:spPr>
          <a:xfrm rot="10800000">
            <a:off x="3262710" y="2292252"/>
            <a:ext cx="1182289" cy="464024"/>
          </a:xfrm>
          <a:prstGeom prst="rightArrow">
            <a:avLst/>
          </a:prstGeom>
          <a:solidFill>
            <a:srgbClr val="8B008B"/>
          </a:solidFill>
          <a:ln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U-Turn Arrow 11"/>
          <p:cNvSpPr/>
          <p:nvPr/>
        </p:nvSpPr>
        <p:spPr>
          <a:xfrm rot="16200000" flipH="1">
            <a:off x="3312236" y="4434256"/>
            <a:ext cx="1310186" cy="955344"/>
          </a:xfrm>
          <a:prstGeom prst="uturnArrow">
            <a:avLst/>
          </a:prstGeom>
          <a:solidFill>
            <a:srgbClr val="8B008B"/>
          </a:solidFill>
          <a:ln>
            <a:solidFill>
              <a:srgbClr val="8B008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1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4750250"/>
            <a:ext cx="10392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Character Recognition of Peggy's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Cove Syndrome: group exhibit, November 30 - December 18, 1974,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 MS-3-35,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Box 40, Folder 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369" y="115765"/>
            <a:ext cx="9896475" cy="47625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0251238">
            <a:off x="3226777" y="243964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3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5859"/>
          <a:stretch/>
        </p:blipFill>
        <p:spPr>
          <a:xfrm>
            <a:off x="492369" y="116603"/>
            <a:ext cx="10086975" cy="4779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369" y="4750250"/>
            <a:ext cx="10392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Character Recognition of Peggy's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Cove Syndrome: group exhibit, November 30 - December 18, 1974,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 MS-3-35,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Box 40, Folder 4</a:t>
            </a:r>
          </a:p>
        </p:txBody>
      </p:sp>
      <p:sp>
        <p:nvSpPr>
          <p:cNvPr id="8" name="Right Arrow 7"/>
          <p:cNvSpPr/>
          <p:nvPr/>
        </p:nvSpPr>
        <p:spPr>
          <a:xfrm rot="20251238">
            <a:off x="712178" y="1537706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20251238">
            <a:off x="7537940" y="1537708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4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71" y="0"/>
            <a:ext cx="9525000" cy="4848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369" y="4750250"/>
            <a:ext cx="10392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Character Recognition of Peggy's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Cove Syndrome: group exhibit, November 30 - December 18, 1974,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 MS-3-35,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Box 40, Folder 4</a:t>
            </a:r>
          </a:p>
        </p:txBody>
      </p:sp>
      <p:sp>
        <p:nvSpPr>
          <p:cNvPr id="8" name="Right Arrow 7"/>
          <p:cNvSpPr/>
          <p:nvPr/>
        </p:nvSpPr>
        <p:spPr>
          <a:xfrm rot="20251238">
            <a:off x="712177" y="4008344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20251238">
            <a:off x="8777654" y="667270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6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8373" r="1708"/>
          <a:stretch/>
        </p:blipFill>
        <p:spPr>
          <a:xfrm>
            <a:off x="5509767" y="368807"/>
            <a:ext cx="6286500" cy="43053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92369" y="4750250"/>
            <a:ext cx="10392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Character Recognition of Peggy's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Cove Syndrome: group exhibit, November 30 - December 18, 1974,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 MS-3-35,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Box 40, Folder 4</a:t>
            </a:r>
          </a:p>
        </p:txBody>
      </p:sp>
      <p:sp>
        <p:nvSpPr>
          <p:cNvPr id="8" name="Right Arrow 7"/>
          <p:cNvSpPr/>
          <p:nvPr/>
        </p:nvSpPr>
        <p:spPr>
          <a:xfrm rot="20251238">
            <a:off x="4193930" y="2310441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0310" b="8571"/>
          <a:stretch/>
        </p:blipFill>
        <p:spPr>
          <a:xfrm>
            <a:off x="492369" y="246475"/>
            <a:ext cx="4733033" cy="44326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Oval 3"/>
          <p:cNvSpPr/>
          <p:nvPr/>
        </p:nvSpPr>
        <p:spPr>
          <a:xfrm>
            <a:off x="5688623" y="1793633"/>
            <a:ext cx="2057400" cy="93198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03322" y="808895"/>
            <a:ext cx="1144547" cy="39155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2988785">
            <a:off x="10413497" y="2518932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6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4750250"/>
            <a:ext cx="10392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Character Recognition of Peggy's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Cove Syndrome: group exhibit, November 30 - December 18, 1974,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 MS-3-35,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Box 40, Folder 4</a:t>
            </a:r>
          </a:p>
        </p:txBody>
      </p:sp>
      <p:sp>
        <p:nvSpPr>
          <p:cNvPr id="8" name="Right Arrow 7"/>
          <p:cNvSpPr/>
          <p:nvPr/>
        </p:nvSpPr>
        <p:spPr>
          <a:xfrm rot="20251238">
            <a:off x="4193930" y="2310441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688623" y="1793633"/>
            <a:ext cx="2057400" cy="93198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03322" y="808895"/>
            <a:ext cx="1144547" cy="39155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2988785">
            <a:off x="10413497" y="2518932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1313" b="14020"/>
          <a:stretch/>
        </p:blipFill>
        <p:spPr>
          <a:xfrm>
            <a:off x="1" y="0"/>
            <a:ext cx="1217295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4750250"/>
            <a:ext cx="103925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Optical Character Recognition of Peggy's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Cove Syndrome: group exhibit, November 30 - December 18, 1974,</a:t>
            </a:r>
            <a:r>
              <a:rPr lang="en-CA" sz="3600" dirty="0">
                <a:latin typeface="Arial" panose="020B0604020202020204" pitchFamily="34" charset="0"/>
                <a:cs typeface="Arial" panose="020B0604020202020204" pitchFamily="34" charset="0"/>
              </a:rPr>
              <a:t> MS-3-35,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Box 40, Folder 4</a:t>
            </a:r>
          </a:p>
        </p:txBody>
      </p:sp>
      <p:sp>
        <p:nvSpPr>
          <p:cNvPr id="8" name="Right Arrow 7"/>
          <p:cNvSpPr/>
          <p:nvPr/>
        </p:nvSpPr>
        <p:spPr>
          <a:xfrm rot="20251238">
            <a:off x="4193930" y="2310441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688623" y="1793633"/>
            <a:ext cx="2057400" cy="93198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003322" y="808895"/>
            <a:ext cx="1144547" cy="39155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2988785">
            <a:off x="10413497" y="2518932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0"/>
            <a:ext cx="11458575" cy="6858943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20251238">
            <a:off x="3079506" y="1238277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144301">
            <a:off x="7689606" y="6369257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1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25232"/>
          </a:xfrm>
        </p:spPr>
        <p:txBody>
          <a:bodyPr>
            <a:normAutofit fontScale="92500" lnSpcReduction="10000"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Artist-run centres (ARCs) in Halifax</a:t>
            </a: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Upcoming exhibition at the Dalhousie Art Gallery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Digitization of archival material + metadata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Exhibition of archival material</a:t>
            </a:r>
            <a:b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84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" y="218076"/>
            <a:ext cx="12201525" cy="62865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0251238">
            <a:off x="4717807" y="2937201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1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376237"/>
            <a:ext cx="6629400" cy="610552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0251238">
            <a:off x="3917707" y="584526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0251238">
            <a:off x="3279532" y="5689927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7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/>
          <p:cNvSpPr/>
          <p:nvPr/>
        </p:nvSpPr>
        <p:spPr>
          <a:xfrm rot="20251238">
            <a:off x="4717807" y="2937201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4011"/>
            <a:ext cx="12192000" cy="499241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20251238">
            <a:off x="9480307" y="4327852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072" y="0"/>
            <a:ext cx="7170700" cy="688354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0251238">
            <a:off x="1834908" y="701999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0251238">
            <a:off x="1865434" y="2988480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4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727" y="0"/>
            <a:ext cx="8058150" cy="686733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0251238">
            <a:off x="977090" y="244799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0251238">
            <a:off x="1834910" y="2162980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6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612" y="428625"/>
            <a:ext cx="9248775" cy="600075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0251238">
            <a:off x="977091" y="3480589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0251238">
            <a:off x="977089" y="829480"/>
            <a:ext cx="764931" cy="47478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9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77" y="545646"/>
            <a:ext cx="11953875" cy="587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2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618" y="626657"/>
            <a:ext cx="8420100" cy="5305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6657"/>
            <a:ext cx="32991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Item-Level Description of letter from Catriona Talbot to Michael </a:t>
            </a:r>
            <a:r>
              <a:rPr lang="en-CA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Fernandes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MS-3-35, Box 18, Folder 12, Item 12</a:t>
            </a:r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27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697" y="565303"/>
            <a:ext cx="4438650" cy="5172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626657"/>
            <a:ext cx="32991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Letter from Catriona Talbot to Michael </a:t>
            </a:r>
            <a:r>
              <a:rPr lang="en-CA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Fernandes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MS-3-35, Box 18, Folder 12, Item 12</a:t>
            </a:r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2931" y="565303"/>
            <a:ext cx="3209925" cy="48387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2611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Artists’ rights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Fee schedules for exhibitions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Is the Archives an Art Gallery?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Is the Archives Catalogue an Exhibition?</a:t>
            </a:r>
          </a:p>
          <a:p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Copyright tools for the Libraries</a:t>
            </a: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41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ARCs in Halifax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http://www.eyelevelgallery.ca/sites/default/files/eyelevel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562100"/>
            <a:ext cx="263842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1862" y="1562100"/>
            <a:ext cx="2191265" cy="2191265"/>
          </a:xfrm>
          <a:prstGeom prst="rect">
            <a:avLst/>
          </a:prstGeom>
        </p:spPr>
      </p:pic>
      <p:pic>
        <p:nvPicPr>
          <p:cNvPr id="1026" name="Picture 2" descr="The Khyber Centre For The Art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" t="16047" r="7409" b="21835"/>
          <a:stretch/>
        </p:blipFill>
        <p:spPr bwMode="auto">
          <a:xfrm>
            <a:off x="6096000" y="3753365"/>
            <a:ext cx="4991724" cy="307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1.bp.blogspot.com/_DBD9BwnfzCQ/SPgAhe85KsI/AAAAAAAAAIQ/qP7Zi4j-Mk8/s400/mezz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572923"/>
            <a:ext cx="38100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fcoop.ca/wp-content/uploads/2013/08/AFCOOP-LOGO-PNG-S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880" y="2657732"/>
            <a:ext cx="2400300" cy="7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33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Owner’s Economic Rights - “High risk” material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Artistic works created </a:t>
            </a:r>
            <a:r>
              <a:rPr lang="en-US" sz="3600" dirty="0" smtClean="0"/>
              <a:t>with </a:t>
            </a:r>
            <a:r>
              <a:rPr lang="en-US" sz="3600" dirty="0"/>
              <a:t>intent to disseminate through exhibitions, screenings, </a:t>
            </a:r>
            <a:r>
              <a:rPr lang="en-US" sz="3600" dirty="0" smtClean="0"/>
              <a:t>presentations</a:t>
            </a:r>
            <a:r>
              <a:rPr lang="en-US" sz="3600" dirty="0"/>
              <a:t>, publications, and other methods of controlled access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/>
              <a:t>Correspondence </a:t>
            </a:r>
            <a:r>
              <a:rPr lang="en-US" sz="3600" dirty="0" smtClean="0"/>
              <a:t>with prominent </a:t>
            </a:r>
            <a:r>
              <a:rPr lang="en-US" sz="3600" dirty="0"/>
              <a:t>literary, artistic, </a:t>
            </a:r>
            <a:r>
              <a:rPr lang="en-US" sz="3600" dirty="0" smtClean="0"/>
              <a:t>scholarly </a:t>
            </a:r>
            <a:r>
              <a:rPr lang="en-US" sz="3600" dirty="0"/>
              <a:t>or public figures</a:t>
            </a: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00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Author’s Moral Rights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- “High risk” 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material is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highly creative work produced in digital form in an uncommon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format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does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not easily normalize into a standard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digital access format</a:t>
            </a:r>
          </a:p>
          <a:p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material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 highly creative work produced in an analog format that does not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easily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transfer to a digital preservation format and/or a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digital access format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dirty="0"/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6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Exhibition of archival material 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Spatial issues 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Analog content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Digital content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53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225" y="86018"/>
            <a:ext cx="3065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Exhibit diagram</a:t>
            </a:r>
          </a:p>
          <a:p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Floorplan, v.3</a:t>
            </a: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Creighton Barrett</a:t>
            </a:r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7"/>
          <a:stretch/>
        </p:blipFill>
        <p:spPr>
          <a:xfrm>
            <a:off x="-66267" y="0"/>
            <a:ext cx="6658840" cy="68606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542" y="2624"/>
            <a:ext cx="4998458" cy="6858000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>
            <a:off x="5567942" y="1981200"/>
            <a:ext cx="1747258" cy="698500"/>
          </a:xfrm>
          <a:prstGeom prst="lef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5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Estimating space requirements  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Analog content in a gallery space</a:t>
            </a:r>
          </a:p>
          <a:p>
            <a:pPr marL="0" indent="0">
              <a:buNone/>
            </a:pP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Projection of high-resolution digitized archival documents, photographs, etc. 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Presenting “alternative galleries” in a “traditional gallery”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38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Image credits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Eyelevel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Gallery logo: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http://www.eyelevelgallery.ca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Centre for Art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Tapes logo: CFAT website: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http://cfat.ca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AFCOOP logo: AFCOOP website: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http://afcoop.ca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Khyber Centre for the Arts logo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: Khyber website: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http://www.khyber.ca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Mezzanine Gallery floorplan: The Mezzanine Gallery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blog post: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nscadhistoryworkshop.blogspot.ca/2008/10/mezzanine-gallery.html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Image of Inventions Library and Archives: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http://www.eyelevelgallery.ca/exhibition/launch-inventions-library-archives-exhibition</a:t>
            </a:r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Launch poster for Inventions Library and Archives: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http://www.eyelevelgallery.ca/exhibition/launch-inventions-library-archives-exhibition</a:t>
            </a:r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Excerpt of Eyelevel Gallery meeting roll call, ca. 1979, Eyelevel Gallery </a:t>
            </a:r>
            <a:r>
              <a:rPr lang="en-CA" sz="3400" dirty="0" err="1">
                <a:latin typeface="Arial" panose="020B0604020202020204" pitchFamily="34" charset="0"/>
                <a:cs typeface="Arial" panose="020B0604020202020204" pitchFamily="34" charset="0"/>
              </a:rPr>
              <a:t>fonds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, MS-3-35, Box 18, Folder 12, Item 2, Dalhousie University 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Archives</a:t>
            </a: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View of Room A, photograph by Paul </a:t>
            </a:r>
            <a:r>
              <a:rPr lang="en-CA" sz="3400" dirty="0" err="1">
                <a:latin typeface="Arial" panose="020B0604020202020204" pitchFamily="34" charset="0"/>
                <a:cs typeface="Arial" panose="020B0604020202020204" pitchFamily="34" charset="0"/>
              </a:rPr>
              <a:t>Litherland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http://ellengallery.concordia.ca/wp-content/uploads/2015/09/ExhibitingResearchTheriaultEN.pdf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Photograph of Eye Level Gallery Director Garry Conway, 1976, Eyelevel Gallery </a:t>
            </a:r>
            <a:r>
              <a:rPr lang="en-CA" sz="3400" dirty="0" err="1">
                <a:latin typeface="Arial" panose="020B0604020202020204" pitchFamily="34" charset="0"/>
                <a:cs typeface="Arial" panose="020B0604020202020204" pitchFamily="34" charset="0"/>
              </a:rPr>
              <a:t>fonds</a:t>
            </a:r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, MS-3-35, Box 7, Folder 1, Item 3, Dalhousie University Archives</a:t>
            </a:r>
          </a:p>
          <a:p>
            <a:r>
              <a:rPr lang="en-CA" sz="34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loorplan diagram, Creighton Barrett</a:t>
            </a:r>
          </a:p>
          <a:p>
            <a:r>
              <a:rPr lang="en-CA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Photograph of Cathy Quinn’s performance at the Arts and Culture Assembly, Centre for Art Tapes </a:t>
            </a:r>
            <a:r>
              <a:rPr lang="en-CA" sz="3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fonds</a:t>
            </a:r>
            <a:r>
              <a:rPr lang="en-CA" sz="3500" dirty="0" smtClean="0">
                <a:latin typeface="Arial" panose="020B0604020202020204" pitchFamily="34" charset="0"/>
                <a:cs typeface="Arial" panose="020B0604020202020204" pitchFamily="34" charset="0"/>
              </a:rPr>
              <a:t>, MS-3-46, Box 7, Folder 34, Item 10, Dalhousie University Archives</a:t>
            </a:r>
          </a:p>
        </p:txBody>
      </p:sp>
    </p:spTree>
    <p:extLst>
      <p:ext uri="{BB962C8B-B14F-4D97-AF65-F5344CB8AC3E}">
        <p14:creationId xmlns:p14="http://schemas.microsoft.com/office/powerpoint/2010/main" val="278773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ARC collections in the Dalhousie University Archives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Eyelevel Gallery </a:t>
            </a:r>
            <a:r>
              <a:rPr lang="en-CA" sz="3400" dirty="0" err="1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fonds</a:t>
            </a: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Centre for Art Tapes </a:t>
            </a:r>
            <a:r>
              <a:rPr lang="en-CA" sz="3400" dirty="0" err="1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fonds</a:t>
            </a: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Centre for Art Tapes Tape Collection</a:t>
            </a: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4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307" y="404734"/>
            <a:ext cx="9135783" cy="5186597"/>
          </a:xfrm>
          <a:prstGeom prst="rect">
            <a:avLst/>
          </a:prstGeom>
        </p:spPr>
      </p:pic>
      <p:pic>
        <p:nvPicPr>
          <p:cNvPr id="9" name="Picture 8" descr="LAUNCH: The Inventions Library &amp; Archives + Exhibi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12" y="404734"/>
            <a:ext cx="2381250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eyelevelgallery.ca/sites/default/files/images/Archive%20launch%20invite_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0" y="4418488"/>
            <a:ext cx="1492993" cy="208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88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yelevelgallery.ca/sites/default/files/eyelevel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575" y="0"/>
            <a:ext cx="263842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eyelevelgallery.ca/sites/default/files/images/DSCF60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AUNCH: The Inventions Library &amp; Archives + Exhibi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575" y="1590674"/>
            <a:ext cx="2381250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68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“Why are we saving All these artist publications + Other Galleries stuffs?”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0798" y="1930031"/>
            <a:ext cx="12753595" cy="299793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516731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15 January to 17 April 2016</a:t>
            </a:r>
            <a:b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Dalhousie Art Gallery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8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“Why are we saving All these artist publications + Other Galleries stuffs?”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189686" cy="4351338"/>
          </a:xfrm>
        </p:spPr>
        <p:txBody>
          <a:bodyPr>
            <a:normAutofit/>
          </a:bodyPr>
          <a:lstStyle/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Woah, look what we have here…</a:t>
            </a:r>
          </a:p>
          <a:p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Research: ARCs began as “parallel galleries” or “alternative spaces” but they are now parallel to mainstream institutions…</a:t>
            </a:r>
            <a:b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An article becomes an exhibition…</a:t>
            </a: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A" sz="3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xplosion 1 3"/>
          <p:cNvSpPr/>
          <p:nvPr/>
        </p:nvSpPr>
        <p:spPr>
          <a:xfrm rot="20631401">
            <a:off x="8687325" y="687314"/>
            <a:ext cx="4615669" cy="2276629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AMAZING!</a:t>
            </a:r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xplosion 1 4"/>
          <p:cNvSpPr/>
          <p:nvPr/>
        </p:nvSpPr>
        <p:spPr>
          <a:xfrm rot="20631401">
            <a:off x="8687325" y="2580903"/>
            <a:ext cx="4615669" cy="2276629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ARCHIVES!</a:t>
            </a:r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xplosion 1 5"/>
          <p:cNvSpPr/>
          <p:nvPr/>
        </p:nvSpPr>
        <p:spPr>
          <a:xfrm rot="20631401">
            <a:off x="8687325" y="4432119"/>
            <a:ext cx="4615669" cy="2276629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OR NOT!</a:t>
            </a:r>
            <a:endParaRPr lang="en-CA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59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225" y="86018"/>
            <a:ext cx="3065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View of Room A</a:t>
            </a:r>
          </a:p>
          <a:p>
            <a:endParaRPr lang="en-CA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Documentary Protocols II, </a:t>
            </a:r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curated by Vincent Bonin</a:t>
            </a:r>
          </a:p>
          <a:p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Photograph by Paul </a:t>
            </a:r>
            <a:r>
              <a:rPr lang="en-CA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Litherland</a:t>
            </a:r>
            <a:endParaRPr lang="en-CA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3510" y="442913"/>
            <a:ext cx="8239125" cy="597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04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830</Words>
  <Application>Microsoft Office PowerPoint</Application>
  <PresentationFormat>Widescreen</PresentationFormat>
  <Paragraphs>119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 Theme</vt:lpstr>
      <vt:lpstr>Digitizing and exhibiting the archives of artist-run centres in Halifax, Nova Scotia</vt:lpstr>
      <vt:lpstr>Overview</vt:lpstr>
      <vt:lpstr>ARCs in Halifax</vt:lpstr>
      <vt:lpstr>ARC collections in the Dalhousie University Archives</vt:lpstr>
      <vt:lpstr>PowerPoint Presentation</vt:lpstr>
      <vt:lpstr>PowerPoint Presentation</vt:lpstr>
      <vt:lpstr>“Why are we saving All these artist publications + Other Galleries stuffs?”</vt:lpstr>
      <vt:lpstr>“Why are we saving All these artist publications + Other Galleries stuffs?”</vt:lpstr>
      <vt:lpstr>PowerPoint Presentation</vt:lpstr>
      <vt:lpstr>Documentary Protocols / Vincent Bonin</vt:lpstr>
      <vt:lpstr>PowerPoint Presentation</vt:lpstr>
      <vt:lpstr>Digitization of archival material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Artists’ rights</vt:lpstr>
      <vt:lpstr>Owner’s Economic Rights - “High risk” material</vt:lpstr>
      <vt:lpstr>Author’s Moral Rights - “High risk” material</vt:lpstr>
      <vt:lpstr>Exhibition of archival material </vt:lpstr>
      <vt:lpstr>PowerPoint Presentation</vt:lpstr>
      <vt:lpstr>Challenges</vt:lpstr>
      <vt:lpstr>Image credits</vt:lpstr>
    </vt:vector>
  </TitlesOfParts>
  <Company>Dalhousie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Creighton Barrett</dc:creator>
  <cp:keywords>learning object;artist-run centres</cp:keywords>
  <cp:lastModifiedBy>Creighton</cp:lastModifiedBy>
  <cp:revision>63</cp:revision>
  <dcterms:created xsi:type="dcterms:W3CDTF">2014-06-05T17:49:45Z</dcterms:created>
  <dcterms:modified xsi:type="dcterms:W3CDTF">2015-11-22T18:04:34Z</dcterms:modified>
</cp:coreProperties>
</file>