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 id="2147483660" r:id="rId5"/>
    <p:sldMasterId id="2147483648" r:id="rId6"/>
    <p:sldMasterId id="2147483673" r:id="rId7"/>
  </p:sldMasterIdLst>
  <p:notesMasterIdLst>
    <p:notesMasterId r:id="rId43"/>
  </p:notesMasterIdLst>
  <p:sldIdLst>
    <p:sldId id="272" r:id="rId8"/>
    <p:sldId id="275" r:id="rId9"/>
    <p:sldId id="329" r:id="rId10"/>
    <p:sldId id="363" r:id="rId11"/>
    <p:sldId id="334" r:id="rId12"/>
    <p:sldId id="346" r:id="rId13"/>
    <p:sldId id="369" r:id="rId14"/>
    <p:sldId id="370" r:id="rId15"/>
    <p:sldId id="371" r:id="rId16"/>
    <p:sldId id="377" r:id="rId17"/>
    <p:sldId id="378" r:id="rId18"/>
    <p:sldId id="379" r:id="rId19"/>
    <p:sldId id="380" r:id="rId20"/>
    <p:sldId id="381" r:id="rId21"/>
    <p:sldId id="383" r:id="rId22"/>
    <p:sldId id="385" r:id="rId23"/>
    <p:sldId id="374" r:id="rId24"/>
    <p:sldId id="388" r:id="rId25"/>
    <p:sldId id="395" r:id="rId26"/>
    <p:sldId id="390" r:id="rId27"/>
    <p:sldId id="391" r:id="rId28"/>
    <p:sldId id="392" r:id="rId29"/>
    <p:sldId id="387" r:id="rId30"/>
    <p:sldId id="384" r:id="rId31"/>
    <p:sldId id="375" r:id="rId32"/>
    <p:sldId id="376" r:id="rId33"/>
    <p:sldId id="393" r:id="rId34"/>
    <p:sldId id="394" r:id="rId35"/>
    <p:sldId id="397" r:id="rId36"/>
    <p:sldId id="372" r:id="rId37"/>
    <p:sldId id="373" r:id="rId38"/>
    <p:sldId id="324" r:id="rId39"/>
    <p:sldId id="349" r:id="rId40"/>
    <p:sldId id="396" r:id="rId41"/>
    <p:sldId id="327"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5442"/>
    <a:srgbClr val="539FB0"/>
    <a:srgbClr val="6CCEFF"/>
    <a:srgbClr val="78FFFC"/>
    <a:srgbClr val="61F6FF"/>
    <a:srgbClr val="8DD1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73418" autoAdjust="0"/>
  </p:normalViewPr>
  <p:slideViewPr>
    <p:cSldViewPr snapToGrid="0" snapToObjects="1">
      <p:cViewPr varScale="1">
        <p:scale>
          <a:sx n="54" d="100"/>
          <a:sy n="54" d="100"/>
        </p:scale>
        <p:origin x="1884"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notesMaster" Target="notesMasters/notesMaster1.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theme" Target="theme/theme1.xml"/><Relationship Id="rId20" Type="http://schemas.openxmlformats.org/officeDocument/2006/relationships/slide" Target="slides/slide13.xml"/><Relationship Id="rId41"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0DF514-9650-47DE-8FA6-B826FA771C3A}" type="datetimeFigureOut">
              <a:rPr lang="en-CA" smtClean="0"/>
              <a:t>11/11/2015</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1CD965-AD9A-43B7-96A4-EA22CC90EA69}" type="slidenum">
              <a:rPr lang="en-CA" smtClean="0"/>
              <a:t>‹#›</a:t>
            </a:fld>
            <a:endParaRPr lang="en-CA"/>
          </a:p>
        </p:txBody>
      </p:sp>
    </p:spTree>
    <p:extLst>
      <p:ext uri="{BB962C8B-B14F-4D97-AF65-F5344CB8AC3E}">
        <p14:creationId xmlns:p14="http://schemas.microsoft.com/office/powerpoint/2010/main" val="1106398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lib.luc.edu/specialcollections/exhibits/show/activist-mundelein--student-en"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a:t>
            </a:fld>
            <a:endParaRPr lang="en-CA"/>
          </a:p>
        </p:txBody>
      </p:sp>
    </p:spTree>
    <p:extLst>
      <p:ext uri="{BB962C8B-B14F-4D97-AF65-F5344CB8AC3E}">
        <p14:creationId xmlns:p14="http://schemas.microsoft.com/office/powerpoint/2010/main" val="2590044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11</a:t>
            </a:fld>
            <a:endParaRPr lang="en-CA"/>
          </a:p>
        </p:txBody>
      </p:sp>
    </p:spTree>
    <p:extLst>
      <p:ext uri="{BB962C8B-B14F-4D97-AF65-F5344CB8AC3E}">
        <p14:creationId xmlns:p14="http://schemas.microsoft.com/office/powerpoint/2010/main" val="989674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12</a:t>
            </a:fld>
            <a:endParaRPr lang="en-CA"/>
          </a:p>
        </p:txBody>
      </p:sp>
    </p:spTree>
    <p:extLst>
      <p:ext uri="{BB962C8B-B14F-4D97-AF65-F5344CB8AC3E}">
        <p14:creationId xmlns:p14="http://schemas.microsoft.com/office/powerpoint/2010/main" val="3438624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13</a:t>
            </a:fld>
            <a:endParaRPr lang="en-CA"/>
          </a:p>
        </p:txBody>
      </p:sp>
    </p:spTree>
    <p:extLst>
      <p:ext uri="{BB962C8B-B14F-4D97-AF65-F5344CB8AC3E}">
        <p14:creationId xmlns:p14="http://schemas.microsoft.com/office/powerpoint/2010/main" val="3516206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14</a:t>
            </a:fld>
            <a:endParaRPr lang="en-CA"/>
          </a:p>
        </p:txBody>
      </p:sp>
    </p:spTree>
    <p:extLst>
      <p:ext uri="{BB962C8B-B14F-4D97-AF65-F5344CB8AC3E}">
        <p14:creationId xmlns:p14="http://schemas.microsoft.com/office/powerpoint/2010/main" val="9438261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15</a:t>
            </a:fld>
            <a:endParaRPr lang="en-CA"/>
          </a:p>
        </p:txBody>
      </p:sp>
    </p:spTree>
    <p:extLst>
      <p:ext uri="{BB962C8B-B14F-4D97-AF65-F5344CB8AC3E}">
        <p14:creationId xmlns:p14="http://schemas.microsoft.com/office/powerpoint/2010/main" val="1587551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CA" sz="1200" dirty="0" smtClean="0">
                <a:hlinkClick r:id="rId3"/>
              </a:rPr>
              <a:t>Activist Mundelein </a:t>
            </a:r>
            <a:r>
              <a:rPr lang="en-CA" sz="1200" dirty="0" smtClean="0"/>
              <a:t>online exhibit launched in fall 2013</a:t>
            </a:r>
          </a:p>
          <a:p>
            <a:endParaRPr lang="en-CA" sz="1200" dirty="0" smtClean="0"/>
          </a:p>
          <a:p>
            <a:pPr marL="342900" indent="-342900">
              <a:buFont typeface="Arial" panose="020B0604020202020204" pitchFamily="34" charset="0"/>
              <a:buChar char="•"/>
            </a:pPr>
            <a:r>
              <a:rPr lang="en-CA" sz="1200" dirty="0" smtClean="0"/>
              <a:t>Focus on social activism at Mundelein College from WWII to 1970</a:t>
            </a:r>
          </a:p>
          <a:p>
            <a:pPr marL="342900" indent="-342900">
              <a:buFont typeface="Arial" panose="020B0604020202020204" pitchFamily="34" charset="0"/>
              <a:buChar char="•"/>
            </a:pPr>
            <a:endParaRPr lang="en-CA" sz="1200" dirty="0" smtClean="0"/>
          </a:p>
          <a:p>
            <a:pPr marL="342900" indent="-342900">
              <a:buFont typeface="Arial" panose="020B0604020202020204" pitchFamily="34" charset="0"/>
              <a:buChar char="•"/>
            </a:pPr>
            <a:r>
              <a:rPr lang="en-CA" sz="1200" dirty="0" smtClean="0"/>
              <a:t>Legal restraints limited the exhibit to oral histories recorded in the 1990s</a:t>
            </a:r>
            <a:br>
              <a:rPr lang="en-CA" sz="1200" dirty="0" smtClean="0"/>
            </a:br>
            <a:endParaRPr lang="en-CA"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http://www.lib.luc.edu/specialcollections/exhibits/show/activist-mundelein--student-en</a:t>
            </a:r>
          </a:p>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16</a:t>
            </a:fld>
            <a:endParaRPr lang="en-CA"/>
          </a:p>
        </p:txBody>
      </p:sp>
    </p:spTree>
    <p:extLst>
      <p:ext uri="{BB962C8B-B14F-4D97-AF65-F5344CB8AC3E}">
        <p14:creationId xmlns:p14="http://schemas.microsoft.com/office/powerpoint/2010/main" val="42650618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17</a:t>
            </a:fld>
            <a:endParaRPr lang="en-CA"/>
          </a:p>
        </p:txBody>
      </p:sp>
    </p:spTree>
    <p:extLst>
      <p:ext uri="{BB962C8B-B14F-4D97-AF65-F5344CB8AC3E}">
        <p14:creationId xmlns:p14="http://schemas.microsoft.com/office/powerpoint/2010/main" val="37354191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18</a:t>
            </a:fld>
            <a:endParaRPr lang="en-CA"/>
          </a:p>
        </p:txBody>
      </p:sp>
    </p:spTree>
    <p:extLst>
      <p:ext uri="{BB962C8B-B14F-4D97-AF65-F5344CB8AC3E}">
        <p14:creationId xmlns:p14="http://schemas.microsoft.com/office/powerpoint/2010/main" val="1282017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The exhibit highlighted activities of the Young Republicans on campus but did not include content about the Young Democrats on campus.</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dirty="0" smtClean="0"/>
          </a:p>
          <a:p>
            <a:r>
              <a:rPr lang="en-CA" sz="1200" dirty="0" smtClean="0"/>
              <a:t>Freeman and </a:t>
            </a:r>
            <a:r>
              <a:rPr lang="en-CA" sz="1200" dirty="0" err="1" smtClean="0"/>
              <a:t>Riter</a:t>
            </a:r>
            <a:r>
              <a:rPr lang="en-CA" sz="1200" dirty="0" smtClean="0"/>
              <a:t>, p. 5: “The assumption was that viewers of the online exhibit would intuitively realize Mundelein was a liberal college and would thus be supportive to Young Democrats. Young Republicans, on the other hand, perhaps would have been unusual on campus.”</a:t>
            </a:r>
          </a:p>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
            </a:r>
            <a:br>
              <a:rPr lang="en-CA" sz="1200" dirty="0" smtClean="0"/>
            </a:br>
            <a:endParaRPr lang="en-CA" sz="1200"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19</a:t>
            </a:fld>
            <a:endParaRPr lang="en-CA"/>
          </a:p>
        </p:txBody>
      </p:sp>
    </p:spTree>
    <p:extLst>
      <p:ext uri="{BB962C8B-B14F-4D97-AF65-F5344CB8AC3E}">
        <p14:creationId xmlns:p14="http://schemas.microsoft.com/office/powerpoint/2010/main" val="30422547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CA" sz="1200" dirty="0" smtClean="0"/>
              <a:t>The exhibit was updated to include information on the Young Democrats.</a:t>
            </a:r>
            <a:br>
              <a:rPr lang="en-CA" sz="1200" dirty="0" smtClean="0"/>
            </a:br>
            <a:endParaRPr lang="en-CA" sz="1200" dirty="0" smtClean="0"/>
          </a:p>
          <a:p>
            <a:pPr marL="342900" indent="-342900">
              <a:buFont typeface="Arial" panose="020B0604020202020204" pitchFamily="34" charset="0"/>
              <a:buChar char="•"/>
            </a:pPr>
            <a:r>
              <a:rPr lang="en-CA" sz="1200" dirty="0" smtClean="0"/>
              <a:t>Freeman and </a:t>
            </a:r>
            <a:r>
              <a:rPr lang="en-CA" sz="1200" dirty="0" err="1" smtClean="0"/>
              <a:t>Riter</a:t>
            </a:r>
            <a:r>
              <a:rPr lang="en-CA" sz="1200" dirty="0" smtClean="0"/>
              <a:t>, p. 6: “In the end, the online exhibit highlights both groups, showing all voices on Mundelein’s campus.”</a:t>
            </a:r>
            <a:br>
              <a:rPr lang="en-CA" sz="1200" dirty="0" smtClean="0"/>
            </a:br>
            <a:endParaRPr lang="en-CA" sz="1200" dirty="0" smtClean="0"/>
          </a:p>
          <a:p>
            <a:pPr marL="342900" indent="-342900">
              <a:buFont typeface="Arial" panose="020B0604020202020204" pitchFamily="34" charset="0"/>
              <a:buChar char="•"/>
            </a:pPr>
            <a:r>
              <a:rPr lang="en-CA" sz="1200" dirty="0" smtClean="0"/>
              <a:t>Work to update the exhibit was completed by a volunteer.</a:t>
            </a:r>
            <a:br>
              <a:rPr lang="en-CA" sz="1200" dirty="0" smtClean="0"/>
            </a:br>
            <a:endParaRPr lang="en-CA" sz="1200" dirty="0" smtClean="0"/>
          </a:p>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20</a:t>
            </a:fld>
            <a:endParaRPr lang="en-CA"/>
          </a:p>
        </p:txBody>
      </p:sp>
    </p:spTree>
    <p:extLst>
      <p:ext uri="{BB962C8B-B14F-4D97-AF65-F5344CB8AC3E}">
        <p14:creationId xmlns:p14="http://schemas.microsoft.com/office/powerpoint/2010/main" val="1388824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a:t>
            </a:fld>
            <a:endParaRPr lang="en-CA"/>
          </a:p>
        </p:txBody>
      </p:sp>
    </p:spTree>
    <p:extLst>
      <p:ext uri="{BB962C8B-B14F-4D97-AF65-F5344CB8AC3E}">
        <p14:creationId xmlns:p14="http://schemas.microsoft.com/office/powerpoint/2010/main" val="15269878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21</a:t>
            </a:fld>
            <a:endParaRPr lang="en-CA"/>
          </a:p>
        </p:txBody>
      </p:sp>
    </p:spTree>
    <p:extLst>
      <p:ext uri="{BB962C8B-B14F-4D97-AF65-F5344CB8AC3E}">
        <p14:creationId xmlns:p14="http://schemas.microsoft.com/office/powerpoint/2010/main" val="16516323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22</a:t>
            </a:fld>
            <a:endParaRPr lang="en-CA"/>
          </a:p>
        </p:txBody>
      </p:sp>
    </p:spTree>
    <p:extLst>
      <p:ext uri="{BB962C8B-B14F-4D97-AF65-F5344CB8AC3E}">
        <p14:creationId xmlns:p14="http://schemas.microsoft.com/office/powerpoint/2010/main" val="39591315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23</a:t>
            </a:fld>
            <a:endParaRPr lang="en-CA"/>
          </a:p>
        </p:txBody>
      </p:sp>
    </p:spTree>
    <p:extLst>
      <p:ext uri="{BB962C8B-B14F-4D97-AF65-F5344CB8AC3E}">
        <p14:creationId xmlns:p14="http://schemas.microsoft.com/office/powerpoint/2010/main" val="9827804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dirty="0" smtClean="0"/>
              <a:t>Outreach: “proactive endeavors by special collections staff to increase awareness and use of their collections and the professional mission of special collections librarians and archivists, both within and outside the academy.”</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24</a:t>
            </a:fld>
            <a:endParaRPr lang="en-CA"/>
          </a:p>
        </p:txBody>
      </p:sp>
    </p:spTree>
    <p:extLst>
      <p:ext uri="{BB962C8B-B14F-4D97-AF65-F5344CB8AC3E}">
        <p14:creationId xmlns:p14="http://schemas.microsoft.com/office/powerpoint/2010/main" val="28340302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CA" dirty="0" smtClean="0"/>
              <a:t>Conflicting</a:t>
            </a:r>
            <a:r>
              <a:rPr lang="en-CA" baseline="0" dirty="0" smtClean="0"/>
              <a:t> roles: </a:t>
            </a:r>
            <a:r>
              <a:rPr lang="en-CA" dirty="0" smtClean="0"/>
              <a:t>Special</a:t>
            </a:r>
            <a:r>
              <a:rPr lang="en-CA" baseline="0" dirty="0" smtClean="0"/>
              <a:t> collections departments are responsible for preserving collections *and* making them accessible to users.</a:t>
            </a:r>
          </a:p>
          <a:p>
            <a:pPr marL="228600" indent="-228600">
              <a:buFont typeface="+mj-lt"/>
              <a:buAutoNum type="arabicPeriod"/>
            </a:pPr>
            <a:r>
              <a:rPr lang="en-CA" baseline="0" dirty="0" smtClean="0"/>
              <a:t>Common activities: In-class instruction sessions and working with professors to highlight collections, creating finding aids, digitizing collections, </a:t>
            </a:r>
            <a:r>
              <a:rPr lang="en-CA" baseline="0" dirty="0" err="1" smtClean="0"/>
              <a:t>LibGuides</a:t>
            </a:r>
            <a:r>
              <a:rPr lang="en-CA" baseline="0" dirty="0" smtClean="0"/>
              <a:t>, social media etc.</a:t>
            </a:r>
          </a:p>
          <a:p>
            <a:pPr marL="228600" indent="-228600">
              <a:buFont typeface="+mj-lt"/>
              <a:buAutoNum type="arabicPeriod"/>
            </a:pPr>
            <a:r>
              <a:rPr lang="en-CA" baseline="0" dirty="0" smtClean="0"/>
              <a:t>Less common activities: Student orientation programs, having prominent exhibit spaces, using campus news media, hosting receptions, hosting talks and seminars, working with development officers, collaborating with other library departments.</a:t>
            </a:r>
          </a:p>
          <a:p>
            <a:pPr marL="0" indent="0">
              <a:buFont typeface="+mj-lt"/>
              <a:buNone/>
            </a:pPr>
            <a:endParaRPr lang="en-CA" baseline="0" dirty="0" smtClean="0"/>
          </a:p>
          <a:p>
            <a:pPr marL="228600" indent="-228600">
              <a:buFont typeface="+mj-lt"/>
              <a:buAutoNum type="arabicPeriod"/>
            </a:pPr>
            <a:endParaRPr lang="en-CA" baseline="0" dirty="0" smtClean="0"/>
          </a:p>
          <a:p>
            <a:pPr marL="228600" indent="-228600">
              <a:buFont typeface="+mj-lt"/>
              <a:buAutoNum type="arabicPeriod"/>
            </a:pPr>
            <a:endParaRPr lang="en-CA" baseline="0" dirty="0" smtClean="0"/>
          </a:p>
          <a:p>
            <a:pPr marL="228600" indent="-228600">
              <a:buFont typeface="+mj-lt"/>
              <a:buAutoNum type="arabicPeriod"/>
            </a:pP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25</a:t>
            </a:fld>
            <a:endParaRPr lang="en-CA"/>
          </a:p>
        </p:txBody>
      </p:sp>
    </p:spTree>
    <p:extLst>
      <p:ext uri="{BB962C8B-B14F-4D97-AF65-F5344CB8AC3E}">
        <p14:creationId xmlns:p14="http://schemas.microsoft.com/office/powerpoint/2010/main" val="12876493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Harris</a:t>
            </a:r>
            <a:r>
              <a:rPr lang="en-CA" sz="1200" baseline="0" dirty="0" smtClean="0"/>
              <a:t> and Weller: </a:t>
            </a:r>
            <a:r>
              <a:rPr lang="en-CA" sz="1200" dirty="0" smtClean="0"/>
              <a:t>“Pleasant interactions with users are the most important tool special collections librarians have for making lasting connections and building collaborations.”</a:t>
            </a:r>
          </a:p>
          <a:p>
            <a:endParaRPr lang="en-CA" b="1" dirty="0"/>
          </a:p>
        </p:txBody>
      </p:sp>
      <p:sp>
        <p:nvSpPr>
          <p:cNvPr id="4" name="Slide Number Placeholder 3"/>
          <p:cNvSpPr>
            <a:spLocks noGrp="1"/>
          </p:cNvSpPr>
          <p:nvPr>
            <p:ph type="sldNum" sz="quarter" idx="10"/>
          </p:nvPr>
        </p:nvSpPr>
        <p:spPr/>
        <p:txBody>
          <a:bodyPr/>
          <a:lstStyle/>
          <a:p>
            <a:fld id="{D01CD965-AD9A-43B7-96A4-EA22CC90EA69}" type="slidenum">
              <a:rPr lang="en-CA" smtClean="0"/>
              <a:t>26</a:t>
            </a:fld>
            <a:endParaRPr lang="en-CA"/>
          </a:p>
        </p:txBody>
      </p:sp>
    </p:spTree>
    <p:extLst>
      <p:ext uri="{BB962C8B-B14F-4D97-AF65-F5344CB8AC3E}">
        <p14:creationId xmlns:p14="http://schemas.microsoft.com/office/powerpoint/2010/main" val="17563843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smtClean="0">
                <a:solidFill>
                  <a:schemeClr val="tx1"/>
                </a:solidFill>
                <a:effectLst/>
                <a:latin typeface="+mn-lt"/>
                <a:ea typeface="+mn-ea"/>
                <a:cs typeface="+mn-cs"/>
              </a:rPr>
              <a:t>In A Step-by-Step Guide to Designing an Effective Mentoring Program, Cohen stated that these questions must be answered before beginning a mentoring </a:t>
            </a:r>
          </a:p>
          <a:p>
            <a:r>
              <a:rPr lang="en-CA" sz="1200" kern="1200" dirty="0" smtClean="0">
                <a:solidFill>
                  <a:schemeClr val="tx1"/>
                </a:solidFill>
                <a:effectLst/>
                <a:latin typeface="+mn-lt"/>
                <a:ea typeface="+mn-ea"/>
                <a:cs typeface="+mn-cs"/>
              </a:rPr>
              <a:t>program:</a:t>
            </a:r>
          </a:p>
          <a:p>
            <a:endParaRPr lang="en-CA"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CA" sz="1200" kern="1200" dirty="0" smtClean="0">
                <a:solidFill>
                  <a:schemeClr val="tx1"/>
                </a:solidFill>
                <a:effectLst/>
                <a:latin typeface="+mn-lt"/>
                <a:ea typeface="+mn-ea"/>
                <a:cs typeface="+mn-cs"/>
              </a:rPr>
              <a:t>What are the primary goals of the program?</a:t>
            </a:r>
          </a:p>
          <a:p>
            <a:pPr marL="171450" indent="-171450">
              <a:buFont typeface="Arial" panose="020B0604020202020204" pitchFamily="34" charset="0"/>
              <a:buChar char="•"/>
            </a:pPr>
            <a:r>
              <a:rPr lang="en-CA" sz="1200" kern="1200" dirty="0" smtClean="0">
                <a:solidFill>
                  <a:schemeClr val="tx1"/>
                </a:solidFill>
                <a:effectLst/>
                <a:latin typeface="+mn-lt"/>
                <a:ea typeface="+mn-ea"/>
                <a:cs typeface="+mn-cs"/>
              </a:rPr>
              <a:t>Who should be targeted as participants?</a:t>
            </a:r>
          </a:p>
          <a:p>
            <a:pPr marL="171450" indent="-171450">
              <a:buFont typeface="Arial" panose="020B0604020202020204" pitchFamily="34" charset="0"/>
              <a:buChar char="•"/>
            </a:pPr>
            <a:r>
              <a:rPr lang="en-CA" sz="1200" kern="1200" dirty="0" smtClean="0">
                <a:solidFill>
                  <a:schemeClr val="tx1"/>
                </a:solidFill>
                <a:effectLst/>
                <a:latin typeface="+mn-lt"/>
                <a:ea typeface="+mn-ea"/>
                <a:cs typeface="+mn-cs"/>
              </a:rPr>
              <a:t>What are the objectives of the participants?</a:t>
            </a:r>
          </a:p>
          <a:p>
            <a:pPr marL="171450" indent="-171450">
              <a:buFont typeface="Arial" panose="020B0604020202020204" pitchFamily="34" charset="0"/>
              <a:buChar char="•"/>
            </a:pPr>
            <a:r>
              <a:rPr lang="en-CA" sz="1200" kern="1200" dirty="0" smtClean="0">
                <a:solidFill>
                  <a:schemeClr val="tx1"/>
                </a:solidFill>
                <a:effectLst/>
                <a:latin typeface="+mn-lt"/>
                <a:ea typeface="+mn-ea"/>
                <a:cs typeface="+mn-cs"/>
              </a:rPr>
              <a:t>What criteria and procedures will be used to conduct the match?</a:t>
            </a:r>
          </a:p>
          <a:p>
            <a:pPr marL="171450" indent="-171450">
              <a:buFont typeface="Arial" panose="020B0604020202020204" pitchFamily="34" charset="0"/>
              <a:buChar char="•"/>
            </a:pPr>
            <a:r>
              <a:rPr lang="en-CA" sz="1200" kern="1200" dirty="0" smtClean="0">
                <a:solidFill>
                  <a:schemeClr val="tx1"/>
                </a:solidFill>
                <a:effectLst/>
                <a:latin typeface="+mn-lt"/>
                <a:ea typeface="+mn-ea"/>
                <a:cs typeface="+mn-cs"/>
              </a:rPr>
              <a:t>What instruments and techniques will be used for assessment?</a:t>
            </a:r>
          </a:p>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27</a:t>
            </a:fld>
            <a:endParaRPr lang="en-CA"/>
          </a:p>
        </p:txBody>
      </p:sp>
    </p:spTree>
    <p:extLst>
      <p:ext uri="{BB962C8B-B14F-4D97-AF65-F5344CB8AC3E}">
        <p14:creationId xmlns:p14="http://schemas.microsoft.com/office/powerpoint/2010/main" val="7114186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28</a:t>
            </a:fld>
            <a:endParaRPr lang="en-CA"/>
          </a:p>
        </p:txBody>
      </p:sp>
    </p:spTree>
    <p:extLst>
      <p:ext uri="{BB962C8B-B14F-4D97-AF65-F5344CB8AC3E}">
        <p14:creationId xmlns:p14="http://schemas.microsoft.com/office/powerpoint/2010/main" val="10753740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McKay,</a:t>
            </a:r>
            <a:r>
              <a:rPr lang="en-CA" baseline="0" dirty="0" smtClean="0"/>
              <a:t> page 155: “Seen from this perspective, Harvey’s career can be generally interpreted as one devoted to liberal public pedagogy – of imagining and instituting a liberal enlightenment for Nova </a:t>
            </a:r>
            <a:r>
              <a:rPr lang="en-CA" baseline="0" dirty="0" err="1" smtClean="0"/>
              <a:t>Scotians</a:t>
            </a:r>
            <a:r>
              <a:rPr lang="en-CA" baseline="0" dirty="0" smtClean="0"/>
              <a:t>.  More specifically, it could be seen as one involving five steps:</a:t>
            </a:r>
          </a:p>
          <a:p>
            <a:endParaRPr lang="en-CA" baseline="0" dirty="0" smtClean="0"/>
          </a:p>
          <a:p>
            <a:pPr marL="171450" indent="-171450">
              <a:buFont typeface="Arial" panose="020B0604020202020204" pitchFamily="34" charset="0"/>
              <a:buChar char="•"/>
            </a:pPr>
            <a:r>
              <a:rPr lang="en-CA" baseline="0" dirty="0" smtClean="0"/>
              <a:t>the enunciation and defence of a new methodology of history, entailing the objective exploration of the past through the exhaustive critical study of its documents</a:t>
            </a:r>
          </a:p>
          <a:p>
            <a:pPr marL="171450" indent="-171450">
              <a:buFont typeface="Arial" panose="020B0604020202020204" pitchFamily="34" charset="0"/>
              <a:buChar char="•"/>
            </a:pPr>
            <a:r>
              <a:rPr lang="en-CA" baseline="0" dirty="0" smtClean="0"/>
              <a:t>The revelation through these methods of humanity’s social-evolutionary progress toward enlightenment, defined as the liberation of mind from superstition, intolerance, and the freedom-denying burdens of material life</a:t>
            </a:r>
          </a:p>
          <a:p>
            <a:pPr marL="171450" indent="-171450">
              <a:buFont typeface="Arial" panose="020B0604020202020204" pitchFamily="34" charset="0"/>
              <a:buChar char="•"/>
            </a:pPr>
            <a:r>
              <a:rPr lang="en-CA" dirty="0" smtClean="0"/>
              <a:t>The reconceptualization</a:t>
            </a:r>
            <a:r>
              <a:rPr lang="en-CA" baseline="0" dirty="0" smtClean="0"/>
              <a:t> of Canadian history itself, now seen as centred on the emergence of a new sense of nationalism, one that allowed for the full flourishing of the local identities upon which it depended</a:t>
            </a:r>
          </a:p>
          <a:p>
            <a:pPr marL="171450" indent="-171450">
              <a:buFont typeface="Arial" panose="020B0604020202020204" pitchFamily="34" charset="0"/>
              <a:buChar char="•"/>
            </a:pPr>
            <a:r>
              <a:rPr lang="en-CA" baseline="0" dirty="0" smtClean="0"/>
              <a:t>The rethinking of the writing of local history, whose proper focus should be not on the accumulation of detail, but rather on illuminating the ways in which ordinary people had painstakingly evolved an enlightened democratic culture</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29</a:t>
            </a:fld>
            <a:endParaRPr lang="en-CA"/>
          </a:p>
        </p:txBody>
      </p:sp>
    </p:spTree>
    <p:extLst>
      <p:ext uri="{BB962C8B-B14F-4D97-AF65-F5344CB8AC3E}">
        <p14:creationId xmlns:p14="http://schemas.microsoft.com/office/powerpoint/2010/main" val="37985403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30</a:t>
            </a:fld>
            <a:endParaRPr lang="en-CA"/>
          </a:p>
        </p:txBody>
      </p:sp>
    </p:spTree>
    <p:extLst>
      <p:ext uri="{BB962C8B-B14F-4D97-AF65-F5344CB8AC3E}">
        <p14:creationId xmlns:p14="http://schemas.microsoft.com/office/powerpoint/2010/main" val="271304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Scope and Purpose 1.2</a:t>
            </a:r>
          </a:p>
          <a:p>
            <a:endParaRPr lang="en-CA" dirty="0" smtClean="0"/>
          </a:p>
          <a:p>
            <a:r>
              <a:rPr lang="en-CA" dirty="0" smtClean="0"/>
              <a:t>Authority records may be used to:</a:t>
            </a:r>
          </a:p>
          <a:p>
            <a:endParaRPr lang="en-CA" dirty="0" smtClean="0"/>
          </a:p>
          <a:p>
            <a:pPr marL="228600" indent="-228600">
              <a:buFont typeface="+mj-lt"/>
              <a:buAutoNum type="arabicPeriod"/>
            </a:pPr>
            <a:r>
              <a:rPr lang="en-CA" sz="1200" kern="1200" dirty="0" smtClean="0">
                <a:solidFill>
                  <a:schemeClr val="tx1"/>
                </a:solidFill>
                <a:effectLst/>
                <a:latin typeface="+mn-lt"/>
                <a:ea typeface="+mn-ea"/>
                <a:cs typeface="+mn-cs"/>
              </a:rPr>
              <a:t>to describe a corporate body, person, or family as units within an archival descriptive system; and/or </a:t>
            </a:r>
            <a:br>
              <a:rPr lang="en-CA" sz="1200" kern="1200" dirty="0" smtClean="0">
                <a:solidFill>
                  <a:schemeClr val="tx1"/>
                </a:solidFill>
                <a:effectLst/>
                <a:latin typeface="+mn-lt"/>
                <a:ea typeface="+mn-ea"/>
                <a:cs typeface="+mn-cs"/>
              </a:rPr>
            </a:br>
            <a:endParaRPr lang="en-CA" sz="1200" kern="1200" dirty="0" smtClean="0">
              <a:solidFill>
                <a:schemeClr val="tx1"/>
              </a:solidFill>
              <a:effectLst/>
              <a:latin typeface="+mn-lt"/>
              <a:ea typeface="+mn-ea"/>
              <a:cs typeface="+mn-cs"/>
            </a:endParaRPr>
          </a:p>
          <a:p>
            <a:pPr marL="228600" indent="-228600">
              <a:buFont typeface="+mj-lt"/>
              <a:buAutoNum type="arabicPeriod"/>
            </a:pPr>
            <a:r>
              <a:rPr lang="en-CA" sz="1200" kern="1200" dirty="0" smtClean="0">
                <a:solidFill>
                  <a:schemeClr val="tx1"/>
                </a:solidFill>
                <a:effectLst/>
                <a:latin typeface="+mn-lt"/>
                <a:ea typeface="+mn-ea"/>
                <a:cs typeface="+mn-cs"/>
              </a:rPr>
              <a:t>to control the creation and use of access points in archival descriptions; </a:t>
            </a:r>
            <a:br>
              <a:rPr lang="en-CA" sz="1200" kern="1200" dirty="0" smtClean="0">
                <a:solidFill>
                  <a:schemeClr val="tx1"/>
                </a:solidFill>
                <a:effectLst/>
                <a:latin typeface="+mn-lt"/>
                <a:ea typeface="+mn-ea"/>
                <a:cs typeface="+mn-cs"/>
              </a:rPr>
            </a:br>
            <a:endParaRPr lang="en-CA" sz="1200" kern="1200" dirty="0" smtClean="0">
              <a:solidFill>
                <a:schemeClr val="tx1"/>
              </a:solidFill>
              <a:effectLst/>
              <a:latin typeface="+mn-lt"/>
              <a:ea typeface="+mn-ea"/>
              <a:cs typeface="+mn-cs"/>
            </a:endParaRPr>
          </a:p>
          <a:p>
            <a:pPr marL="228600" indent="-228600">
              <a:buFont typeface="+mj-lt"/>
              <a:buAutoNum type="arabicPeriod"/>
            </a:pPr>
            <a:r>
              <a:rPr lang="en-CA" sz="1200" kern="1200" dirty="0" smtClean="0">
                <a:solidFill>
                  <a:schemeClr val="tx1"/>
                </a:solidFill>
                <a:effectLst/>
                <a:latin typeface="+mn-lt"/>
                <a:ea typeface="+mn-ea"/>
                <a:cs typeface="+mn-cs"/>
              </a:rPr>
              <a:t>to document relationships between different records creators and between those entities and the records created by them and/or other resources about or by them. </a:t>
            </a:r>
          </a:p>
          <a:p>
            <a:pPr marL="228600" indent="-228600">
              <a:buFont typeface="+mj-lt"/>
              <a:buAutoNum type="arabicPeriod"/>
            </a:pPr>
            <a:endParaRPr lang="en-CA" dirty="0" smtClean="0"/>
          </a:p>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4</a:t>
            </a:fld>
            <a:endParaRPr lang="en-CA"/>
          </a:p>
        </p:txBody>
      </p:sp>
    </p:spTree>
    <p:extLst>
      <p:ext uri="{BB962C8B-B14F-4D97-AF65-F5344CB8AC3E}">
        <p14:creationId xmlns:p14="http://schemas.microsoft.com/office/powerpoint/2010/main" val="39925070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Vincent Bonin’s </a:t>
            </a:r>
            <a:r>
              <a:rPr lang="en-US" sz="1200" i="1" dirty="0" smtClean="0"/>
              <a:t>Documentary</a:t>
            </a:r>
            <a:r>
              <a:rPr lang="en-US" sz="1200" i="1" baseline="0" dirty="0" smtClean="0"/>
              <a:t> Protocols </a:t>
            </a:r>
            <a:r>
              <a:rPr lang="en-US" sz="1200" i="0" baseline="0" dirty="0" smtClean="0"/>
              <a:t>essay, p. 22: </a:t>
            </a:r>
            <a:r>
              <a:rPr lang="en-US" sz="1200" dirty="0" smtClean="0"/>
              <a:t>“Bringing together documents stemming from various related </a:t>
            </a:r>
            <a:r>
              <a:rPr lang="en-US" sz="1200" dirty="0" err="1" smtClean="0"/>
              <a:t>fonds</a:t>
            </a:r>
            <a:r>
              <a:rPr lang="en-US" sz="1200" dirty="0" smtClean="0"/>
              <a:t> undermines a given archive's institutional ‘</a:t>
            </a:r>
            <a:r>
              <a:rPr lang="en-US" sz="1200" b="1" u="sng" dirty="0" smtClean="0"/>
              <a:t>house arrest</a:t>
            </a:r>
            <a:r>
              <a:rPr lang="en-US" sz="1200" dirty="0" smtClean="0"/>
              <a:t>.’ Such an act creates a mediating structure which reassembles traces of varying provenance that are nonetheless linked to contiguous processes.”</a:t>
            </a:r>
            <a:endParaRPr lang="en-US" sz="1200" dirty="0" smtClean="0">
              <a:latin typeface="Classic Grotesque Std Medium"/>
              <a:cs typeface="Classic Grotesque Std Medium"/>
            </a:endParaRPr>
          </a:p>
          <a:p>
            <a:endParaRPr lang="en-CA" baseline="0"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31</a:t>
            </a:fld>
            <a:endParaRPr lang="en-CA"/>
          </a:p>
        </p:txBody>
      </p:sp>
    </p:spTree>
    <p:extLst>
      <p:ext uri="{BB962C8B-B14F-4D97-AF65-F5344CB8AC3E}">
        <p14:creationId xmlns:p14="http://schemas.microsoft.com/office/powerpoint/2010/main" val="23305246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32</a:t>
            </a:fld>
            <a:endParaRPr lang="en-CA"/>
          </a:p>
        </p:txBody>
      </p:sp>
    </p:spTree>
    <p:extLst>
      <p:ext uri="{BB962C8B-B14F-4D97-AF65-F5344CB8AC3E}">
        <p14:creationId xmlns:p14="http://schemas.microsoft.com/office/powerpoint/2010/main" val="38803407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33</a:t>
            </a:fld>
            <a:endParaRPr lang="en-CA"/>
          </a:p>
        </p:txBody>
      </p:sp>
    </p:spTree>
    <p:extLst>
      <p:ext uri="{BB962C8B-B14F-4D97-AF65-F5344CB8AC3E}">
        <p14:creationId xmlns:p14="http://schemas.microsoft.com/office/powerpoint/2010/main" val="30197868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34</a:t>
            </a:fld>
            <a:endParaRPr lang="en-CA"/>
          </a:p>
        </p:txBody>
      </p:sp>
    </p:spTree>
    <p:extLst>
      <p:ext uri="{BB962C8B-B14F-4D97-AF65-F5344CB8AC3E}">
        <p14:creationId xmlns:p14="http://schemas.microsoft.com/office/powerpoint/2010/main" val="20788711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CA"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35</a:t>
            </a:fld>
            <a:endParaRPr lang="en-CA"/>
          </a:p>
        </p:txBody>
      </p:sp>
    </p:spTree>
    <p:extLst>
      <p:ext uri="{BB962C8B-B14F-4D97-AF65-F5344CB8AC3E}">
        <p14:creationId xmlns:p14="http://schemas.microsoft.com/office/powerpoint/2010/main" val="1946728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smtClean="0"/>
              <a:t>Last</a:t>
            </a:r>
            <a:r>
              <a:rPr lang="en-CA" baseline="0" dirty="0" smtClean="0"/>
              <a:t> week, we discussed how </a:t>
            </a:r>
            <a:r>
              <a:rPr lang="en-CA" dirty="0" smtClean="0"/>
              <a:t>Australian Peter Scott used</a:t>
            </a:r>
            <a:r>
              <a:rPr lang="en-CA" baseline="0" dirty="0" smtClean="0"/>
              <a:t> the terms “records control” and “context control” to describe the “series-system.”</a:t>
            </a:r>
            <a:endParaRPr lang="en-CA" dirty="0" smtClean="0"/>
          </a:p>
          <a:p>
            <a:pPr marL="171450" indent="-171450">
              <a:buFont typeface="Arial" panose="020B0604020202020204" pitchFamily="34" charset="0"/>
              <a:buChar char="•"/>
            </a:pPr>
            <a:r>
              <a:rPr lang="en-CA" dirty="0" smtClean="0"/>
              <a:t>RAD</a:t>
            </a:r>
            <a:r>
              <a:rPr lang="en-CA" baseline="0" dirty="0" smtClean="0"/>
              <a:t> “merges” records and context control into one description but the series-system separates them.</a:t>
            </a:r>
          </a:p>
          <a:p>
            <a:pPr marL="171450" indent="-171450">
              <a:buFont typeface="Arial" panose="020B0604020202020204" pitchFamily="34" charset="0"/>
              <a:buChar char="•"/>
            </a:pPr>
            <a:r>
              <a:rPr lang="en-CA" baseline="0" dirty="0" smtClean="0"/>
              <a:t>Context control is achieved through the Archival Description Area</a:t>
            </a:r>
          </a:p>
          <a:p>
            <a:pPr marL="628650" lvl="1" indent="-171450">
              <a:buFont typeface="Arial" panose="020B0604020202020204" pitchFamily="34" charset="0"/>
              <a:buChar char="•"/>
            </a:pPr>
            <a:r>
              <a:rPr lang="en-CA" baseline="0" dirty="0" smtClean="0"/>
              <a:t>Administrative History/Biographical Sketch</a:t>
            </a:r>
          </a:p>
          <a:p>
            <a:pPr marL="628650" lvl="1" indent="-171450">
              <a:buFont typeface="Arial" panose="020B0604020202020204" pitchFamily="34" charset="0"/>
              <a:buChar char="•"/>
            </a:pPr>
            <a:r>
              <a:rPr lang="en-CA" baseline="0" dirty="0" smtClean="0"/>
              <a:t>Custodial History</a:t>
            </a:r>
          </a:p>
          <a:p>
            <a:pPr marL="171450" lvl="0" indent="-171450">
              <a:buFont typeface="Arial" panose="020B0604020202020204" pitchFamily="34" charset="0"/>
              <a:buChar char="•"/>
            </a:pPr>
            <a:r>
              <a:rPr lang="en-CA" baseline="0" dirty="0" smtClean="0"/>
              <a:t>Records control is achieved through the rest of the archival description</a:t>
            </a:r>
          </a:p>
          <a:p>
            <a:pPr marL="171450" lvl="0" indent="-171450">
              <a:buFont typeface="Arial" panose="020B0604020202020204" pitchFamily="34" charset="0"/>
              <a:buChar char="•"/>
            </a:pPr>
            <a:endParaRPr lang="en-CA" baseline="0" dirty="0" smtClean="0"/>
          </a:p>
          <a:p>
            <a:pPr marL="171450" lvl="0" indent="-171450">
              <a:buFont typeface="Arial" panose="020B0604020202020204" pitchFamily="34" charset="0"/>
              <a:buChar char="•"/>
            </a:pPr>
            <a:endParaRPr lang="en-CA" baseline="0"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5</a:t>
            </a:fld>
            <a:endParaRPr lang="en-CA"/>
          </a:p>
        </p:txBody>
      </p:sp>
    </p:spTree>
    <p:extLst>
      <p:ext uri="{BB962C8B-B14F-4D97-AF65-F5344CB8AC3E}">
        <p14:creationId xmlns:p14="http://schemas.microsoft.com/office/powerpoint/2010/main" val="1472543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The ISAAR-CPF standard more or</a:t>
            </a:r>
            <a:r>
              <a:rPr lang="en-CA" baseline="0" dirty="0" smtClean="0"/>
              <a:t> less codifies the “separate” context control and records control that the Australian “series-system” encourages.</a:t>
            </a:r>
          </a:p>
          <a:p>
            <a:endParaRPr lang="en-CA" baseline="0" dirty="0" smtClean="0"/>
          </a:p>
          <a:p>
            <a:r>
              <a:rPr lang="en-CA" baseline="0" dirty="0" smtClean="0"/>
              <a:t>Context is “encoded” in an authority record that is linked to archival descriptions. </a:t>
            </a:r>
          </a:p>
          <a:p>
            <a:endParaRPr lang="en-CA" baseline="0" dirty="0" smtClean="0"/>
          </a:p>
          <a:p>
            <a:r>
              <a:rPr lang="en-CA" baseline="0" dirty="0" smtClean="0"/>
              <a:t>The ISAAR(CPF) standard provides for a richer and more useful description of the creators of records than the RAD administrative history/biographical sketch note.</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6</a:t>
            </a:fld>
            <a:endParaRPr lang="en-CA"/>
          </a:p>
        </p:txBody>
      </p:sp>
    </p:spTree>
    <p:extLst>
      <p:ext uri="{BB962C8B-B14F-4D97-AF65-F5344CB8AC3E}">
        <p14:creationId xmlns:p14="http://schemas.microsoft.com/office/powerpoint/2010/main" val="2628890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smtClean="0">
                <a:solidFill>
                  <a:schemeClr val="tx1"/>
                </a:solidFill>
                <a:effectLst/>
                <a:latin typeface="+mn-lt"/>
                <a:ea typeface="+mn-ea"/>
                <a:cs typeface="+mn-cs"/>
              </a:rPr>
              <a:t>ELEMENTS OF AN AUTHORITY RECORD </a:t>
            </a:r>
          </a:p>
          <a:p>
            <a:endParaRPr lang="en-CA" sz="1200" kern="1200" dirty="0" smtClean="0">
              <a:solidFill>
                <a:schemeClr val="tx1"/>
              </a:solidFill>
              <a:effectLst/>
              <a:latin typeface="+mn-lt"/>
              <a:ea typeface="+mn-ea"/>
              <a:cs typeface="+mn-cs"/>
            </a:endParaRPr>
          </a:p>
          <a:p>
            <a:r>
              <a:rPr lang="en-CA" sz="1200" kern="1200" dirty="0" smtClean="0">
                <a:solidFill>
                  <a:schemeClr val="tx1"/>
                </a:solidFill>
                <a:effectLst/>
                <a:latin typeface="+mn-lt"/>
                <a:ea typeface="+mn-ea"/>
                <a:cs typeface="+mn-cs"/>
              </a:rPr>
              <a:t>5.1  IDENTITY AREA</a:t>
            </a:r>
          </a:p>
          <a:p>
            <a:pPr lvl="1"/>
            <a:r>
              <a:rPr lang="en-CA" sz="1200" kern="1200" dirty="0" smtClean="0">
                <a:solidFill>
                  <a:schemeClr val="tx1"/>
                </a:solidFill>
                <a:effectLst/>
                <a:latin typeface="+mn-lt"/>
                <a:ea typeface="+mn-ea"/>
                <a:cs typeface="+mn-cs"/>
              </a:rPr>
              <a:t>5.1.1 Type of entity</a:t>
            </a:r>
          </a:p>
          <a:p>
            <a:pPr lvl="1"/>
            <a:r>
              <a:rPr lang="en-CA" sz="1200" kern="1200" dirty="0" smtClean="0">
                <a:solidFill>
                  <a:schemeClr val="tx1"/>
                </a:solidFill>
                <a:effectLst/>
                <a:latin typeface="+mn-lt"/>
                <a:ea typeface="+mn-ea"/>
                <a:cs typeface="+mn-cs"/>
              </a:rPr>
              <a:t>5.1.2 Authorized form(s) of name</a:t>
            </a:r>
          </a:p>
          <a:p>
            <a:pPr lvl="1"/>
            <a:r>
              <a:rPr lang="en-CA" sz="1200" kern="1200" dirty="0" smtClean="0">
                <a:solidFill>
                  <a:schemeClr val="tx1"/>
                </a:solidFill>
                <a:effectLst/>
                <a:latin typeface="+mn-lt"/>
                <a:ea typeface="+mn-ea"/>
                <a:cs typeface="+mn-cs"/>
              </a:rPr>
              <a:t>5.1.3 Parallel forms of name</a:t>
            </a:r>
          </a:p>
          <a:p>
            <a:pPr lvl="1"/>
            <a:r>
              <a:rPr lang="en-CA" sz="1200" kern="1200" dirty="0" smtClean="0">
                <a:solidFill>
                  <a:schemeClr val="tx1"/>
                </a:solidFill>
                <a:effectLst/>
                <a:latin typeface="+mn-lt"/>
                <a:ea typeface="+mn-ea"/>
                <a:cs typeface="+mn-cs"/>
              </a:rPr>
              <a:t>5.1.4 Standardized forms of name according to other rules</a:t>
            </a:r>
          </a:p>
          <a:p>
            <a:pPr lvl="1"/>
            <a:r>
              <a:rPr lang="en-CA" sz="1200" kern="1200" dirty="0" smtClean="0">
                <a:solidFill>
                  <a:schemeClr val="tx1"/>
                </a:solidFill>
                <a:effectLst/>
                <a:latin typeface="+mn-lt"/>
                <a:ea typeface="+mn-ea"/>
                <a:cs typeface="+mn-cs"/>
              </a:rPr>
              <a:t>5.1.5 Other forms of name</a:t>
            </a:r>
          </a:p>
          <a:p>
            <a:pPr lvl="1"/>
            <a:r>
              <a:rPr lang="en-CA" sz="1200" kern="1200" dirty="0" smtClean="0">
                <a:solidFill>
                  <a:schemeClr val="tx1"/>
                </a:solidFill>
                <a:effectLst/>
                <a:latin typeface="+mn-lt"/>
                <a:ea typeface="+mn-ea"/>
                <a:cs typeface="+mn-cs"/>
              </a:rPr>
              <a:t>5.1.6 Identifiers for corporate bodies </a:t>
            </a:r>
          </a:p>
          <a:p>
            <a:r>
              <a:rPr lang="en-CA" sz="1200" kern="1200" dirty="0" smtClean="0">
                <a:solidFill>
                  <a:schemeClr val="tx1"/>
                </a:solidFill>
                <a:effectLst/>
                <a:latin typeface="+mn-lt"/>
                <a:ea typeface="+mn-ea"/>
                <a:cs typeface="+mn-cs"/>
              </a:rPr>
              <a:t>5.2  DESCRIPTION AREA </a:t>
            </a:r>
          </a:p>
          <a:p>
            <a:pPr lvl="1"/>
            <a:r>
              <a:rPr lang="en-CA" sz="1200" kern="1200" dirty="0" smtClean="0">
                <a:solidFill>
                  <a:schemeClr val="tx1"/>
                </a:solidFill>
                <a:effectLst/>
                <a:latin typeface="+mn-lt"/>
                <a:ea typeface="+mn-ea"/>
                <a:cs typeface="+mn-cs"/>
              </a:rPr>
              <a:t>5.2.1 Dates of existence</a:t>
            </a:r>
          </a:p>
          <a:p>
            <a:pPr lvl="1"/>
            <a:r>
              <a:rPr lang="en-CA" sz="1200" kern="1200" dirty="0" smtClean="0">
                <a:solidFill>
                  <a:schemeClr val="tx1"/>
                </a:solidFill>
                <a:effectLst/>
                <a:latin typeface="+mn-lt"/>
                <a:ea typeface="+mn-ea"/>
                <a:cs typeface="+mn-cs"/>
              </a:rPr>
              <a:t>5.2.2 History</a:t>
            </a:r>
          </a:p>
          <a:p>
            <a:pPr lvl="1"/>
            <a:r>
              <a:rPr lang="en-CA" sz="1200" kern="1200" dirty="0" smtClean="0">
                <a:solidFill>
                  <a:schemeClr val="tx1"/>
                </a:solidFill>
                <a:effectLst/>
                <a:latin typeface="+mn-lt"/>
                <a:ea typeface="+mn-ea"/>
                <a:cs typeface="+mn-cs"/>
              </a:rPr>
              <a:t>5.2.3 Places</a:t>
            </a:r>
          </a:p>
          <a:p>
            <a:pPr lvl="1"/>
            <a:r>
              <a:rPr lang="en-CA" sz="1200" kern="1200" dirty="0" smtClean="0">
                <a:solidFill>
                  <a:schemeClr val="tx1"/>
                </a:solidFill>
                <a:effectLst/>
                <a:latin typeface="+mn-lt"/>
                <a:ea typeface="+mn-ea"/>
                <a:cs typeface="+mn-cs"/>
              </a:rPr>
              <a:t>5.2.4 Legal status</a:t>
            </a:r>
          </a:p>
          <a:p>
            <a:pPr lvl="1"/>
            <a:r>
              <a:rPr lang="en-CA" sz="1200" kern="1200" dirty="0" smtClean="0">
                <a:solidFill>
                  <a:schemeClr val="tx1"/>
                </a:solidFill>
                <a:effectLst/>
                <a:latin typeface="+mn-lt"/>
                <a:ea typeface="+mn-ea"/>
                <a:cs typeface="+mn-cs"/>
              </a:rPr>
              <a:t>5.2.5 Functions, occupations and activities</a:t>
            </a:r>
          </a:p>
          <a:p>
            <a:pPr lvl="1"/>
            <a:r>
              <a:rPr lang="en-CA" sz="1200" kern="1200" dirty="0" smtClean="0">
                <a:solidFill>
                  <a:schemeClr val="tx1"/>
                </a:solidFill>
                <a:effectLst/>
                <a:latin typeface="+mn-lt"/>
                <a:ea typeface="+mn-ea"/>
                <a:cs typeface="+mn-cs"/>
              </a:rPr>
              <a:t>5.2.6 Mandates/Sources of authority</a:t>
            </a:r>
          </a:p>
          <a:p>
            <a:pPr lvl="1"/>
            <a:r>
              <a:rPr lang="en-CA" sz="1200" kern="1200" dirty="0" smtClean="0">
                <a:solidFill>
                  <a:schemeClr val="tx1"/>
                </a:solidFill>
                <a:effectLst/>
                <a:latin typeface="+mn-lt"/>
                <a:ea typeface="+mn-ea"/>
                <a:cs typeface="+mn-cs"/>
              </a:rPr>
              <a:t>5.2.7 Internal structures/Genealogy</a:t>
            </a:r>
          </a:p>
          <a:p>
            <a:pPr lvl="1"/>
            <a:r>
              <a:rPr lang="en-CA" sz="1200" kern="1200" dirty="0" smtClean="0">
                <a:solidFill>
                  <a:schemeClr val="tx1"/>
                </a:solidFill>
                <a:effectLst/>
                <a:latin typeface="+mn-lt"/>
                <a:ea typeface="+mn-ea"/>
                <a:cs typeface="+mn-cs"/>
              </a:rPr>
              <a:t>5.2.8 General context</a:t>
            </a:r>
          </a:p>
          <a:p>
            <a:r>
              <a:rPr lang="en-CA" sz="1200" kern="1200" dirty="0" smtClean="0">
                <a:solidFill>
                  <a:schemeClr val="tx1"/>
                </a:solidFill>
                <a:effectLst/>
                <a:latin typeface="+mn-lt"/>
                <a:ea typeface="+mn-ea"/>
                <a:cs typeface="+mn-cs"/>
              </a:rPr>
              <a:t>5.3 RELATIONSHIPS AREA </a:t>
            </a:r>
          </a:p>
          <a:p>
            <a:pPr lvl="1"/>
            <a:r>
              <a:rPr lang="en-CA" sz="1200" kern="1200" dirty="0" smtClean="0">
                <a:solidFill>
                  <a:schemeClr val="tx1"/>
                </a:solidFill>
                <a:effectLst/>
                <a:latin typeface="+mn-lt"/>
                <a:ea typeface="+mn-ea"/>
                <a:cs typeface="+mn-cs"/>
              </a:rPr>
              <a:t>5.3.1 Names/Identifiers of related corporate bodies, persons or families</a:t>
            </a:r>
          </a:p>
          <a:p>
            <a:pPr lvl="1"/>
            <a:r>
              <a:rPr lang="en-CA" sz="1200" kern="1200" dirty="0" smtClean="0">
                <a:solidFill>
                  <a:schemeClr val="tx1"/>
                </a:solidFill>
                <a:effectLst/>
                <a:latin typeface="+mn-lt"/>
                <a:ea typeface="+mn-ea"/>
                <a:cs typeface="+mn-cs"/>
              </a:rPr>
              <a:t>5.3.2 Category of relationship</a:t>
            </a:r>
          </a:p>
          <a:p>
            <a:pPr lvl="1"/>
            <a:r>
              <a:rPr lang="en-CA" sz="1200" kern="1200" dirty="0" smtClean="0">
                <a:solidFill>
                  <a:schemeClr val="tx1"/>
                </a:solidFill>
                <a:effectLst/>
                <a:latin typeface="+mn-lt"/>
                <a:ea typeface="+mn-ea"/>
                <a:cs typeface="+mn-cs"/>
              </a:rPr>
              <a:t>5.3.3 Description of relationship</a:t>
            </a:r>
          </a:p>
          <a:p>
            <a:pPr lvl="1"/>
            <a:r>
              <a:rPr lang="en-CA" sz="1200" kern="1200" dirty="0" smtClean="0">
                <a:solidFill>
                  <a:schemeClr val="tx1"/>
                </a:solidFill>
                <a:effectLst/>
                <a:latin typeface="+mn-lt"/>
                <a:ea typeface="+mn-ea"/>
                <a:cs typeface="+mn-cs"/>
              </a:rPr>
              <a:t>5.3.4 Dates of the relationship</a:t>
            </a:r>
          </a:p>
          <a:p>
            <a:r>
              <a:rPr lang="en-CA" sz="1200" kern="1200" dirty="0" smtClean="0">
                <a:solidFill>
                  <a:schemeClr val="tx1"/>
                </a:solidFill>
                <a:effectLst/>
                <a:latin typeface="+mn-lt"/>
                <a:ea typeface="+mn-ea"/>
                <a:cs typeface="+mn-cs"/>
              </a:rPr>
              <a:t>5.4 CONTROL AREA </a:t>
            </a:r>
          </a:p>
          <a:p>
            <a:pPr lvl="1"/>
            <a:r>
              <a:rPr lang="en-CA" sz="1200" kern="1200" dirty="0" smtClean="0">
                <a:solidFill>
                  <a:schemeClr val="tx1"/>
                </a:solidFill>
                <a:effectLst/>
                <a:latin typeface="+mn-lt"/>
                <a:ea typeface="+mn-ea"/>
                <a:cs typeface="+mn-cs"/>
              </a:rPr>
              <a:t>5.4.1 Authority record identifier</a:t>
            </a:r>
          </a:p>
          <a:p>
            <a:pPr lvl="1"/>
            <a:r>
              <a:rPr lang="en-CA" sz="1200" kern="1200" dirty="0" smtClean="0">
                <a:solidFill>
                  <a:schemeClr val="tx1"/>
                </a:solidFill>
                <a:effectLst/>
                <a:latin typeface="+mn-lt"/>
                <a:ea typeface="+mn-ea"/>
                <a:cs typeface="+mn-cs"/>
              </a:rPr>
              <a:t>5.4.2 Institution identifiers</a:t>
            </a:r>
          </a:p>
          <a:p>
            <a:pPr lvl="1"/>
            <a:r>
              <a:rPr lang="en-CA" sz="1200" kern="1200" dirty="0" smtClean="0">
                <a:solidFill>
                  <a:schemeClr val="tx1"/>
                </a:solidFill>
                <a:effectLst/>
                <a:latin typeface="+mn-lt"/>
                <a:ea typeface="+mn-ea"/>
                <a:cs typeface="+mn-cs"/>
              </a:rPr>
              <a:t>5.4.3 Rules and/or conventions</a:t>
            </a:r>
          </a:p>
          <a:p>
            <a:pPr lvl="1"/>
            <a:r>
              <a:rPr lang="en-CA" sz="1200" kern="1200" dirty="0" smtClean="0">
                <a:solidFill>
                  <a:schemeClr val="tx1"/>
                </a:solidFill>
                <a:effectLst/>
                <a:latin typeface="+mn-lt"/>
                <a:ea typeface="+mn-ea"/>
                <a:cs typeface="+mn-cs"/>
              </a:rPr>
              <a:t>5.4.4 Status</a:t>
            </a:r>
          </a:p>
          <a:p>
            <a:pPr lvl="1"/>
            <a:r>
              <a:rPr lang="en-CA" sz="1200" kern="1200" dirty="0" smtClean="0">
                <a:solidFill>
                  <a:schemeClr val="tx1"/>
                </a:solidFill>
                <a:effectLst/>
                <a:latin typeface="+mn-lt"/>
                <a:ea typeface="+mn-ea"/>
                <a:cs typeface="+mn-cs"/>
              </a:rPr>
              <a:t>5.4.5 Level of detail</a:t>
            </a:r>
          </a:p>
          <a:p>
            <a:pPr lvl="1"/>
            <a:r>
              <a:rPr lang="en-CA" sz="1200" kern="1200" dirty="0" smtClean="0">
                <a:solidFill>
                  <a:schemeClr val="tx1"/>
                </a:solidFill>
                <a:effectLst/>
                <a:latin typeface="+mn-lt"/>
                <a:ea typeface="+mn-ea"/>
                <a:cs typeface="+mn-cs"/>
              </a:rPr>
              <a:t>5.4.6 Dates of creation, revision or deletion</a:t>
            </a:r>
          </a:p>
          <a:p>
            <a:pPr lvl="1"/>
            <a:r>
              <a:rPr lang="en-CA" sz="1200" kern="1200" dirty="0" smtClean="0">
                <a:solidFill>
                  <a:schemeClr val="tx1"/>
                </a:solidFill>
                <a:effectLst/>
                <a:latin typeface="+mn-lt"/>
                <a:ea typeface="+mn-ea"/>
                <a:cs typeface="+mn-cs"/>
              </a:rPr>
              <a:t>5.4.7 Languages and scripts</a:t>
            </a:r>
          </a:p>
          <a:p>
            <a:pPr lvl="1"/>
            <a:r>
              <a:rPr lang="en-CA" sz="1200" kern="1200" dirty="0" smtClean="0">
                <a:solidFill>
                  <a:schemeClr val="tx1"/>
                </a:solidFill>
                <a:effectLst/>
                <a:latin typeface="+mn-lt"/>
                <a:ea typeface="+mn-ea"/>
                <a:cs typeface="+mn-cs"/>
              </a:rPr>
              <a:t>5.4.8 Sources</a:t>
            </a:r>
          </a:p>
          <a:p>
            <a:pPr lvl="1"/>
            <a:r>
              <a:rPr lang="en-CA" sz="1200" kern="1200" dirty="0" smtClean="0">
                <a:solidFill>
                  <a:schemeClr val="tx1"/>
                </a:solidFill>
                <a:effectLst/>
                <a:latin typeface="+mn-lt"/>
                <a:ea typeface="+mn-ea"/>
                <a:cs typeface="+mn-cs"/>
              </a:rPr>
              <a:t>5.4.9 Maintenance notes</a:t>
            </a:r>
          </a:p>
          <a:p>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7</a:t>
            </a:fld>
            <a:endParaRPr lang="en-CA"/>
          </a:p>
        </p:txBody>
      </p:sp>
    </p:spTree>
    <p:extLst>
      <p:ext uri="{BB962C8B-B14F-4D97-AF65-F5344CB8AC3E}">
        <p14:creationId xmlns:p14="http://schemas.microsoft.com/office/powerpoint/2010/main" val="2270572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Authority</a:t>
            </a:r>
            <a:r>
              <a:rPr lang="en-CA" baseline="0" dirty="0" smtClean="0"/>
              <a:t> records can be linked to archival descriptions through a “Creator” access point or a “Subject” access point. </a:t>
            </a:r>
          </a:p>
          <a:p>
            <a:endParaRPr lang="en-CA" baseline="0" dirty="0" smtClean="0"/>
          </a:p>
          <a:p>
            <a:r>
              <a:rPr lang="en-CA" baseline="0" dirty="0" smtClean="0"/>
              <a:t>Here, you can see that Thomas McCulloch is the creator of his own </a:t>
            </a:r>
            <a:r>
              <a:rPr lang="en-CA" baseline="0" dirty="0" err="1" smtClean="0"/>
              <a:t>fonds</a:t>
            </a:r>
            <a:r>
              <a:rPr lang="en-CA" baseline="0" dirty="0" smtClean="0"/>
              <a:t> but he is also the subject of other </a:t>
            </a:r>
            <a:r>
              <a:rPr lang="en-CA" baseline="0" dirty="0" err="1" smtClean="0"/>
              <a:t>fonds</a:t>
            </a:r>
            <a:r>
              <a:rPr lang="en-CA" baseline="0" dirty="0" smtClean="0"/>
              <a:t> and collections.</a:t>
            </a:r>
          </a:p>
          <a:p>
            <a:endParaRPr lang="en-CA" baseline="0" dirty="0" smtClean="0"/>
          </a:p>
          <a:p>
            <a:r>
              <a:rPr lang="en-CA" baseline="0" dirty="0" smtClean="0"/>
              <a:t>Most applications now support the ability to import and export standardized data. Here, you can see that the </a:t>
            </a:r>
            <a:r>
              <a:rPr lang="en-CA" i="1" baseline="0" dirty="0" smtClean="0"/>
              <a:t>Access to Memory</a:t>
            </a:r>
            <a:r>
              <a:rPr lang="en-CA" i="0" baseline="0" dirty="0" smtClean="0"/>
              <a:t> application lets you export ISAAR(CPF) authority records as Encoded Archival Context (EAC) XML.</a:t>
            </a:r>
            <a:endParaRPr lang="en-CA" dirty="0"/>
          </a:p>
        </p:txBody>
      </p:sp>
      <p:sp>
        <p:nvSpPr>
          <p:cNvPr id="4" name="Slide Number Placeholder 3"/>
          <p:cNvSpPr>
            <a:spLocks noGrp="1"/>
          </p:cNvSpPr>
          <p:nvPr>
            <p:ph type="sldNum" sz="quarter" idx="10"/>
          </p:nvPr>
        </p:nvSpPr>
        <p:spPr/>
        <p:txBody>
          <a:bodyPr/>
          <a:lstStyle/>
          <a:p>
            <a:fld id="{D01CD965-AD9A-43B7-96A4-EA22CC90EA69}" type="slidenum">
              <a:rPr lang="en-CA" smtClean="0"/>
              <a:t>8</a:t>
            </a:fld>
            <a:endParaRPr lang="en-CA"/>
          </a:p>
        </p:txBody>
      </p:sp>
    </p:spTree>
    <p:extLst>
      <p:ext uri="{BB962C8B-B14F-4D97-AF65-F5344CB8AC3E}">
        <p14:creationId xmlns:p14="http://schemas.microsoft.com/office/powerpoint/2010/main" val="4168744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Authority</a:t>
            </a:r>
            <a:r>
              <a:rPr lang="en-CA" baseline="0" dirty="0" smtClean="0"/>
              <a:t> records can be linked to other authority records and the nature of the relationship can be described. Here, you can see that Thomas McCulloch is related to the “Office of the President” authority record because McCulloch was the first President of Dalhousie. He is also related to the authority record for Thomas McCulloch, Jr., who is McCulloch’s third son. </a:t>
            </a:r>
          </a:p>
          <a:p>
            <a:endParaRPr lang="en-CA" baseline="0" dirty="0" smtClean="0"/>
          </a:p>
          <a:p>
            <a:r>
              <a:rPr lang="en-CA" baseline="0" dirty="0" smtClean="0"/>
              <a:t>The control area is a place record information about the authority record. Here, you can see that the “authorized form of name” came from the Library of Congress Subject Headings. </a:t>
            </a:r>
          </a:p>
        </p:txBody>
      </p:sp>
      <p:sp>
        <p:nvSpPr>
          <p:cNvPr id="4" name="Slide Number Placeholder 3"/>
          <p:cNvSpPr>
            <a:spLocks noGrp="1"/>
          </p:cNvSpPr>
          <p:nvPr>
            <p:ph type="sldNum" sz="quarter" idx="10"/>
          </p:nvPr>
        </p:nvSpPr>
        <p:spPr/>
        <p:txBody>
          <a:bodyPr/>
          <a:lstStyle/>
          <a:p>
            <a:fld id="{D01CD965-AD9A-43B7-96A4-EA22CC90EA69}" type="slidenum">
              <a:rPr lang="en-CA" smtClean="0"/>
              <a:t>9</a:t>
            </a:fld>
            <a:endParaRPr lang="en-CA"/>
          </a:p>
        </p:txBody>
      </p:sp>
    </p:spTree>
    <p:extLst>
      <p:ext uri="{BB962C8B-B14F-4D97-AF65-F5344CB8AC3E}">
        <p14:creationId xmlns:p14="http://schemas.microsoft.com/office/powerpoint/2010/main" val="1269495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aseline="0" dirty="0" smtClean="0"/>
          </a:p>
        </p:txBody>
      </p:sp>
      <p:sp>
        <p:nvSpPr>
          <p:cNvPr id="4" name="Slide Number Placeholder 3"/>
          <p:cNvSpPr>
            <a:spLocks noGrp="1"/>
          </p:cNvSpPr>
          <p:nvPr>
            <p:ph type="sldNum" sz="quarter" idx="10"/>
          </p:nvPr>
        </p:nvSpPr>
        <p:spPr/>
        <p:txBody>
          <a:bodyPr/>
          <a:lstStyle/>
          <a:p>
            <a:fld id="{D01CD965-AD9A-43B7-96A4-EA22CC90EA69}" type="slidenum">
              <a:rPr lang="en-CA" smtClean="0"/>
              <a:t>10</a:t>
            </a:fld>
            <a:endParaRPr lang="en-CA"/>
          </a:p>
        </p:txBody>
      </p:sp>
    </p:spTree>
    <p:extLst>
      <p:ext uri="{BB962C8B-B14F-4D97-AF65-F5344CB8AC3E}">
        <p14:creationId xmlns:p14="http://schemas.microsoft.com/office/powerpoint/2010/main" val="190407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617537" y="317500"/>
            <a:ext cx="7224713" cy="867833"/>
          </a:xfrm>
          <a:prstGeom prst="rect">
            <a:avLst/>
          </a:prstGeom>
        </p:spPr>
        <p:txBody>
          <a:bodyPr vert="horz"/>
          <a:lstStyle>
            <a:lvl1pPr marL="0" indent="0">
              <a:lnSpc>
                <a:spcPct val="70000"/>
              </a:lnSpc>
              <a:buNone/>
              <a:defRPr b="0" i="0" baseline="0">
                <a:latin typeface="Classic Grotesque Std Light"/>
                <a:cs typeface="Classic Grotesque Std Light"/>
              </a:defRPr>
            </a:lvl1pPr>
          </a:lstStyle>
          <a:p>
            <a:pPr lvl="0"/>
            <a:r>
              <a:rPr lang="en-US" dirty="0" smtClean="0"/>
              <a:t>Date</a:t>
            </a:r>
          </a:p>
          <a:p>
            <a:pPr lvl="0"/>
            <a:r>
              <a:rPr lang="en-US" dirty="0" smtClean="0"/>
              <a:t>Name</a:t>
            </a:r>
            <a:endParaRPr lang="en-US" dirty="0"/>
          </a:p>
        </p:txBody>
      </p:sp>
      <p:sp>
        <p:nvSpPr>
          <p:cNvPr id="9" name="Text Placeholder 8"/>
          <p:cNvSpPr>
            <a:spLocks noGrp="1"/>
          </p:cNvSpPr>
          <p:nvPr>
            <p:ph type="body" sz="quarter" idx="11" hasCustomPrompt="1"/>
          </p:nvPr>
        </p:nvSpPr>
        <p:spPr>
          <a:xfrm>
            <a:off x="529701" y="1535123"/>
            <a:ext cx="7481887" cy="1354137"/>
          </a:xfrm>
          <a:prstGeom prst="rect">
            <a:avLst/>
          </a:prstGeom>
        </p:spPr>
        <p:txBody>
          <a:bodyPr vert="horz"/>
          <a:lstStyle>
            <a:lvl1pPr marL="0" indent="0">
              <a:lnSpc>
                <a:spcPct val="70000"/>
              </a:lnSpc>
              <a:buNone/>
              <a:defRPr sz="8000" b="0" i="0" baseline="0">
                <a:latin typeface="Classic Grotesque Std Light"/>
                <a:cs typeface="Classic Grotesque Std Light"/>
              </a:defRPr>
            </a:lvl1pPr>
          </a:lstStyle>
          <a:p>
            <a:pPr lvl="0"/>
            <a:r>
              <a:rPr lang="en-CA" dirty="0" smtClean="0"/>
              <a:t>PRESENTATION TITLE</a:t>
            </a:r>
            <a:endParaRPr lang="en-US" dirty="0"/>
          </a:p>
        </p:txBody>
      </p:sp>
    </p:spTree>
    <p:extLst>
      <p:ext uri="{BB962C8B-B14F-4D97-AF65-F5344CB8AC3E}">
        <p14:creationId xmlns:p14="http://schemas.microsoft.com/office/powerpoint/2010/main" val="2752448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617537" y="317500"/>
            <a:ext cx="7224713" cy="867833"/>
          </a:xfrm>
          <a:prstGeom prst="rect">
            <a:avLst/>
          </a:prstGeom>
        </p:spPr>
        <p:txBody>
          <a:bodyPr vert="horz"/>
          <a:lstStyle>
            <a:lvl1pPr marL="0" indent="0">
              <a:lnSpc>
                <a:spcPct val="70000"/>
              </a:lnSpc>
              <a:buNone/>
              <a:defRPr b="0" i="0" baseline="0">
                <a:latin typeface="Classic Grotesque Std Light"/>
                <a:cs typeface="Classic Grotesque Std Light"/>
              </a:defRPr>
            </a:lvl1pPr>
          </a:lstStyle>
          <a:p>
            <a:pPr lvl="0"/>
            <a:r>
              <a:rPr lang="en-US" dirty="0" smtClean="0"/>
              <a:t>Date</a:t>
            </a:r>
          </a:p>
          <a:p>
            <a:pPr lvl="0"/>
            <a:r>
              <a:rPr lang="en-US" dirty="0" smtClean="0"/>
              <a:t>Name</a:t>
            </a:r>
            <a:endParaRPr lang="en-US" dirty="0"/>
          </a:p>
        </p:txBody>
      </p:sp>
      <p:sp>
        <p:nvSpPr>
          <p:cNvPr id="5" name="Text Placeholder 8"/>
          <p:cNvSpPr>
            <a:spLocks noGrp="1"/>
          </p:cNvSpPr>
          <p:nvPr>
            <p:ph type="body" sz="quarter" idx="11" hasCustomPrompt="1"/>
          </p:nvPr>
        </p:nvSpPr>
        <p:spPr>
          <a:xfrm>
            <a:off x="529701" y="1535123"/>
            <a:ext cx="7481887" cy="1354137"/>
          </a:xfrm>
          <a:prstGeom prst="rect">
            <a:avLst/>
          </a:prstGeom>
        </p:spPr>
        <p:txBody>
          <a:bodyPr vert="horz"/>
          <a:lstStyle>
            <a:lvl1pPr marL="0" indent="0">
              <a:lnSpc>
                <a:spcPct val="70000"/>
              </a:lnSpc>
              <a:buNone/>
              <a:defRPr sz="8000" b="0" i="0" baseline="0">
                <a:latin typeface="Classic Grotesque Std Light"/>
                <a:cs typeface="Classic Grotesque Std Light"/>
              </a:defRPr>
            </a:lvl1pPr>
          </a:lstStyle>
          <a:p>
            <a:pPr lvl="0"/>
            <a:r>
              <a:rPr lang="en-CA" dirty="0" smtClean="0"/>
              <a:t>PRESENTATION TITLE</a:t>
            </a:r>
            <a:endParaRPr lang="en-US" dirty="0"/>
          </a:p>
        </p:txBody>
      </p:sp>
    </p:spTree>
    <p:extLst>
      <p:ext uri="{BB962C8B-B14F-4D97-AF65-F5344CB8AC3E}">
        <p14:creationId xmlns:p14="http://schemas.microsoft.com/office/powerpoint/2010/main" val="2305836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12" name="Picture 11"/>
          <p:cNvPicPr>
            <a:picLocks noChangeAspect="1"/>
          </p:cNvPicPr>
          <p:nvPr userDrawn="1"/>
        </p:nvPicPr>
        <p:blipFill>
          <a:blip r:embed="rId2"/>
          <a:stretch>
            <a:fillRect/>
          </a:stretch>
        </p:blipFill>
        <p:spPr>
          <a:xfrm>
            <a:off x="676635" y="6216650"/>
            <a:ext cx="1155700" cy="279400"/>
          </a:xfrm>
          <a:prstGeom prst="rect">
            <a:avLst/>
          </a:prstGeom>
        </p:spPr>
      </p:pic>
      <p:sp>
        <p:nvSpPr>
          <p:cNvPr id="8" name="Text Placeholder 7"/>
          <p:cNvSpPr>
            <a:spLocks noGrp="1"/>
          </p:cNvSpPr>
          <p:nvPr>
            <p:ph type="body" sz="quarter" idx="13"/>
          </p:nvPr>
        </p:nvSpPr>
        <p:spPr>
          <a:xfrm>
            <a:off x="1976832" y="825501"/>
            <a:ext cx="5759587" cy="4815416"/>
          </a:xfrm>
          <a:prstGeom prst="rect">
            <a:avLst/>
          </a:prstGeom>
        </p:spPr>
        <p:txBody>
          <a:bodyPr vert="horz"/>
          <a:lstStyle>
            <a:lvl1pPr>
              <a:defRPr sz="3200" b="0" i="0">
                <a:latin typeface="Classic Grotesque Std Book"/>
                <a:cs typeface="Classic Grotesque Std Book"/>
              </a:defRPr>
            </a:lvl1pPr>
            <a:lvl2pPr>
              <a:defRPr b="0" i="0">
                <a:latin typeface="Classic Grotesque Std Book"/>
                <a:cs typeface="Classic Grotesque Std Book"/>
              </a:defRPr>
            </a:lvl2pPr>
            <a:lvl3pPr>
              <a:defRPr b="0" i="0">
                <a:latin typeface="Classic Grotesque Std Book"/>
                <a:cs typeface="Classic Grotesque Std Book"/>
              </a:defRPr>
            </a:lvl3pPr>
            <a:lvl4pPr>
              <a:defRPr b="0" i="0">
                <a:latin typeface="Classic Grotesque Std Book"/>
                <a:cs typeface="Classic Grotesque Std Book"/>
              </a:defRPr>
            </a:lvl4pPr>
            <a:lvl5pPr>
              <a:defRPr b="0" i="0">
                <a:latin typeface="Classic Grotesque Std Book"/>
                <a:cs typeface="Classic Grotesque Std Book"/>
              </a:defRPr>
            </a:lvl5p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Tree>
    <p:extLst>
      <p:ext uri="{BB962C8B-B14F-4D97-AF65-F5344CB8AC3E}">
        <p14:creationId xmlns:p14="http://schemas.microsoft.com/office/powerpoint/2010/main" val="359255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4403" y="846667"/>
            <a:ext cx="6537733" cy="4791863"/>
          </a:xfrm>
          <a:prstGeom prst="rect">
            <a:avLst/>
          </a:prstGeom>
        </p:spPr>
        <p:txBody>
          <a:bodyPr/>
          <a:lstStyle>
            <a:lvl2pPr marL="457200" indent="0">
              <a:buNone/>
              <a:defRPr/>
            </a:lvl2pPr>
          </a:lstStyle>
          <a:p>
            <a:pPr lvl="1"/>
            <a:endParaRPr lang="en-US" dirty="0"/>
          </a:p>
        </p:txBody>
      </p:sp>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Tree>
    <p:extLst>
      <p:ext uri="{BB962C8B-B14F-4D97-AF65-F5344CB8AC3E}">
        <p14:creationId xmlns:p14="http://schemas.microsoft.com/office/powerpoint/2010/main" val="3940554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04718" y="1502832"/>
            <a:ext cx="7682082" cy="4191001"/>
          </a:xfrm>
          <a:prstGeom prst="rect">
            <a:avLst/>
          </a:prstGeom>
        </p:spPr>
        <p:txBody>
          <a:bodyPr/>
          <a:lstStyle>
            <a:lvl1pPr marL="0" indent="0">
              <a:buNone/>
              <a:defRPr sz="3200" b="0" i="0">
                <a:latin typeface="Classic Grotesque Pro Book"/>
                <a:cs typeface="Classic Grotesque Pro Book"/>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7" name="Slide Number Placeholder 6"/>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
        <p:nvSpPr>
          <p:cNvPr id="10" name="Text Placeholder 7"/>
          <p:cNvSpPr>
            <a:spLocks noGrp="1"/>
          </p:cNvSpPr>
          <p:nvPr>
            <p:ph type="body" sz="quarter" idx="13"/>
          </p:nvPr>
        </p:nvSpPr>
        <p:spPr>
          <a:xfrm>
            <a:off x="1976832" y="800158"/>
            <a:ext cx="5759587" cy="574286"/>
          </a:xfrm>
          <a:prstGeom prst="rect">
            <a:avLst/>
          </a:prstGeom>
        </p:spPr>
        <p:txBody>
          <a:bodyPr vert="horz"/>
          <a:lstStyle>
            <a:lvl1pPr>
              <a:defRPr sz="3200" b="0" i="0">
                <a:latin typeface="Classic Grotesque Pro Book"/>
                <a:cs typeface="Classic Grotesque Pro Book"/>
              </a:defRPr>
            </a:lvl1pPr>
          </a:lstStyle>
          <a:p>
            <a:pPr lvl="0"/>
            <a:r>
              <a:rPr lang="en-CA" dirty="0" smtClean="0"/>
              <a:t>Click to edit Master text styles</a:t>
            </a:r>
            <a:endParaRPr lang="en-US" dirty="0"/>
          </a:p>
        </p:txBody>
      </p:sp>
    </p:spTree>
    <p:extLst>
      <p:ext uri="{BB962C8B-B14F-4D97-AF65-F5344CB8AC3E}">
        <p14:creationId xmlns:p14="http://schemas.microsoft.com/office/powerpoint/2010/main" val="903475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12" name="Picture 11"/>
          <p:cNvPicPr>
            <a:picLocks noChangeAspect="1"/>
          </p:cNvPicPr>
          <p:nvPr userDrawn="1"/>
        </p:nvPicPr>
        <p:blipFill>
          <a:blip r:embed="rId2"/>
          <a:stretch>
            <a:fillRect/>
          </a:stretch>
        </p:blipFill>
        <p:spPr>
          <a:xfrm>
            <a:off x="676635" y="6216650"/>
            <a:ext cx="1155700" cy="279400"/>
          </a:xfrm>
          <a:prstGeom prst="rect">
            <a:avLst/>
          </a:prstGeom>
        </p:spPr>
      </p:pic>
      <p:sp>
        <p:nvSpPr>
          <p:cNvPr id="8" name="Text Placeholder 7"/>
          <p:cNvSpPr>
            <a:spLocks noGrp="1"/>
          </p:cNvSpPr>
          <p:nvPr>
            <p:ph type="body" sz="quarter" idx="13"/>
          </p:nvPr>
        </p:nvSpPr>
        <p:spPr>
          <a:xfrm>
            <a:off x="1976832" y="825501"/>
            <a:ext cx="5759587" cy="4815416"/>
          </a:xfrm>
          <a:prstGeom prst="rect">
            <a:avLst/>
          </a:prstGeom>
        </p:spPr>
        <p:txBody>
          <a:bodyPr vert="horz"/>
          <a:lstStyle>
            <a:lvl1pPr>
              <a:defRPr sz="3200" b="0" i="0">
                <a:latin typeface="Classic Grotesque Std Book"/>
                <a:cs typeface="Classic Grotesque Std Book"/>
              </a:defRPr>
            </a:lvl1pPr>
            <a:lvl2pPr>
              <a:defRPr b="0" i="0">
                <a:latin typeface="Classic Grotesque Std Book"/>
                <a:cs typeface="Classic Grotesque Std Book"/>
              </a:defRPr>
            </a:lvl2pPr>
            <a:lvl3pPr>
              <a:defRPr b="0" i="0">
                <a:latin typeface="Classic Grotesque Std Book"/>
                <a:cs typeface="Classic Grotesque Std Book"/>
              </a:defRPr>
            </a:lvl3pPr>
            <a:lvl4pPr>
              <a:defRPr b="0" i="0">
                <a:latin typeface="Classic Grotesque Std Book"/>
                <a:cs typeface="Classic Grotesque Std Book"/>
              </a:defRPr>
            </a:lvl4pPr>
            <a:lvl5pPr>
              <a:defRPr b="0" i="0">
                <a:latin typeface="Classic Grotesque Std Book"/>
                <a:cs typeface="Classic Grotesque Std Book"/>
              </a:defRPr>
            </a:lvl5p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Tree>
    <p:extLst>
      <p:ext uri="{BB962C8B-B14F-4D97-AF65-F5344CB8AC3E}">
        <p14:creationId xmlns:p14="http://schemas.microsoft.com/office/powerpoint/2010/main" val="2311229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4403" y="846667"/>
            <a:ext cx="6537733" cy="4791863"/>
          </a:xfrm>
          <a:prstGeom prst="rect">
            <a:avLst/>
          </a:prstGeom>
        </p:spPr>
        <p:txBody>
          <a:bodyPr/>
          <a:lstStyle>
            <a:lvl2pPr marL="457200" indent="0">
              <a:buNone/>
              <a:defRPr/>
            </a:lvl2pPr>
          </a:lstStyle>
          <a:p>
            <a:pPr lvl="1"/>
            <a:endParaRPr lang="en-US" dirty="0"/>
          </a:p>
        </p:txBody>
      </p:sp>
      <p:sp>
        <p:nvSpPr>
          <p:cNvPr id="6" name="Slide Number Placeholder 5"/>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Tree>
    <p:extLst>
      <p:ext uri="{BB962C8B-B14F-4D97-AF65-F5344CB8AC3E}">
        <p14:creationId xmlns:p14="http://schemas.microsoft.com/office/powerpoint/2010/main" val="2299565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004718" y="1502832"/>
            <a:ext cx="7682082" cy="4191001"/>
          </a:xfrm>
          <a:prstGeom prst="rect">
            <a:avLst/>
          </a:prstGeom>
        </p:spPr>
        <p:txBody>
          <a:bodyPr/>
          <a:lstStyle>
            <a:lvl1pPr marL="0" indent="0">
              <a:buNone/>
              <a:defRPr sz="3200" b="0" i="0">
                <a:latin typeface="Classic Grotesque Pro Book"/>
                <a:cs typeface="Classic Grotesque Pro Book"/>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7" name="Slide Number Placeholder 6"/>
          <p:cNvSpPr>
            <a:spLocks noGrp="1"/>
          </p:cNvSpPr>
          <p:nvPr>
            <p:ph type="sldNum" sz="quarter" idx="12"/>
          </p:nvPr>
        </p:nvSpPr>
        <p:spPr/>
        <p:txBody>
          <a:bodyPr/>
          <a:lstStyle/>
          <a:p>
            <a:fld id="{AB7B580C-6E9F-A64E-A2A9-87F17F384EE4}" type="slidenum">
              <a:rPr lang="en-US" smtClean="0"/>
              <a:t>‹#›</a:t>
            </a:fld>
            <a:endParaRPr lang="en-US"/>
          </a:p>
        </p:txBody>
      </p:sp>
      <p:pic>
        <p:nvPicPr>
          <p:cNvPr id="9" name="Picture 8"/>
          <p:cNvPicPr>
            <a:picLocks noChangeAspect="1"/>
          </p:cNvPicPr>
          <p:nvPr userDrawn="1"/>
        </p:nvPicPr>
        <p:blipFill>
          <a:blip r:embed="rId2"/>
          <a:stretch>
            <a:fillRect/>
          </a:stretch>
        </p:blipFill>
        <p:spPr>
          <a:xfrm>
            <a:off x="676635" y="6216650"/>
            <a:ext cx="1155700" cy="279400"/>
          </a:xfrm>
          <a:prstGeom prst="rect">
            <a:avLst/>
          </a:prstGeom>
        </p:spPr>
      </p:pic>
      <p:sp>
        <p:nvSpPr>
          <p:cNvPr id="10" name="Text Placeholder 7"/>
          <p:cNvSpPr>
            <a:spLocks noGrp="1"/>
          </p:cNvSpPr>
          <p:nvPr>
            <p:ph type="body" sz="quarter" idx="13"/>
          </p:nvPr>
        </p:nvSpPr>
        <p:spPr>
          <a:xfrm>
            <a:off x="1976832" y="800158"/>
            <a:ext cx="5759587" cy="574286"/>
          </a:xfrm>
          <a:prstGeom prst="rect">
            <a:avLst/>
          </a:prstGeom>
        </p:spPr>
        <p:txBody>
          <a:bodyPr vert="horz"/>
          <a:lstStyle>
            <a:lvl1pPr>
              <a:defRPr sz="3200" b="0" i="0">
                <a:latin typeface="Classic Grotesque Pro Book"/>
                <a:cs typeface="Classic Grotesque Pro Book"/>
              </a:defRPr>
            </a:lvl1pPr>
          </a:lstStyle>
          <a:p>
            <a:pPr lvl="0"/>
            <a:r>
              <a:rPr lang="en-CA" dirty="0" smtClean="0"/>
              <a:t>Click to edit Master text styles</a:t>
            </a:r>
            <a:endParaRPr lang="en-US" dirty="0"/>
          </a:p>
        </p:txBody>
      </p:sp>
    </p:spTree>
    <p:extLst>
      <p:ext uri="{BB962C8B-B14F-4D97-AF65-F5344CB8AC3E}">
        <p14:creationId xmlns:p14="http://schemas.microsoft.com/office/powerpoint/2010/main" val="12787617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hyperlink" Target="http://hdl.handle.net/10222/64571" TargetMode="External"/><Relationship Id="rId5" Type="http://schemas.openxmlformats.org/officeDocument/2006/relationships/image" Target="../media/image3.emf"/><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hyperlink" Target="http://hdl.handle.net/10222/64571" TargetMode="External"/><Relationship Id="rId5" Type="http://schemas.openxmlformats.org/officeDocument/2006/relationships/image" Target="../media/image3.emf"/><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TextBox 10"/>
          <p:cNvSpPr txBox="1"/>
          <p:nvPr userDrawn="1"/>
        </p:nvSpPr>
        <p:spPr>
          <a:xfrm>
            <a:off x="0" y="1333497"/>
            <a:ext cx="9144000" cy="2051995"/>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
        <p:nvSpPr>
          <p:cNvPr id="8" name="TextBox 7"/>
          <p:cNvSpPr txBox="1"/>
          <p:nvPr userDrawn="1"/>
        </p:nvSpPr>
        <p:spPr>
          <a:xfrm>
            <a:off x="317500" y="6085417"/>
            <a:ext cx="3704167" cy="646331"/>
          </a:xfrm>
          <a:prstGeom prst="rect">
            <a:avLst/>
          </a:prstGeom>
          <a:solidFill>
            <a:schemeClr val="bg1"/>
          </a:solidFill>
        </p:spPr>
        <p:txBody>
          <a:bodyPr wrap="square" rtlCol="0">
            <a:spAutoFit/>
          </a:bodyPr>
          <a:lstStyle/>
          <a:p>
            <a:endParaRPr lang="en-US" dirty="0" smtClean="0"/>
          </a:p>
          <a:p>
            <a:endParaRPr lang="en-US" dirty="0"/>
          </a:p>
        </p:txBody>
      </p:sp>
      <p:pic>
        <p:nvPicPr>
          <p:cNvPr id="9" name="Picture 8"/>
          <p:cNvPicPr>
            <a:picLocks noChangeAspect="1"/>
          </p:cNvPicPr>
          <p:nvPr userDrawn="1"/>
        </p:nvPicPr>
        <p:blipFill>
          <a:blip r:embed="rId3"/>
          <a:stretch>
            <a:fillRect/>
          </a:stretch>
        </p:blipFill>
        <p:spPr>
          <a:xfrm>
            <a:off x="719666" y="5633960"/>
            <a:ext cx="2273300" cy="558800"/>
          </a:xfrm>
          <a:prstGeom prst="rect">
            <a:avLst/>
          </a:prstGeom>
        </p:spPr>
      </p:pic>
    </p:spTree>
    <p:extLst>
      <p:ext uri="{BB962C8B-B14F-4D97-AF65-F5344CB8AC3E}">
        <p14:creationId xmlns:p14="http://schemas.microsoft.com/office/powerpoint/2010/main" val="3977167103"/>
      </p:ext>
    </p:extLst>
  </p:cSld>
  <p:clrMap bg1="lt1" tx1="dk1" bg2="lt2" tx2="dk2" accent1="accent1" accent2="accent2" accent3="accent3" accent4="accent4" accent5="accent5" accent6="accent6" hlink="hlink" folHlink="folHlink"/>
  <p:sldLayoutIdLst>
    <p:sldLayoutId id="214748365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FINAL Dal Shield Head_grey.ai"/>
          <p:cNvPicPr>
            <a:picLocks noChangeAspect="1"/>
          </p:cNvPicPr>
          <p:nvPr userDrawn="1"/>
        </p:nvPicPr>
        <p:blipFill rotWithShape="1">
          <a:blip r:embed="rId3">
            <a:extLst>
              <a:ext uri="{28A0092B-C50C-407E-A947-70E740481C1C}">
                <a14:useLocalDpi xmlns:a14="http://schemas.microsoft.com/office/drawing/2010/main" val="0"/>
              </a:ext>
            </a:extLst>
          </a:blip>
          <a:srcRect l="21398" t="8000" r="20350" b="8308"/>
          <a:stretch/>
        </p:blipFill>
        <p:spPr>
          <a:xfrm rot="21318730">
            <a:off x="5102010" y="2428033"/>
            <a:ext cx="4726479" cy="5247358"/>
          </a:xfrm>
          <a:prstGeom prst="rect">
            <a:avLst/>
          </a:prstGeom>
        </p:spPr>
      </p:pic>
      <p:pic>
        <p:nvPicPr>
          <p:cNvPr id="8" name="Picture 7"/>
          <p:cNvPicPr>
            <a:picLocks noChangeAspect="1"/>
          </p:cNvPicPr>
          <p:nvPr userDrawn="1"/>
        </p:nvPicPr>
        <p:blipFill>
          <a:blip r:embed="rId4"/>
          <a:stretch>
            <a:fillRect/>
          </a:stretch>
        </p:blipFill>
        <p:spPr>
          <a:xfrm>
            <a:off x="719666" y="5633960"/>
            <a:ext cx="2273300" cy="558800"/>
          </a:xfrm>
          <a:prstGeom prst="rect">
            <a:avLst/>
          </a:prstGeom>
        </p:spPr>
      </p:pic>
    </p:spTree>
    <p:extLst>
      <p:ext uri="{BB962C8B-B14F-4D97-AF65-F5344CB8AC3E}">
        <p14:creationId xmlns:p14="http://schemas.microsoft.com/office/powerpoint/2010/main" val="1120906109"/>
      </p:ext>
    </p:extLst>
  </p:cSld>
  <p:clrMap bg1="lt1" tx1="dk1" bg2="lt2" tx2="dk2" accent1="accent1" accent2="accent2" accent3="accent3" accent4="accent4" accent5="accent5" accent6="accent6" hlink="hlink" folHlink="folHlink"/>
  <p:sldLayoutIdLst>
    <p:sldLayoutId id="2147483671"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196242"/>
            <a:ext cx="2133600" cy="279401"/>
          </a:xfrm>
          <a:prstGeom prst="rect">
            <a:avLst/>
          </a:prstGeom>
        </p:spPr>
        <p:txBody>
          <a:bodyPr vert="horz" lIns="91440" tIns="45720" rIns="91440" bIns="45720" rtlCol="0" anchor="ctr"/>
          <a:lstStyle>
            <a:lvl1pPr algn="r">
              <a:defRPr sz="1000" b="0" i="0">
                <a:solidFill>
                  <a:schemeClr val="tx1">
                    <a:tint val="75000"/>
                  </a:schemeClr>
                </a:solidFill>
                <a:latin typeface="Classic Grotesque Std"/>
                <a:cs typeface="Classic Grotesque Std"/>
              </a:defRPr>
            </a:lvl1pPr>
          </a:lstStyle>
          <a:p>
            <a:fld id="{AB7B580C-6E9F-A64E-A2A9-87F17F384EE4}" type="slidenum">
              <a:rPr lang="en-US" smtClean="0"/>
              <a:pPr/>
              <a:t>‹#›</a:t>
            </a:fld>
            <a:endParaRPr lang="en-US" dirty="0"/>
          </a:p>
        </p:txBody>
      </p:sp>
      <p:cxnSp>
        <p:nvCxnSpPr>
          <p:cNvPr id="7" name="Straight Connector 6"/>
          <p:cNvCxnSpPr/>
          <p:nvPr userDrawn="1"/>
        </p:nvCxnSpPr>
        <p:spPr>
          <a:xfrm>
            <a:off x="1832335" y="476250"/>
            <a:ext cx="0" cy="5162279"/>
          </a:xfrm>
          <a:prstGeom prst="line">
            <a:avLst/>
          </a:prstGeom>
          <a:ln/>
        </p:spPr>
        <p:style>
          <a:lnRef idx="1">
            <a:schemeClr val="dk1"/>
          </a:lnRef>
          <a:fillRef idx="0">
            <a:schemeClr val="dk1"/>
          </a:fillRef>
          <a:effectRef idx="0">
            <a:schemeClr val="dk1"/>
          </a:effectRef>
          <a:fontRef idx="minor">
            <a:schemeClr val="tx1"/>
          </a:fontRef>
        </p:style>
      </p:cxnSp>
      <p:pic>
        <p:nvPicPr>
          <p:cNvPr id="11" name="Picture 10"/>
          <p:cNvPicPr>
            <a:picLocks noChangeAspect="1"/>
          </p:cNvPicPr>
          <p:nvPr userDrawn="1"/>
        </p:nvPicPr>
        <p:blipFill>
          <a:blip r:embed="rId5"/>
          <a:stretch>
            <a:fillRect/>
          </a:stretch>
        </p:blipFill>
        <p:spPr>
          <a:xfrm>
            <a:off x="676635" y="6216650"/>
            <a:ext cx="1155700" cy="279400"/>
          </a:xfrm>
          <a:prstGeom prst="rect">
            <a:avLst/>
          </a:prstGeom>
        </p:spPr>
      </p:pic>
      <p:sp>
        <p:nvSpPr>
          <p:cNvPr id="13" name="TextBox 12"/>
          <p:cNvSpPr txBox="1"/>
          <p:nvPr userDrawn="1"/>
        </p:nvSpPr>
        <p:spPr>
          <a:xfrm>
            <a:off x="1953278" y="6168726"/>
            <a:ext cx="4257022" cy="461665"/>
          </a:xfrm>
          <a:prstGeom prst="rect">
            <a:avLst/>
          </a:prstGeom>
          <a:noFill/>
        </p:spPr>
        <p:txBody>
          <a:bodyPr wrap="square" rtlCol="0" anchor="t">
            <a:spAutoFit/>
          </a:bodyPr>
          <a:lstStyle/>
          <a:p>
            <a:pPr marL="0" marR="0" indent="0" algn="l" defTabSz="457200" rtl="0" eaLnBrk="1" fontAlgn="auto" latinLnBrk="0" hangingPunct="1">
              <a:lnSpc>
                <a:spcPct val="120000"/>
              </a:lnSpc>
              <a:spcBef>
                <a:spcPts val="0"/>
              </a:spcBef>
              <a:spcAft>
                <a:spcPts val="0"/>
              </a:spcAft>
              <a:buClrTx/>
              <a:buSzTx/>
              <a:buFontTx/>
              <a:buNone/>
              <a:tabLst/>
              <a:defRPr/>
            </a:pPr>
            <a:r>
              <a:rPr lang="en-US" sz="1200" b="0" i="0" baseline="30000" dirty="0" smtClean="0">
                <a:latin typeface="Classic Grotesque Std"/>
                <a:cs typeface="Classic Grotesque Std"/>
              </a:rPr>
              <a:t>Week Eight: </a:t>
            </a:r>
            <a:r>
              <a:rPr lang="en-US" sz="1200" b="0" i="0" kern="1200" baseline="30000" dirty="0" smtClean="0">
                <a:solidFill>
                  <a:schemeClr val="tx1"/>
                </a:solidFill>
                <a:latin typeface="Classic Grotesque Std"/>
                <a:ea typeface="+mn-ea"/>
                <a:cs typeface="Classic Grotesque Std"/>
              </a:rPr>
              <a:t>Programming and Pubic </a:t>
            </a:r>
            <a:r>
              <a:rPr lang="en-US" sz="1200" b="0" i="0" kern="1200" baseline="30000" dirty="0" smtClean="0">
                <a:solidFill>
                  <a:schemeClr val="tx1"/>
                </a:solidFill>
                <a:latin typeface="Classic Grotesque Std"/>
                <a:ea typeface="+mn-ea"/>
                <a:cs typeface="Classic Grotesque Std"/>
              </a:rPr>
              <a:t>Service | </a:t>
            </a:r>
            <a:r>
              <a:rPr lang="en-CA" sz="1200" b="0" i="0" kern="1200" baseline="30000" dirty="0" smtClean="0">
                <a:solidFill>
                  <a:schemeClr val="tx1"/>
                </a:solidFill>
                <a:latin typeface="Classic Grotesque Std"/>
                <a:ea typeface="+mn-ea"/>
                <a:cs typeface="Classic Grotesque Std"/>
                <a:hlinkClick r:id="rId6"/>
              </a:rPr>
              <a:t>http://hdl.handle.net/10222/64571</a:t>
            </a:r>
            <a:r>
              <a:rPr lang="en-US" sz="1200" b="0" i="0" kern="1200" baseline="30000" dirty="0" smtClean="0">
                <a:solidFill>
                  <a:schemeClr val="tx1"/>
                </a:solidFill>
                <a:latin typeface="Classic Grotesque Std"/>
                <a:ea typeface="+mn-ea"/>
                <a:cs typeface="Classic Grotesque Std"/>
              </a:rPr>
              <a:t> </a:t>
            </a:r>
            <a:endParaRPr lang="en-US" sz="1200" b="0" i="0" u="none" strike="noStrike" kern="1200" baseline="30000" dirty="0" smtClean="0">
              <a:solidFill>
                <a:schemeClr val="tx1"/>
              </a:solidFill>
              <a:latin typeface="Classic Grotesque Std"/>
              <a:ea typeface="+mn-ea"/>
              <a:cs typeface="Classic Grotesque Std"/>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1800" b="0" i="0" u="none" strike="noStrike" kern="1200" baseline="30000" dirty="0" smtClean="0">
                <a:solidFill>
                  <a:schemeClr val="tx1"/>
                </a:solidFill>
                <a:latin typeface="Classic Grotesque Std Book"/>
                <a:ea typeface="+mn-ea"/>
                <a:cs typeface="Classic Grotesque Std Book"/>
              </a:rPr>
              <a:t>INFO 6850 Archives II</a:t>
            </a:r>
          </a:p>
        </p:txBody>
      </p:sp>
      <p:sp>
        <p:nvSpPr>
          <p:cNvPr id="14" name="TextBox 13"/>
          <p:cNvSpPr txBox="1"/>
          <p:nvPr userDrawn="1"/>
        </p:nvSpPr>
        <p:spPr>
          <a:xfrm>
            <a:off x="0" y="0"/>
            <a:ext cx="9144000" cy="359991"/>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Tree>
    <p:extLst>
      <p:ext uri="{BB962C8B-B14F-4D97-AF65-F5344CB8AC3E}">
        <p14:creationId xmlns:p14="http://schemas.microsoft.com/office/powerpoint/2010/main" val="3304826887"/>
      </p:ext>
    </p:extLst>
  </p:cSld>
  <p:clrMap bg1="lt1" tx1="dk1" bg2="lt2" tx2="dk2" accent1="accent1" accent2="accent2" accent3="accent3" accent4="accent4" accent5="accent5" accent6="accent6" hlink="hlink" folHlink="folHlink"/>
  <p:sldLayoutIdLst>
    <p:sldLayoutId id="2147483672" r:id="rId1"/>
    <p:sldLayoutId id="2147483650" r:id="rId2"/>
    <p:sldLayoutId id="2147483657" r:id="rId3"/>
  </p:sldLayoutIdLst>
  <p:timing>
    <p:tnLst>
      <p:par>
        <p:cTn id="1" dur="indefinite" restart="never" nodeType="tmRoot"/>
      </p:par>
    </p:tnLst>
  </p:timing>
  <p:txStyles>
    <p:titleStyle>
      <a:lvl1pPr algn="l" defTabSz="457200" rtl="0" eaLnBrk="1" latinLnBrk="0" hangingPunct="1">
        <a:spcBef>
          <a:spcPct val="0"/>
        </a:spcBef>
        <a:buNone/>
        <a:defRPr sz="3600" b="0" i="0" kern="1200">
          <a:ln>
            <a:noFill/>
          </a:ln>
          <a:solidFill>
            <a:schemeClr val="tx1"/>
          </a:solidFill>
          <a:latin typeface="Classic Grotesque Pro Light"/>
          <a:ea typeface="+mj-ea"/>
          <a:cs typeface="Classic Grotesque Pro Light"/>
        </a:defRPr>
      </a:lvl1pPr>
    </p:titleStyle>
    <p:bodyStyle>
      <a:lvl1pPr marL="0" indent="0" algn="l" defTabSz="457200" rtl="0" eaLnBrk="1" latinLnBrk="0" hangingPunct="1">
        <a:spcBef>
          <a:spcPct val="20000"/>
        </a:spcBef>
        <a:buFont typeface="Arial"/>
        <a:buNone/>
        <a:defRPr sz="2900" b="0" i="0" kern="1200">
          <a:solidFill>
            <a:schemeClr val="tx1"/>
          </a:solidFill>
          <a:latin typeface="Classic Grotesque Pro Semi Bold"/>
          <a:ea typeface="+mn-ea"/>
          <a:cs typeface="Classic Grotesque Pro Semi Bold"/>
        </a:defRPr>
      </a:lvl1pPr>
      <a:lvl2pPr marL="742950" indent="-28575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2pPr>
      <a:lvl3pPr marL="1143000" indent="-228600" algn="l" defTabSz="457200" rtl="0" eaLnBrk="1" latinLnBrk="0" hangingPunct="1">
        <a:spcBef>
          <a:spcPct val="20000"/>
        </a:spcBef>
        <a:buFont typeface="Arial"/>
        <a:buChar char="•"/>
        <a:defRPr sz="1600" b="0" i="0" kern="1200">
          <a:ln>
            <a:noFill/>
          </a:ln>
          <a:solidFill>
            <a:schemeClr val="tx1"/>
          </a:solidFill>
          <a:latin typeface="Classic Grotesque Pro Book"/>
          <a:ea typeface="+mn-ea"/>
          <a:cs typeface="Classic Grotesque Pro Book"/>
        </a:defRPr>
      </a:lvl3pPr>
      <a:lvl4pPr marL="16002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4pPr>
      <a:lvl5pPr marL="20574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196242"/>
            <a:ext cx="2133600" cy="279401"/>
          </a:xfrm>
          <a:prstGeom prst="rect">
            <a:avLst/>
          </a:prstGeom>
        </p:spPr>
        <p:txBody>
          <a:bodyPr vert="horz" lIns="91440" tIns="45720" rIns="91440" bIns="45720" rtlCol="0" anchor="ctr"/>
          <a:lstStyle>
            <a:lvl1pPr algn="r">
              <a:defRPr sz="1000" b="0" i="0">
                <a:solidFill>
                  <a:schemeClr val="tx1">
                    <a:tint val="75000"/>
                  </a:schemeClr>
                </a:solidFill>
                <a:latin typeface="Classic Grotesque Std"/>
                <a:cs typeface="Classic Grotesque Std"/>
              </a:defRPr>
            </a:lvl1pPr>
          </a:lstStyle>
          <a:p>
            <a:fld id="{AB7B580C-6E9F-A64E-A2A9-87F17F384EE4}" type="slidenum">
              <a:rPr lang="en-US" smtClean="0"/>
              <a:pPr/>
              <a:t>‹#›</a:t>
            </a:fld>
            <a:endParaRPr lang="en-US" dirty="0"/>
          </a:p>
        </p:txBody>
      </p:sp>
      <p:pic>
        <p:nvPicPr>
          <p:cNvPr id="11" name="Picture 10"/>
          <p:cNvPicPr>
            <a:picLocks noChangeAspect="1"/>
          </p:cNvPicPr>
          <p:nvPr userDrawn="1"/>
        </p:nvPicPr>
        <p:blipFill>
          <a:blip r:embed="rId5"/>
          <a:stretch>
            <a:fillRect/>
          </a:stretch>
        </p:blipFill>
        <p:spPr>
          <a:xfrm>
            <a:off x="676635" y="6216650"/>
            <a:ext cx="1155700" cy="279400"/>
          </a:xfrm>
          <a:prstGeom prst="rect">
            <a:avLst/>
          </a:prstGeom>
        </p:spPr>
      </p:pic>
      <p:sp>
        <p:nvSpPr>
          <p:cNvPr id="14" name="TextBox 13"/>
          <p:cNvSpPr txBox="1"/>
          <p:nvPr userDrawn="1"/>
        </p:nvSpPr>
        <p:spPr>
          <a:xfrm>
            <a:off x="0" y="0"/>
            <a:ext cx="9144000" cy="359991"/>
          </a:xfrm>
          <a:prstGeom prst="rect">
            <a:avLst/>
          </a:prstGeom>
          <a:solidFill>
            <a:srgbClr val="6CCEFF"/>
          </a:solidFill>
        </p:spPr>
        <p:txBody>
          <a:bodyPr wrap="square" rtlCol="0">
            <a:spAutoFit/>
          </a:bodyPr>
          <a:lstStyle/>
          <a:p>
            <a:endParaRPr lang="en-US" dirty="0"/>
          </a:p>
          <a:p>
            <a:endParaRPr lang="en-US" dirty="0" smtClean="0"/>
          </a:p>
          <a:p>
            <a:endParaRPr lang="en-US" dirty="0"/>
          </a:p>
          <a:p>
            <a:endParaRPr lang="en-US" dirty="0" smtClean="0"/>
          </a:p>
        </p:txBody>
      </p:sp>
      <p:sp>
        <p:nvSpPr>
          <p:cNvPr id="8" name="TextBox 7"/>
          <p:cNvSpPr txBox="1"/>
          <p:nvPr userDrawn="1"/>
        </p:nvSpPr>
        <p:spPr>
          <a:xfrm>
            <a:off x="1953278" y="6168726"/>
            <a:ext cx="4257022" cy="461665"/>
          </a:xfrm>
          <a:prstGeom prst="rect">
            <a:avLst/>
          </a:prstGeom>
          <a:noFill/>
        </p:spPr>
        <p:txBody>
          <a:bodyPr wrap="square" rtlCol="0" anchor="t">
            <a:spAutoFit/>
          </a:bodyPr>
          <a:lstStyle/>
          <a:p>
            <a:pPr marL="0" marR="0" indent="0" algn="l" defTabSz="457200" rtl="0" eaLnBrk="1" fontAlgn="auto" latinLnBrk="0" hangingPunct="1">
              <a:lnSpc>
                <a:spcPct val="120000"/>
              </a:lnSpc>
              <a:spcBef>
                <a:spcPts val="0"/>
              </a:spcBef>
              <a:spcAft>
                <a:spcPts val="0"/>
              </a:spcAft>
              <a:buClrTx/>
              <a:buSzTx/>
              <a:buFontTx/>
              <a:buNone/>
              <a:tabLst/>
              <a:defRPr/>
            </a:pPr>
            <a:r>
              <a:rPr lang="en-US" sz="1200" b="0" i="0" baseline="30000" dirty="0" smtClean="0">
                <a:latin typeface="Classic Grotesque Std"/>
                <a:cs typeface="Classic Grotesque Std"/>
              </a:rPr>
              <a:t>Week Eight: </a:t>
            </a:r>
            <a:r>
              <a:rPr lang="en-US" sz="1200" b="0" i="0" kern="1200" baseline="30000" dirty="0" smtClean="0">
                <a:solidFill>
                  <a:schemeClr val="tx1"/>
                </a:solidFill>
                <a:latin typeface="Classic Grotesque Std"/>
                <a:ea typeface="+mn-ea"/>
                <a:cs typeface="Classic Grotesque Std"/>
              </a:rPr>
              <a:t>Programming and Pubic </a:t>
            </a:r>
            <a:r>
              <a:rPr lang="en-US" sz="1200" b="0" i="0" kern="1200" baseline="30000" dirty="0" smtClean="0">
                <a:solidFill>
                  <a:schemeClr val="tx1"/>
                </a:solidFill>
                <a:latin typeface="Classic Grotesque Std"/>
                <a:ea typeface="+mn-ea"/>
                <a:cs typeface="Classic Grotesque Std"/>
              </a:rPr>
              <a:t>Service | </a:t>
            </a:r>
            <a:r>
              <a:rPr lang="en-CA" sz="1200" b="0" i="0" kern="1200" baseline="30000" dirty="0" smtClean="0">
                <a:solidFill>
                  <a:schemeClr val="tx1"/>
                </a:solidFill>
                <a:latin typeface="Classic Grotesque Std"/>
                <a:ea typeface="+mn-ea"/>
                <a:cs typeface="Classic Grotesque Std"/>
                <a:hlinkClick r:id="rId6"/>
              </a:rPr>
              <a:t>http://hdl.handle.net/10222/64571</a:t>
            </a:r>
            <a:r>
              <a:rPr lang="en-US" sz="1200" b="0" i="0" kern="1200" baseline="30000" dirty="0" smtClean="0">
                <a:solidFill>
                  <a:schemeClr val="tx1"/>
                </a:solidFill>
                <a:latin typeface="Classic Grotesque Std"/>
                <a:ea typeface="+mn-ea"/>
                <a:cs typeface="Classic Grotesque Std"/>
              </a:rPr>
              <a:t> </a:t>
            </a:r>
            <a:endParaRPr lang="en-US" sz="1200" b="0" i="0" u="none" strike="noStrike" kern="1200" baseline="30000" dirty="0" smtClean="0">
              <a:solidFill>
                <a:schemeClr val="tx1"/>
              </a:solidFill>
              <a:latin typeface="Classic Grotesque Std"/>
              <a:ea typeface="+mn-ea"/>
              <a:cs typeface="Classic Grotesque Std"/>
            </a:endParaRPr>
          </a:p>
          <a:p>
            <a:pPr marL="0" marR="0" indent="0" algn="l" defTabSz="457200" rtl="0" eaLnBrk="1" fontAlgn="auto" latinLnBrk="0" hangingPunct="1">
              <a:lnSpc>
                <a:spcPct val="120000"/>
              </a:lnSpc>
              <a:spcBef>
                <a:spcPts val="0"/>
              </a:spcBef>
              <a:spcAft>
                <a:spcPts val="0"/>
              </a:spcAft>
              <a:buClrTx/>
              <a:buSzTx/>
              <a:buFontTx/>
              <a:buNone/>
              <a:tabLst/>
              <a:defRPr/>
            </a:pPr>
            <a:r>
              <a:rPr lang="en-US" sz="1800" b="0" i="0" u="none" strike="noStrike" kern="1200" baseline="30000" dirty="0" smtClean="0">
                <a:solidFill>
                  <a:schemeClr val="tx1"/>
                </a:solidFill>
                <a:latin typeface="Classic Grotesque Std Book"/>
                <a:ea typeface="+mn-ea"/>
                <a:cs typeface="Classic Grotesque Std Book"/>
              </a:rPr>
              <a:t>INFO 6850 Archives II</a:t>
            </a:r>
          </a:p>
        </p:txBody>
      </p:sp>
    </p:spTree>
    <p:extLst>
      <p:ext uri="{BB962C8B-B14F-4D97-AF65-F5344CB8AC3E}">
        <p14:creationId xmlns:p14="http://schemas.microsoft.com/office/powerpoint/2010/main" val="215495670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Lst>
  <p:timing>
    <p:tnLst>
      <p:par>
        <p:cTn id="1" dur="indefinite" restart="never" nodeType="tmRoot"/>
      </p:par>
    </p:tnLst>
  </p:timing>
  <p:txStyles>
    <p:titleStyle>
      <a:lvl1pPr algn="l" defTabSz="457200" rtl="0" eaLnBrk="1" latinLnBrk="0" hangingPunct="1">
        <a:spcBef>
          <a:spcPct val="0"/>
        </a:spcBef>
        <a:buNone/>
        <a:defRPr sz="3600" b="0" i="0" kern="1200">
          <a:ln>
            <a:noFill/>
          </a:ln>
          <a:solidFill>
            <a:schemeClr val="tx1"/>
          </a:solidFill>
          <a:latin typeface="Classic Grotesque Pro Light"/>
          <a:ea typeface="+mj-ea"/>
          <a:cs typeface="Classic Grotesque Pro Light"/>
        </a:defRPr>
      </a:lvl1pPr>
    </p:titleStyle>
    <p:bodyStyle>
      <a:lvl1pPr marL="0" indent="0" algn="l" defTabSz="457200" rtl="0" eaLnBrk="1" latinLnBrk="0" hangingPunct="1">
        <a:spcBef>
          <a:spcPct val="20000"/>
        </a:spcBef>
        <a:buFont typeface="Arial"/>
        <a:buNone/>
        <a:defRPr sz="2900" b="0" i="0" kern="1200">
          <a:solidFill>
            <a:schemeClr val="tx1"/>
          </a:solidFill>
          <a:latin typeface="Classic Grotesque Pro Semi Bold"/>
          <a:ea typeface="+mn-ea"/>
          <a:cs typeface="Classic Grotesque Pro Semi Bold"/>
        </a:defRPr>
      </a:lvl1pPr>
      <a:lvl2pPr marL="742950" indent="-28575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2pPr>
      <a:lvl3pPr marL="1143000" indent="-228600" algn="l" defTabSz="457200" rtl="0" eaLnBrk="1" latinLnBrk="0" hangingPunct="1">
        <a:spcBef>
          <a:spcPct val="20000"/>
        </a:spcBef>
        <a:buFont typeface="Arial"/>
        <a:buChar char="•"/>
        <a:defRPr sz="1600" b="0" i="0" kern="1200">
          <a:ln>
            <a:noFill/>
          </a:ln>
          <a:solidFill>
            <a:schemeClr val="tx1"/>
          </a:solidFill>
          <a:latin typeface="Classic Grotesque Pro Book"/>
          <a:ea typeface="+mn-ea"/>
          <a:cs typeface="Classic Grotesque Pro Book"/>
        </a:defRPr>
      </a:lvl3pPr>
      <a:lvl4pPr marL="16002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4pPr>
      <a:lvl5pPr marL="2057400" indent="-228600" algn="l" defTabSz="457200" rtl="0" eaLnBrk="1" latinLnBrk="0" hangingPunct="1">
        <a:spcBef>
          <a:spcPct val="20000"/>
        </a:spcBef>
        <a:buFont typeface="Arial"/>
        <a:buChar char="»"/>
        <a:defRPr sz="1600" b="0" i="0" kern="1200">
          <a:solidFill>
            <a:schemeClr val="tx1"/>
          </a:solidFill>
          <a:latin typeface="Classic Grotesque Pro Book"/>
          <a:ea typeface="+mn-ea"/>
          <a:cs typeface="Classic Grotesque Pro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hdl.handle.net/10222/64571"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www.lib.luc.edu/specialcollections/exhibits/show/activist-mundelein--student-en"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www2.archivists.org/sites/all/files/AnOnlineExhibit-SAA-CaseStudy_0.pdf" TargetMode="External"/><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hyperlink" Target="http://www.tandfonline.com.ezproxy.library.dal.ca/doi/abs/10.1080/01930826.2012.684508#.VjZdeytHOts"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metapress.com.ezproxy.library.dal.ca/content/2458080u50422715/fulltext.pdf"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hyperlink" Target="http://ezproxy.library.dal.ca/login?url=http://search.proquest.com.ezproxy.library.dal.ca/docview/1444641683?accountid=10406"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luc.edu/wla/onlineexhibits/activistmundelein/"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hyperlink" Target="http://memeshappen.com/meme/sound-of-music/look-at-all-the-diversity-we-have-7994" TargetMode="External"/><Relationship Id="rId5" Type="http://schemas.openxmlformats.org/officeDocument/2006/relationships/hyperlink" Target="http://www.lib.luc.edu/specialcollections/exhibits/show/activist-mundelein--student-en/item/1014" TargetMode="External"/><Relationship Id="rId4" Type="http://schemas.openxmlformats.org/officeDocument/2006/relationships/hyperlink" Target="http://www.lib.luc.edu/specialcollections/exhibits/show/activist-mundelein--student-en/item/1001"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giphy.com/gifs/the-more-you-know-Y2nbrJyAR6RiM"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hyperlink" Target="http://ellengallery.concordia.ca/wp-content/uploads/2015/09/ExhibitingResearchTheriaultEN.pdf" TargetMode="External"/><Relationship Id="rId5" Type="http://schemas.openxmlformats.org/officeDocument/2006/relationships/hyperlink" Target="http://e-artexte.ca/21720/" TargetMode="External"/><Relationship Id="rId4" Type="http://schemas.openxmlformats.org/officeDocument/2006/relationships/hyperlink" Target="http://notalwaysright.com/not-gonna-do-that-any-more/3305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findingaids.library.dal.ca/mcculloch-thomas-1776-1843"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17537" y="317500"/>
            <a:ext cx="8063325" cy="867833"/>
          </a:xfrm>
        </p:spPr>
        <p:txBody>
          <a:bodyPr/>
          <a:lstStyle/>
          <a:p>
            <a:r>
              <a:rPr lang="en-US" dirty="0" smtClean="0"/>
              <a:t>INFO </a:t>
            </a:r>
            <a:r>
              <a:rPr lang="en-US" dirty="0" smtClean="0">
                <a:latin typeface="Classic Grotesque Std Light"/>
                <a:cs typeface="Classic Grotesque Std Light"/>
              </a:rPr>
              <a:t>6850 Archives </a:t>
            </a:r>
            <a:r>
              <a:rPr lang="en-US" dirty="0" smtClean="0"/>
              <a:t>II</a:t>
            </a:r>
          </a:p>
          <a:p>
            <a:r>
              <a:rPr lang="en-US" dirty="0" smtClean="0"/>
              <a:t>Week Eight</a:t>
            </a:r>
          </a:p>
          <a:p>
            <a:r>
              <a:rPr lang="en-CA" dirty="0">
                <a:hlinkClick r:id="rId3"/>
              </a:rPr>
              <a:t>http://hdl.handle.net/10222/64571</a:t>
            </a:r>
            <a:endParaRPr lang="en-US" dirty="0">
              <a:latin typeface="Classic Grotesque Std Light"/>
              <a:cs typeface="Classic Grotesque Std Light"/>
            </a:endParaRPr>
          </a:p>
        </p:txBody>
      </p:sp>
      <p:sp>
        <p:nvSpPr>
          <p:cNvPr id="3" name="Text Placeholder 2"/>
          <p:cNvSpPr>
            <a:spLocks noGrp="1"/>
          </p:cNvSpPr>
          <p:nvPr>
            <p:ph type="body" sz="quarter" idx="11"/>
          </p:nvPr>
        </p:nvSpPr>
        <p:spPr>
          <a:xfrm>
            <a:off x="529701" y="1703797"/>
            <a:ext cx="8380383" cy="1354137"/>
          </a:xfrm>
        </p:spPr>
        <p:txBody>
          <a:bodyPr/>
          <a:lstStyle/>
          <a:p>
            <a:r>
              <a:rPr lang="en-US" sz="7400" dirty="0" smtClean="0"/>
              <a:t>PROGRAMMING AND PUBLIC SERVICE</a:t>
            </a:r>
          </a:p>
        </p:txBody>
      </p:sp>
      <p:sp>
        <p:nvSpPr>
          <p:cNvPr id="4" name="TextBox 3"/>
          <p:cNvSpPr txBox="1"/>
          <p:nvPr/>
        </p:nvSpPr>
        <p:spPr>
          <a:xfrm>
            <a:off x="529701" y="4493456"/>
            <a:ext cx="5676937" cy="1077218"/>
          </a:xfrm>
          <a:prstGeom prst="rect">
            <a:avLst/>
          </a:prstGeom>
          <a:noFill/>
        </p:spPr>
        <p:txBody>
          <a:bodyPr wrap="square" rtlCol="0">
            <a:spAutoFit/>
          </a:bodyPr>
          <a:lstStyle/>
          <a:p>
            <a:r>
              <a:rPr lang="en-US" sz="3200" dirty="0" smtClean="0">
                <a:latin typeface="Classic Grotesque Std Medium"/>
                <a:cs typeface="Classic Grotesque Std Medium"/>
              </a:rPr>
              <a:t>Is programming a “core” archival function?</a:t>
            </a:r>
            <a:endParaRPr lang="en-US" sz="3200" dirty="0">
              <a:latin typeface="Classic Grotesque Std Medium"/>
              <a:cs typeface="Classic Grotesque Std Medium"/>
            </a:endParaRPr>
          </a:p>
        </p:txBody>
      </p:sp>
    </p:spTree>
    <p:extLst>
      <p:ext uri="{BB962C8B-B14F-4D97-AF65-F5344CB8AC3E}">
        <p14:creationId xmlns:p14="http://schemas.microsoft.com/office/powerpoint/2010/main" val="3207226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924050" y="1466850"/>
            <a:ext cx="5295900" cy="3924300"/>
          </a:xfrm>
          <a:prstGeom prst="rect">
            <a:avLst/>
          </a:prstGeom>
        </p:spPr>
      </p:pic>
      <p:sp>
        <p:nvSpPr>
          <p:cNvPr id="2" name="Text Placeholder 1"/>
          <p:cNvSpPr>
            <a:spLocks noGrp="1"/>
          </p:cNvSpPr>
          <p:nvPr>
            <p:ph type="body" sz="quarter" idx="13"/>
          </p:nvPr>
        </p:nvSpPr>
        <p:spPr>
          <a:xfrm>
            <a:off x="1976832" y="825501"/>
            <a:ext cx="6316563" cy="4815416"/>
          </a:xfrm>
        </p:spPr>
        <p:txBody>
          <a:bodyPr/>
          <a:lstStyle/>
          <a:p>
            <a:r>
              <a:rPr lang="en-US" dirty="0" smtClean="0"/>
              <a:t>AUTHORITY RECORD</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
        <p:nvSpPr>
          <p:cNvPr id="5" name="Oval 4"/>
          <p:cNvSpPr/>
          <p:nvPr/>
        </p:nvSpPr>
        <p:spPr>
          <a:xfrm>
            <a:off x="4984539" y="1994783"/>
            <a:ext cx="1707052" cy="551874"/>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46533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b="19270"/>
          <a:stretch/>
        </p:blipFill>
        <p:spPr>
          <a:xfrm>
            <a:off x="1976832" y="1324806"/>
            <a:ext cx="6134100" cy="4575251"/>
          </a:xfrm>
          <a:prstGeom prst="rect">
            <a:avLst/>
          </a:prstGeom>
        </p:spPr>
      </p:pic>
      <p:sp>
        <p:nvSpPr>
          <p:cNvPr id="2" name="Text Placeholder 1"/>
          <p:cNvSpPr>
            <a:spLocks noGrp="1"/>
          </p:cNvSpPr>
          <p:nvPr>
            <p:ph type="body" sz="quarter" idx="13"/>
          </p:nvPr>
        </p:nvSpPr>
        <p:spPr>
          <a:xfrm>
            <a:off x="1976832" y="825501"/>
            <a:ext cx="6316563" cy="4815416"/>
          </a:xfrm>
        </p:spPr>
        <p:txBody>
          <a:bodyPr/>
          <a:lstStyle/>
          <a:p>
            <a:r>
              <a:rPr lang="en-US" dirty="0" smtClean="0"/>
              <a:t>AUTHORITY RECORD</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
        <p:nvSpPr>
          <p:cNvPr id="5" name="Oval 4"/>
          <p:cNvSpPr/>
          <p:nvPr/>
        </p:nvSpPr>
        <p:spPr>
          <a:xfrm>
            <a:off x="1794369" y="1324806"/>
            <a:ext cx="1707052" cy="551874"/>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9513753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b="19270"/>
          <a:stretch/>
        </p:blipFill>
        <p:spPr>
          <a:xfrm>
            <a:off x="1976832" y="1324806"/>
            <a:ext cx="6134100" cy="4575251"/>
          </a:xfrm>
          <a:prstGeom prst="rect">
            <a:avLst/>
          </a:prstGeom>
        </p:spPr>
      </p:pic>
      <p:sp>
        <p:nvSpPr>
          <p:cNvPr id="2" name="Text Placeholder 1"/>
          <p:cNvSpPr>
            <a:spLocks noGrp="1"/>
          </p:cNvSpPr>
          <p:nvPr>
            <p:ph type="body" sz="quarter" idx="13"/>
          </p:nvPr>
        </p:nvSpPr>
        <p:spPr>
          <a:xfrm>
            <a:off x="1976832" y="825501"/>
            <a:ext cx="6316563" cy="4815416"/>
          </a:xfrm>
        </p:spPr>
        <p:txBody>
          <a:bodyPr/>
          <a:lstStyle/>
          <a:p>
            <a:r>
              <a:rPr lang="en-US" dirty="0" smtClean="0"/>
              <a:t>AUTHORITY RECORD</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
        <p:nvSpPr>
          <p:cNvPr id="5" name="Oval 4"/>
          <p:cNvSpPr/>
          <p:nvPr/>
        </p:nvSpPr>
        <p:spPr>
          <a:xfrm>
            <a:off x="1794369" y="1324806"/>
            <a:ext cx="1707052" cy="551874"/>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877127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976832" y="1324806"/>
            <a:ext cx="4876800" cy="4486275"/>
          </a:xfrm>
          <a:prstGeom prst="rect">
            <a:avLst/>
          </a:prstGeom>
        </p:spPr>
      </p:pic>
      <p:sp>
        <p:nvSpPr>
          <p:cNvPr id="2" name="Text Placeholder 1"/>
          <p:cNvSpPr>
            <a:spLocks noGrp="1"/>
          </p:cNvSpPr>
          <p:nvPr>
            <p:ph type="body" sz="quarter" idx="13"/>
          </p:nvPr>
        </p:nvSpPr>
        <p:spPr>
          <a:xfrm>
            <a:off x="1976832" y="825501"/>
            <a:ext cx="6316563" cy="4815416"/>
          </a:xfrm>
        </p:spPr>
        <p:txBody>
          <a:bodyPr/>
          <a:lstStyle/>
          <a:p>
            <a:r>
              <a:rPr lang="en-US" dirty="0" smtClean="0"/>
              <a:t>AUTHORITY RECORD</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
        <p:nvSpPr>
          <p:cNvPr id="5" name="Oval 4"/>
          <p:cNvSpPr/>
          <p:nvPr/>
        </p:nvSpPr>
        <p:spPr>
          <a:xfrm>
            <a:off x="1794368" y="1324806"/>
            <a:ext cx="2168031" cy="551874"/>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059894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976832" y="1324806"/>
            <a:ext cx="7010400" cy="4600575"/>
          </a:xfrm>
          <a:prstGeom prst="rect">
            <a:avLst/>
          </a:prstGeom>
        </p:spPr>
      </p:pic>
      <p:sp>
        <p:nvSpPr>
          <p:cNvPr id="2" name="Text Placeholder 1"/>
          <p:cNvSpPr>
            <a:spLocks noGrp="1"/>
          </p:cNvSpPr>
          <p:nvPr>
            <p:ph type="body" sz="quarter" idx="13"/>
          </p:nvPr>
        </p:nvSpPr>
        <p:spPr>
          <a:xfrm>
            <a:off x="1976832" y="825501"/>
            <a:ext cx="6316563" cy="4815416"/>
          </a:xfrm>
        </p:spPr>
        <p:txBody>
          <a:bodyPr/>
          <a:lstStyle/>
          <a:p>
            <a:r>
              <a:rPr lang="en-US" dirty="0" smtClean="0"/>
              <a:t>AUTHORITY RECORD</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
        <p:nvSpPr>
          <p:cNvPr id="5" name="Oval 4"/>
          <p:cNvSpPr/>
          <p:nvPr/>
        </p:nvSpPr>
        <p:spPr>
          <a:xfrm>
            <a:off x="1794368" y="1324806"/>
            <a:ext cx="2342203" cy="551874"/>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3777258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976832" y="1324806"/>
            <a:ext cx="5600700" cy="3514725"/>
          </a:xfrm>
          <a:prstGeom prst="rect">
            <a:avLst/>
          </a:prstGeom>
        </p:spPr>
      </p:pic>
      <p:sp>
        <p:nvSpPr>
          <p:cNvPr id="2" name="Text Placeholder 1"/>
          <p:cNvSpPr>
            <a:spLocks noGrp="1"/>
          </p:cNvSpPr>
          <p:nvPr>
            <p:ph type="body" sz="quarter" idx="13"/>
          </p:nvPr>
        </p:nvSpPr>
        <p:spPr>
          <a:xfrm>
            <a:off x="1976832" y="825501"/>
            <a:ext cx="6316563" cy="4815416"/>
          </a:xfrm>
        </p:spPr>
        <p:txBody>
          <a:bodyPr/>
          <a:lstStyle/>
          <a:p>
            <a:r>
              <a:rPr lang="en-US" dirty="0" smtClean="0"/>
              <a:t>AUTHORITY RECORD</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
        <p:nvSpPr>
          <p:cNvPr id="5" name="Oval 4"/>
          <p:cNvSpPr/>
          <p:nvPr/>
        </p:nvSpPr>
        <p:spPr>
          <a:xfrm>
            <a:off x="1794368" y="1324806"/>
            <a:ext cx="2342203" cy="551874"/>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069944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3"/>
          </p:cNvPr>
          <p:cNvPicPr>
            <a:picLocks noChangeAspect="1"/>
          </p:cNvPicPr>
          <p:nvPr/>
        </p:nvPicPr>
        <p:blipFill rotWithShape="1">
          <a:blip r:embed="rId4"/>
          <a:srcRect b="3711"/>
          <a:stretch/>
        </p:blipFill>
        <p:spPr>
          <a:xfrm>
            <a:off x="360590" y="440872"/>
            <a:ext cx="8162925" cy="5649685"/>
          </a:xfrm>
          <a:prstGeom prst="rect">
            <a:avLst/>
          </a:prstGeom>
        </p:spPr>
      </p:pic>
    </p:spTree>
    <p:extLst>
      <p:ext uri="{BB962C8B-B14F-4D97-AF65-F5344CB8AC3E}">
        <p14:creationId xmlns:p14="http://schemas.microsoft.com/office/powerpoint/2010/main" val="842479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a:t>ACTIVIST MUNDELEIN EXHIBIT</a:t>
            </a:r>
          </a:p>
          <a:p>
            <a:endParaRPr lang="en-US" sz="2400" dirty="0" smtClean="0">
              <a:latin typeface="Classic Grotesque Pro"/>
              <a:cs typeface="Classic Grotesque Pro"/>
            </a:endParaRPr>
          </a:p>
          <a:p>
            <a:r>
              <a:rPr lang="en-CA" sz="2400" dirty="0" smtClean="0"/>
              <a:t>“Significant </a:t>
            </a:r>
            <a:r>
              <a:rPr lang="en-CA" sz="2400" dirty="0"/>
              <a:t>aspects of </a:t>
            </a:r>
            <a:r>
              <a:rPr lang="en-CA" sz="2400" b="1" dirty="0"/>
              <a:t>judgment</a:t>
            </a:r>
            <a:r>
              <a:rPr lang="en-CA" sz="2400" dirty="0"/>
              <a:t> are required </a:t>
            </a:r>
            <a:r>
              <a:rPr lang="en-CA" sz="2400" dirty="0" smtClean="0"/>
              <a:t>when creating an </a:t>
            </a:r>
            <a:r>
              <a:rPr lang="en-CA" sz="2400" dirty="0"/>
              <a:t>exhibit to make clear to </a:t>
            </a:r>
            <a:r>
              <a:rPr lang="en-CA" sz="2400" dirty="0" smtClean="0"/>
              <a:t>online </a:t>
            </a:r>
            <a:r>
              <a:rPr lang="en-CA" sz="2400" dirty="0"/>
              <a:t>visitors the </a:t>
            </a:r>
            <a:r>
              <a:rPr lang="en-CA" sz="2400" b="1" dirty="0"/>
              <a:t>reasons </a:t>
            </a:r>
            <a:r>
              <a:rPr lang="en-CA" sz="2400" b="1" dirty="0" smtClean="0"/>
              <a:t>for </a:t>
            </a:r>
            <a:r>
              <a:rPr lang="en-CA" sz="2400" b="1" dirty="0"/>
              <a:t>selection</a:t>
            </a:r>
            <a:r>
              <a:rPr lang="en-CA" sz="2400" dirty="0"/>
              <a:t> </a:t>
            </a:r>
            <a:r>
              <a:rPr lang="en-CA" sz="2400" dirty="0" smtClean="0"/>
              <a:t>of </a:t>
            </a:r>
            <a:r>
              <a:rPr lang="en-CA" sz="2400" dirty="0"/>
              <a:t>certain records over </a:t>
            </a:r>
            <a:r>
              <a:rPr lang="en-CA" sz="2400" dirty="0" smtClean="0"/>
              <a:t>others</a:t>
            </a:r>
            <a:r>
              <a:rPr lang="en-CA" sz="2400" dirty="0"/>
              <a:t>. </a:t>
            </a:r>
            <a:r>
              <a:rPr lang="en-CA" sz="2400" b="1" dirty="0" smtClean="0"/>
              <a:t>Consultation</a:t>
            </a:r>
            <a:r>
              <a:rPr lang="en-CA" sz="2400" dirty="0" smtClean="0"/>
              <a:t> </a:t>
            </a:r>
            <a:r>
              <a:rPr lang="en-CA" sz="2400" dirty="0"/>
              <a:t>with </a:t>
            </a:r>
            <a:r>
              <a:rPr lang="en-CA" sz="2400" dirty="0" smtClean="0"/>
              <a:t>communities </a:t>
            </a:r>
            <a:r>
              <a:rPr lang="en-CA" sz="2400" dirty="0"/>
              <a:t>of interest helps to include </a:t>
            </a:r>
            <a:r>
              <a:rPr lang="en-CA" sz="2400" b="1" dirty="0"/>
              <a:t>diverse perspectives </a:t>
            </a:r>
            <a:r>
              <a:rPr lang="en-CA" sz="2400" dirty="0"/>
              <a:t>that in </a:t>
            </a:r>
            <a:r>
              <a:rPr lang="en-CA" sz="2400" dirty="0" smtClean="0"/>
              <a:t>turn</a:t>
            </a:r>
            <a:r>
              <a:rPr lang="en-CA" sz="2400" dirty="0"/>
              <a:t>, inform actions and decisions regarding the exhibit</a:t>
            </a:r>
            <a:r>
              <a:rPr lang="en-CA" sz="2400" dirty="0" smtClean="0"/>
              <a:t>.”</a:t>
            </a:r>
            <a:endParaRPr lang="en-CA" sz="2400" dirty="0"/>
          </a:p>
          <a:p>
            <a:endParaRPr lang="en-US" sz="2400" dirty="0" smtClean="0">
              <a:latin typeface="Classic Grotesque Std Medium"/>
              <a:cs typeface="Classic Grotesque Std Medium"/>
            </a:endParaRPr>
          </a:p>
        </p:txBody>
      </p:sp>
      <p:sp>
        <p:nvSpPr>
          <p:cNvPr id="4" name="Rectangle 3"/>
          <p:cNvSpPr/>
          <p:nvPr/>
        </p:nvSpPr>
        <p:spPr>
          <a:xfrm rot="19727969">
            <a:off x="170702" y="903554"/>
            <a:ext cx="1364094"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CA" dirty="0" smtClean="0">
                <a:solidFill>
                  <a:schemeClr val="tx1"/>
                </a:solidFill>
              </a:rPr>
              <a:t>Freeman and </a:t>
            </a:r>
            <a:r>
              <a:rPr lang="en-CA" dirty="0" err="1" smtClean="0">
                <a:solidFill>
                  <a:schemeClr val="tx1"/>
                </a:solidFill>
              </a:rPr>
              <a:t>Riter</a:t>
            </a:r>
            <a:r>
              <a:rPr lang="en-CA" dirty="0" smtClean="0">
                <a:solidFill>
                  <a:schemeClr val="tx1"/>
                </a:solidFill>
              </a:rPr>
              <a:t>, p. 1</a:t>
            </a:r>
            <a:endParaRPr lang="en-CA" dirty="0">
              <a:solidFill>
                <a:schemeClr val="tx1"/>
              </a:solidFill>
            </a:endParaRPr>
          </a:p>
        </p:txBody>
      </p:sp>
    </p:spTree>
    <p:extLst>
      <p:ext uri="{BB962C8B-B14F-4D97-AF65-F5344CB8AC3E}">
        <p14:creationId xmlns:p14="http://schemas.microsoft.com/office/powerpoint/2010/main" val="11597207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a:t>ACTIVIST MUNDELEIN EXHIBIT</a:t>
            </a:r>
          </a:p>
          <a:p>
            <a:endParaRPr lang="en-US" sz="2400" dirty="0" smtClean="0">
              <a:latin typeface="Classic Grotesque Pro"/>
              <a:cs typeface="Classic Grotesque Pro"/>
            </a:endParaRPr>
          </a:p>
          <a:p>
            <a:r>
              <a:rPr lang="en-CA" sz="2400" dirty="0" smtClean="0"/>
              <a:t>“Negative reaction to </a:t>
            </a:r>
            <a:r>
              <a:rPr lang="en-CA" sz="2400" dirty="0"/>
              <a:t>the exhibit </a:t>
            </a:r>
            <a:r>
              <a:rPr lang="en-CA" sz="2400" dirty="0" smtClean="0"/>
              <a:t>from </a:t>
            </a:r>
            <a:r>
              <a:rPr lang="en-CA" sz="2400" dirty="0"/>
              <a:t>several Mundelein </a:t>
            </a:r>
            <a:r>
              <a:rPr lang="en-CA" sz="2400" dirty="0" smtClean="0"/>
              <a:t>alumnae resulted in closer examination </a:t>
            </a:r>
            <a:r>
              <a:rPr lang="en-CA" sz="2400" dirty="0"/>
              <a:t>of documents used and </a:t>
            </a:r>
            <a:r>
              <a:rPr lang="en-CA" sz="2400" dirty="0" smtClean="0"/>
              <a:t>subsequent revision </a:t>
            </a:r>
            <a:r>
              <a:rPr lang="en-CA" sz="2400" dirty="0"/>
              <a:t>of parts of the </a:t>
            </a:r>
            <a:r>
              <a:rPr lang="en-CA" sz="2400" dirty="0" smtClean="0"/>
              <a:t>exhibit.”</a:t>
            </a:r>
            <a:br>
              <a:rPr lang="en-CA" sz="2400" dirty="0" smtClean="0"/>
            </a:br>
            <a:endParaRPr lang="en-CA" sz="2400" dirty="0" smtClean="0"/>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endParaRPr lang="en-CA" sz="2400" dirty="0"/>
          </a:p>
          <a:p>
            <a:r>
              <a:rPr lang="en-CA" sz="2400" dirty="0"/>
              <a:t>. </a:t>
            </a:r>
          </a:p>
          <a:p>
            <a:pPr marL="342900" indent="-342900">
              <a:buFont typeface="Arial" panose="020B0604020202020204" pitchFamily="34" charset="0"/>
              <a:buChar char="•"/>
            </a:pPr>
            <a:endParaRPr lang="en-CA" sz="2400" dirty="0"/>
          </a:p>
          <a:p>
            <a:endParaRPr lang="en-US" sz="2400" dirty="0" smtClean="0">
              <a:latin typeface="Classic Grotesque Std Medium"/>
              <a:cs typeface="Classic Grotesque Std Medium"/>
            </a:endParaRPr>
          </a:p>
        </p:txBody>
      </p:sp>
      <p:sp>
        <p:nvSpPr>
          <p:cNvPr id="5" name="Rectangle 4"/>
          <p:cNvSpPr/>
          <p:nvPr/>
        </p:nvSpPr>
        <p:spPr>
          <a:xfrm rot="19727969">
            <a:off x="170702" y="903554"/>
            <a:ext cx="1364094"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CA" dirty="0" smtClean="0">
                <a:solidFill>
                  <a:schemeClr val="tx1"/>
                </a:solidFill>
              </a:rPr>
              <a:t>Freeman and </a:t>
            </a:r>
            <a:r>
              <a:rPr lang="en-CA" dirty="0" err="1" smtClean="0">
                <a:solidFill>
                  <a:schemeClr val="tx1"/>
                </a:solidFill>
              </a:rPr>
              <a:t>Riter</a:t>
            </a:r>
            <a:r>
              <a:rPr lang="en-CA" dirty="0" smtClean="0">
                <a:solidFill>
                  <a:schemeClr val="tx1"/>
                </a:solidFill>
              </a:rPr>
              <a:t>, p. 2</a:t>
            </a:r>
            <a:endParaRPr lang="en-CA" dirty="0">
              <a:solidFill>
                <a:schemeClr val="tx1"/>
              </a:solidFill>
            </a:endParaRPr>
          </a:p>
        </p:txBody>
      </p:sp>
    </p:spTree>
    <p:extLst>
      <p:ext uri="{BB962C8B-B14F-4D97-AF65-F5344CB8AC3E}">
        <p14:creationId xmlns:p14="http://schemas.microsoft.com/office/powerpoint/2010/main" val="33558873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50739" cy="4815416"/>
          </a:xfrm>
        </p:spPr>
        <p:txBody>
          <a:bodyPr/>
          <a:lstStyle/>
          <a:p>
            <a:r>
              <a:rPr lang="en-US" dirty="0"/>
              <a:t>ACTIVIST MUNDELEIN </a:t>
            </a:r>
            <a:r>
              <a:rPr lang="en-US" dirty="0" smtClean="0"/>
              <a:t>EXHIBIT</a:t>
            </a:r>
          </a:p>
        </p:txBody>
      </p:sp>
      <p:pic>
        <p:nvPicPr>
          <p:cNvPr id="2052" name="Picture 4" descr="http://www.lib.luc.edu/specialcollections/files/original/cf205b1e8c0f05d0d7deeae5d4609ea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607726">
            <a:off x="773319" y="1779327"/>
            <a:ext cx="2913627" cy="476250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2050" name="Picture 2" descr="http://www.lib.luc.edu/specialcollections/files/original/537bddb3a3216a35b1f9f3f61bf6ae2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980056">
            <a:off x="4580218" y="1777385"/>
            <a:ext cx="4265805" cy="47663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741404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1" y="825501"/>
            <a:ext cx="6514025" cy="4815416"/>
          </a:xfrm>
        </p:spPr>
        <p:txBody>
          <a:bodyPr/>
          <a:lstStyle/>
          <a:p>
            <a:r>
              <a:rPr lang="en-US" dirty="0" smtClean="0"/>
              <a:t>AGENDA</a:t>
            </a:r>
          </a:p>
          <a:p>
            <a:endParaRPr lang="en-US" sz="2400" b="1"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Announcements</a:t>
            </a: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Discuss first assignment</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Review the ISAAR(CPF) standard</a:t>
            </a: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Discuss readings</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Exhibition exercise</a:t>
            </a:r>
          </a:p>
          <a:p>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38465111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a:t>ACTIVIST MUNDELEIN EXHIBIT</a:t>
            </a:r>
          </a:p>
          <a:p>
            <a:endParaRPr lang="en-US" sz="2400" dirty="0" smtClean="0">
              <a:latin typeface="Classic Grotesque Pro"/>
              <a:cs typeface="Classic Grotesque Pro"/>
            </a:endParaRPr>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endParaRPr lang="en-CA" sz="2400" dirty="0"/>
          </a:p>
          <a:p>
            <a:r>
              <a:rPr lang="en-CA" sz="2400" dirty="0"/>
              <a:t>. </a:t>
            </a:r>
          </a:p>
          <a:p>
            <a:pPr marL="342900" indent="-342900">
              <a:buFont typeface="Arial" panose="020B0604020202020204" pitchFamily="34" charset="0"/>
              <a:buChar char="•"/>
            </a:pPr>
            <a:endParaRPr lang="en-CA" sz="2400" dirty="0"/>
          </a:p>
          <a:p>
            <a:endParaRPr lang="en-US" sz="2400" dirty="0" smtClean="0">
              <a:latin typeface="Classic Grotesque Std Medium"/>
              <a:cs typeface="Classic Grotesque Std Medium"/>
            </a:endParaRPr>
          </a:p>
        </p:txBody>
      </p:sp>
      <p:pic>
        <p:nvPicPr>
          <p:cNvPr id="4100" name="Picture 4" descr="http://memeshappen.com/media/created/LOOK-AT-ALL-THE--DIVERSITY-WE-HAVE-meme-799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2438" y="1716616"/>
            <a:ext cx="4705350" cy="3924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38732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a:t>ACTIVIST MUNDELEIN EXHIBIT</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How do professional codes of ethics relate to programming and outreach activities?</a:t>
            </a:r>
            <a:r>
              <a:rPr lang="en-US" sz="2400" dirty="0" smtClean="0"/>
              <a:t/>
            </a:r>
            <a:br>
              <a:rPr lang="en-US" sz="2400" dirty="0" smtClean="0"/>
            </a:br>
            <a:endParaRPr lang="en-CA" sz="2400" dirty="0"/>
          </a:p>
          <a:p>
            <a:pPr marL="342900" indent="-342900">
              <a:buFont typeface="Arial" panose="020B0604020202020204" pitchFamily="34" charset="0"/>
              <a:buChar char="•"/>
            </a:pPr>
            <a:r>
              <a:rPr lang="en-CA" sz="2400" dirty="0" smtClean="0"/>
              <a:t>Should the exhibit team have insisted on additional funding to “fix” the problem raised by alumnae?</a:t>
            </a:r>
          </a:p>
          <a:p>
            <a:pPr marL="342900" indent="-342900">
              <a:buFont typeface="Arial" panose="020B0604020202020204" pitchFamily="34" charset="0"/>
              <a:buChar char="•"/>
            </a:pPr>
            <a:endParaRPr lang="en-CA" sz="2400" dirty="0"/>
          </a:p>
          <a:p>
            <a:r>
              <a:rPr lang="en-CA" sz="2400" dirty="0"/>
              <a:t>. </a:t>
            </a:r>
          </a:p>
          <a:p>
            <a:pPr marL="342900" indent="-342900">
              <a:buFont typeface="Arial" panose="020B0604020202020204" pitchFamily="34" charset="0"/>
              <a:buChar char="•"/>
            </a:pPr>
            <a:endParaRPr lang="en-CA" sz="2400" dirty="0"/>
          </a:p>
          <a:p>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2445427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a:t>ACTIVIST MUNDELEIN EXHIBIT</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Are there other voices that the exhibit team should have considered?</a:t>
            </a:r>
            <a:br>
              <a:rPr lang="en-CA" sz="2400" dirty="0" smtClean="0"/>
            </a:br>
            <a:endParaRPr lang="en-CA" sz="2400" dirty="0" smtClean="0"/>
          </a:p>
          <a:p>
            <a:pPr marL="342900" indent="-342900">
              <a:buFont typeface="Arial" panose="020B0604020202020204" pitchFamily="34" charset="0"/>
              <a:buChar char="•"/>
            </a:pPr>
            <a:r>
              <a:rPr lang="en-CA" sz="2400" dirty="0" smtClean="0"/>
              <a:t>How can archivists avoid assumptions when curating exhibits? Is there a risk in providing too much information about all of the “diverse perspectives” on a given topic?</a:t>
            </a:r>
            <a:br>
              <a:rPr lang="en-CA" sz="2400" dirty="0" smtClean="0"/>
            </a:br>
            <a:endParaRPr lang="en-CA" sz="2400" dirty="0" smtClean="0"/>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endParaRPr lang="en-CA" sz="2400" dirty="0"/>
          </a:p>
          <a:p>
            <a:r>
              <a:rPr lang="en-CA" sz="2400" dirty="0"/>
              <a:t>. </a:t>
            </a:r>
          </a:p>
          <a:p>
            <a:pPr marL="342900" indent="-342900">
              <a:buFont typeface="Arial" panose="020B0604020202020204" pitchFamily="34" charset="0"/>
              <a:buChar char="•"/>
            </a:pPr>
            <a:endParaRPr lang="en-CA" sz="2400" dirty="0"/>
          </a:p>
          <a:p>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13993857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840597" cy="4815416"/>
          </a:xfrm>
        </p:spPr>
        <p:txBody>
          <a:bodyPr/>
          <a:lstStyle/>
          <a:p>
            <a:r>
              <a:rPr lang="en-US" dirty="0" smtClean="0"/>
              <a:t>SAA CODE OF ETHICS: JUDGEMENT</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a:t>
            </a:r>
            <a:r>
              <a:rPr lang="en-CA" sz="2400" dirty="0"/>
              <a:t> </a:t>
            </a:r>
            <a:r>
              <a:rPr lang="en-CA" sz="2400" dirty="0" smtClean="0"/>
              <a:t>…Archivists </a:t>
            </a:r>
            <a:r>
              <a:rPr lang="en-CA" sz="2400" dirty="0"/>
              <a:t>should carefully </a:t>
            </a:r>
            <a:r>
              <a:rPr lang="en-CA" sz="2400" b="1" dirty="0"/>
              <a:t>document their collections-related decisions </a:t>
            </a:r>
            <a:r>
              <a:rPr lang="en-CA" sz="2400" dirty="0"/>
              <a:t>and activities to make their role in the selection, retention, or creation of the historical record transparent to their institutions, donors, and users. Archivists are </a:t>
            </a:r>
            <a:r>
              <a:rPr lang="en-CA" sz="2400" b="1" dirty="0"/>
              <a:t>encouraged to consult with colleagues</a:t>
            </a:r>
            <a:r>
              <a:rPr lang="en-CA" sz="2400" dirty="0"/>
              <a:t>, relevant professionals, and communities of interest to ensure that </a:t>
            </a:r>
            <a:r>
              <a:rPr lang="en-CA" sz="2400" b="1" dirty="0"/>
              <a:t>diverse perspectives </a:t>
            </a:r>
            <a:r>
              <a:rPr lang="en-CA" sz="2400" dirty="0"/>
              <a:t>inform their actions and decisions</a:t>
            </a:r>
            <a:r>
              <a:rPr lang="en-CA" sz="2400" dirty="0" smtClean="0"/>
              <a:t>.”</a:t>
            </a:r>
            <a:endParaRPr lang="en-CA" sz="2400" dirty="0"/>
          </a:p>
          <a:p>
            <a:pPr marL="342900" indent="-342900">
              <a:buFont typeface="Arial" panose="020B0604020202020204" pitchFamily="34" charset="0"/>
              <a:buChar char="•"/>
            </a:pPr>
            <a:endParaRPr lang="en-CA" sz="2400" dirty="0"/>
          </a:p>
          <a:p>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27954634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SPECIAL COLLECTIONS OUTREACH</a:t>
            </a:r>
          </a:p>
          <a:p>
            <a:endParaRPr lang="en-US" sz="2400" dirty="0" smtClean="0">
              <a:latin typeface="Classic Grotesque Pro"/>
              <a:cs typeface="Classic Grotesque Pro"/>
            </a:endParaRPr>
          </a:p>
          <a:p>
            <a:pPr marL="342900" indent="-342900">
              <a:buFont typeface="Arial" panose="020B0604020202020204" pitchFamily="34" charset="0"/>
              <a:buChar char="•"/>
            </a:pPr>
            <a:endParaRPr lang="en-CA" sz="2400" dirty="0" smtClean="0"/>
          </a:p>
          <a:p>
            <a:endParaRPr lang="en-CA" sz="2400" dirty="0" smtClean="0"/>
          </a:p>
          <a:p>
            <a:r>
              <a:rPr lang="en-CA" sz="2400" dirty="0" smtClean="0"/>
              <a:t/>
            </a:r>
            <a:br>
              <a:rPr lang="en-CA" sz="2400" dirty="0" smtClean="0"/>
            </a:br>
            <a:endParaRPr lang="en-CA" sz="2400" dirty="0" smtClean="0"/>
          </a:p>
          <a:p>
            <a:pPr marL="342900" indent="-342900">
              <a:buFont typeface="Arial" panose="020B0604020202020204" pitchFamily="34" charset="0"/>
              <a:buChar char="•"/>
            </a:pPr>
            <a:endParaRPr lang="en-CA" sz="2400" dirty="0" smtClean="0"/>
          </a:p>
          <a:p>
            <a:r>
              <a:rPr lang="en-CA" sz="2400" dirty="0" smtClean="0"/>
              <a:t>Outreach enhances the research, teaching, and service missions of academic institutions.</a:t>
            </a:r>
          </a:p>
          <a:p>
            <a:endParaRPr lang="en-US" sz="2400" dirty="0" smtClean="0">
              <a:latin typeface="Classic Grotesque Std Medium"/>
              <a:cs typeface="Classic Grotesque Std Medium"/>
            </a:endParaRPr>
          </a:p>
        </p:txBody>
      </p:sp>
      <p:sp>
        <p:nvSpPr>
          <p:cNvPr id="3" name="Rectangle 2"/>
          <p:cNvSpPr/>
          <p:nvPr/>
        </p:nvSpPr>
        <p:spPr>
          <a:xfrm rot="19727969">
            <a:off x="170702" y="903554"/>
            <a:ext cx="1364094"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CA" dirty="0" smtClean="0">
                <a:solidFill>
                  <a:schemeClr val="tx1"/>
                </a:solidFill>
              </a:rPr>
              <a:t>Harris and Weller</a:t>
            </a:r>
            <a:endParaRPr lang="en-CA" dirty="0">
              <a:solidFill>
                <a:schemeClr val="tx1"/>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7084" y="2221578"/>
            <a:ext cx="3096057" cy="2038635"/>
          </a:xfrm>
          <a:prstGeom prst="rect">
            <a:avLst/>
          </a:prstGeom>
        </p:spPr>
      </p:pic>
    </p:spTree>
    <p:extLst>
      <p:ext uri="{BB962C8B-B14F-4D97-AF65-F5344CB8AC3E}">
        <p14:creationId xmlns:p14="http://schemas.microsoft.com/office/powerpoint/2010/main" val="15506983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SPECIAL COLLECTIONS OUTREACH</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What are the “conflicting” roles of special collections departments?</a:t>
            </a:r>
            <a:br>
              <a:rPr lang="en-CA" sz="2400" dirty="0" smtClean="0"/>
            </a:br>
            <a:endParaRPr lang="en-CA" sz="2400" dirty="0" smtClean="0"/>
          </a:p>
          <a:p>
            <a:pPr marL="342900" indent="-342900">
              <a:buFont typeface="Arial" panose="020B0604020202020204" pitchFamily="34" charset="0"/>
              <a:buChar char="•"/>
            </a:pPr>
            <a:r>
              <a:rPr lang="en-CA" sz="2400" dirty="0" smtClean="0"/>
              <a:t>What are some common outreach activities in the academic setting?</a:t>
            </a:r>
            <a:br>
              <a:rPr lang="en-CA" sz="2400" dirty="0" smtClean="0"/>
            </a:br>
            <a:endParaRPr lang="en-CA" sz="2400" dirty="0" smtClean="0"/>
          </a:p>
          <a:p>
            <a:pPr marL="342900" indent="-342900">
              <a:buFont typeface="Arial" panose="020B0604020202020204" pitchFamily="34" charset="0"/>
              <a:buChar char="•"/>
            </a:pPr>
            <a:r>
              <a:rPr lang="en-CA" sz="2400" dirty="0" smtClean="0"/>
              <a:t>What are some less common outreach activities in the academic setting?</a:t>
            </a:r>
            <a:br>
              <a:rPr lang="en-CA" sz="2400" dirty="0" smtClean="0"/>
            </a:br>
            <a:endParaRPr lang="en-CA" sz="2400" dirty="0" smtClean="0"/>
          </a:p>
          <a:p>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42603014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SPECIAL COLLECTIONS OUTREACH</a:t>
            </a:r>
          </a:p>
          <a:p>
            <a:endParaRPr lang="en-US" sz="2400" dirty="0" smtClean="0">
              <a:latin typeface="Classic Grotesque Pro"/>
              <a:cs typeface="Classic Grotesque Pro"/>
            </a:endParaRPr>
          </a:p>
        </p:txBody>
      </p:sp>
      <p:pic>
        <p:nvPicPr>
          <p:cNvPr id="1028" name="Picture 4" descr="http://www.matthewwoodward.co.uk/wp-content/uploads/2014/05/customer-service-mem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6213" y="2240491"/>
            <a:ext cx="5257800" cy="3400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78744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NWA MENTORING PROGRAM</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Northwest Archives set up mentorship program in 2007</a:t>
            </a:r>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r>
              <a:rPr lang="en-CA" sz="2400" dirty="0" smtClean="0"/>
              <a:t>Program coordinator proved to be valuable</a:t>
            </a:r>
          </a:p>
          <a:p>
            <a:pPr marL="342900" indent="-342900">
              <a:buFont typeface="Arial" panose="020B0604020202020204" pitchFamily="34" charset="0"/>
              <a:buChar char="•"/>
            </a:pPr>
            <a:endParaRPr lang="en-CA" sz="2400" dirty="0"/>
          </a:p>
          <a:p>
            <a:pPr marL="342900" indent="-342900">
              <a:buFont typeface="Arial" panose="020B0604020202020204" pitchFamily="34" charset="0"/>
              <a:buChar char="•"/>
            </a:pPr>
            <a:r>
              <a:rPr lang="en-CA" sz="2400" dirty="0" smtClean="0"/>
              <a:t>Pilot found that a structured, formal orientation would help</a:t>
            </a:r>
            <a:br>
              <a:rPr lang="en-CA" sz="2400" dirty="0" smtClean="0"/>
            </a:br>
            <a:endParaRPr lang="en-CA" sz="2400" dirty="0" smtClean="0"/>
          </a:p>
          <a:p>
            <a:pPr marL="342900" indent="-342900">
              <a:buFont typeface="Arial" panose="020B0604020202020204" pitchFamily="34" charset="0"/>
              <a:buChar char="•"/>
            </a:pPr>
            <a:r>
              <a:rPr lang="en-CA" sz="2400" dirty="0" smtClean="0"/>
              <a:t>Relationships difficult to sustain</a:t>
            </a:r>
          </a:p>
          <a:p>
            <a:pPr marL="342900" indent="-342900">
              <a:buFont typeface="Arial" panose="020B0604020202020204" pitchFamily="34" charset="0"/>
              <a:buChar char="•"/>
            </a:pPr>
            <a:endParaRPr lang="en-CA" sz="2400" dirty="0" smtClean="0"/>
          </a:p>
        </p:txBody>
      </p:sp>
      <p:sp>
        <p:nvSpPr>
          <p:cNvPr id="3" name="Rectangle 2"/>
          <p:cNvSpPr/>
          <p:nvPr/>
        </p:nvSpPr>
        <p:spPr>
          <a:xfrm rot="19727969">
            <a:off x="170702" y="903554"/>
            <a:ext cx="1364094"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CA" dirty="0" smtClean="0">
                <a:solidFill>
                  <a:schemeClr val="tx1"/>
                </a:solidFill>
              </a:rPr>
              <a:t>McCrea, </a:t>
            </a:r>
            <a:r>
              <a:rPr lang="en-CA" dirty="0" err="1" smtClean="0">
                <a:solidFill>
                  <a:schemeClr val="tx1"/>
                </a:solidFill>
              </a:rPr>
              <a:t>Neilsen</a:t>
            </a:r>
            <a:r>
              <a:rPr lang="en-CA" dirty="0" smtClean="0">
                <a:solidFill>
                  <a:schemeClr val="tx1"/>
                </a:solidFill>
              </a:rPr>
              <a:t>, and Foster</a:t>
            </a:r>
            <a:endParaRPr lang="en-CA" dirty="0">
              <a:solidFill>
                <a:schemeClr val="tx1"/>
              </a:solidFill>
            </a:endParaRPr>
          </a:p>
        </p:txBody>
      </p:sp>
    </p:spTree>
    <p:extLst>
      <p:ext uri="{BB962C8B-B14F-4D97-AF65-F5344CB8AC3E}">
        <p14:creationId xmlns:p14="http://schemas.microsoft.com/office/powerpoint/2010/main" val="22374837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NWA MENTORING PROGRAM</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a:t>Make sure you have the right “match”</a:t>
            </a:r>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r>
              <a:rPr lang="en-CA" sz="2400" dirty="0" smtClean="0"/>
              <a:t>Take the time to establish a “human relationship”</a:t>
            </a:r>
            <a:br>
              <a:rPr lang="en-CA" sz="2400" dirty="0" smtClean="0"/>
            </a:br>
            <a:endParaRPr lang="en-CA" sz="2400" dirty="0" smtClean="0"/>
          </a:p>
          <a:p>
            <a:pPr marL="342900" indent="-342900">
              <a:buFont typeface="Arial" panose="020B0604020202020204" pitchFamily="34" charset="0"/>
              <a:buChar char="•"/>
            </a:pPr>
            <a:r>
              <a:rPr lang="en-CA" sz="2400" dirty="0" smtClean="0"/>
              <a:t>Face-to-face meetings are the best, but “e-mentoring” can succeed with the right tools (e.g., video chat)</a:t>
            </a:r>
            <a:br>
              <a:rPr lang="en-CA" sz="2400" dirty="0" smtClean="0"/>
            </a:br>
            <a:endParaRPr lang="en-CA" sz="2400" dirty="0" smtClean="0"/>
          </a:p>
          <a:p>
            <a:pPr marL="342900" indent="-342900">
              <a:buFont typeface="Arial" panose="020B0604020202020204" pitchFamily="34" charset="0"/>
              <a:buChar char="•"/>
            </a:pPr>
            <a:r>
              <a:rPr lang="en-CA" sz="2400" dirty="0" smtClean="0"/>
              <a:t>Enable short-term “micro-mentoring” relationships</a:t>
            </a:r>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endParaRPr lang="en-CA" sz="2400" dirty="0" smtClean="0"/>
          </a:p>
        </p:txBody>
      </p:sp>
    </p:spTree>
    <p:extLst>
      <p:ext uri="{BB962C8B-B14F-4D97-AF65-F5344CB8AC3E}">
        <p14:creationId xmlns:p14="http://schemas.microsoft.com/office/powerpoint/2010/main" val="23158992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D.C. HARVEY</a:t>
            </a:r>
            <a:r>
              <a:rPr lang="en-CA" dirty="0"/>
              <a:t>’</a:t>
            </a:r>
            <a:r>
              <a:rPr lang="en-US" dirty="0" smtClean="0"/>
              <a:t>S LABORATORY FOR HISTORY</a:t>
            </a:r>
          </a:p>
          <a:p>
            <a:endParaRPr lang="en-US" sz="2400" dirty="0" smtClean="0">
              <a:latin typeface="Classic Grotesque Pro"/>
              <a:cs typeface="Classic Grotesque Pro"/>
            </a:endParaRPr>
          </a:p>
          <a:p>
            <a:pPr marL="342900" indent="-342900">
              <a:buFont typeface="Arial" panose="020B0604020202020204" pitchFamily="34" charset="0"/>
              <a:buChar char="•"/>
            </a:pPr>
            <a:endParaRPr lang="en-CA" sz="2400" dirty="0" smtClean="0"/>
          </a:p>
        </p:txBody>
      </p:sp>
      <p:sp>
        <p:nvSpPr>
          <p:cNvPr id="3" name="Rectangle 2"/>
          <p:cNvSpPr/>
          <p:nvPr/>
        </p:nvSpPr>
        <p:spPr>
          <a:xfrm rot="19727969">
            <a:off x="170702" y="903554"/>
            <a:ext cx="1364094" cy="1039906"/>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CA" dirty="0" smtClean="0">
                <a:solidFill>
                  <a:schemeClr val="tx1"/>
                </a:solidFill>
              </a:rPr>
              <a:t>McKay</a:t>
            </a:r>
            <a:endParaRPr lang="en-CA" dirty="0">
              <a:solidFill>
                <a:schemeClr val="tx1"/>
              </a:solidFill>
            </a:endParaRPr>
          </a:p>
        </p:txBody>
      </p:sp>
      <p:pic>
        <p:nvPicPr>
          <p:cNvPr id="4" name="Picture 3"/>
          <p:cNvPicPr>
            <a:picLocks noChangeAspect="1"/>
          </p:cNvPicPr>
          <p:nvPr/>
        </p:nvPicPr>
        <p:blipFill rotWithShape="1">
          <a:blip r:embed="rId3"/>
          <a:srcRect t="6962" b="42923"/>
          <a:stretch/>
        </p:blipFill>
        <p:spPr>
          <a:xfrm>
            <a:off x="1976832" y="1845129"/>
            <a:ext cx="5995714" cy="4278085"/>
          </a:xfrm>
          <a:prstGeom prst="rect">
            <a:avLst/>
          </a:prstGeom>
        </p:spPr>
      </p:pic>
    </p:spTree>
    <p:extLst>
      <p:ext uri="{BB962C8B-B14F-4D97-AF65-F5344CB8AC3E}">
        <p14:creationId xmlns:p14="http://schemas.microsoft.com/office/powerpoint/2010/main" val="10156423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5976321" cy="4815416"/>
          </a:xfrm>
        </p:spPr>
        <p:txBody>
          <a:bodyPr/>
          <a:lstStyle/>
          <a:p>
            <a:r>
              <a:rPr lang="en-US" dirty="0" smtClean="0"/>
              <a:t>ROLE OF PROVENANCE IN ARCHIVAL DESCRIPTION</a:t>
            </a:r>
            <a:br>
              <a:rPr lang="en-US" dirty="0" smtClean="0"/>
            </a:br>
            <a:endParaRPr lang="en-US" sz="2400" dirty="0" smtClean="0">
              <a:latin typeface="Classic Grotesque Pro"/>
              <a:cs typeface="Classic Grotesque Pro"/>
            </a:endParaRPr>
          </a:p>
          <a:p>
            <a:pPr marL="342900" indent="-342900">
              <a:buFont typeface="Arial" panose="020B0604020202020204" pitchFamily="34" charset="0"/>
              <a:buChar char="•"/>
            </a:pPr>
            <a:r>
              <a:rPr lang="en-US" sz="2400" dirty="0" smtClean="0">
                <a:latin typeface="Classic Grotesque Std Medium"/>
                <a:cs typeface="Classic Grotesque Std Medium"/>
              </a:rPr>
              <a:t>Trend towards separate descriptions of creators</a:t>
            </a:r>
            <a:endParaRPr lang="en-US" sz="2400" b="1" u="sng" dirty="0" smtClean="0">
              <a:latin typeface="Classic Grotesque Std Medium"/>
              <a:cs typeface="Classic Grotesque Std Medium"/>
            </a:endParaRPr>
          </a:p>
          <a:p>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“Authority records” created with new International Standard for Archival Authority Records (ISAAR-CPF)</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r>
              <a:rPr lang="en-US" sz="2400" dirty="0" smtClean="0">
                <a:latin typeface="Classic Grotesque Std Medium"/>
                <a:cs typeface="Classic Grotesque Std Medium"/>
              </a:rPr>
              <a:t>What does this mean for RAD’s rules for administrative histories and biographical sketches?</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endParaRPr lang="en-US" sz="2400" dirty="0">
              <a:latin typeface="Classic Grotesque Std Medium"/>
              <a:cs typeface="Classic Grotesque Std Medium"/>
            </a:endParaRPr>
          </a:p>
        </p:txBody>
      </p:sp>
    </p:spTree>
    <p:extLst>
      <p:ext uri="{BB962C8B-B14F-4D97-AF65-F5344CB8AC3E}">
        <p14:creationId xmlns:p14="http://schemas.microsoft.com/office/powerpoint/2010/main" val="16464375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ecx.images-amazon.com/images/I/51sn9qgykpL._SX384_BO1,204,203,200_.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6832" y="1413552"/>
            <a:ext cx="3038475" cy="3924301"/>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p:cNvSpPr>
            <a:spLocks noGrp="1"/>
          </p:cNvSpPr>
          <p:nvPr>
            <p:ph type="body" sz="quarter" idx="13"/>
          </p:nvPr>
        </p:nvSpPr>
        <p:spPr>
          <a:xfrm>
            <a:off x="1976832" y="825501"/>
            <a:ext cx="6316563" cy="4815416"/>
          </a:xfrm>
        </p:spPr>
        <p:txBody>
          <a:bodyPr/>
          <a:lstStyle/>
          <a:p>
            <a:r>
              <a:rPr lang="en-US" dirty="0" smtClean="0"/>
              <a:t>DOCUMENTARY PROTOCOLS</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cxnSp>
        <p:nvCxnSpPr>
          <p:cNvPr id="4" name="Straight Arrow Connector 3"/>
          <p:cNvCxnSpPr/>
          <p:nvPr/>
        </p:nvCxnSpPr>
        <p:spPr>
          <a:xfrm flipV="1">
            <a:off x="2838936" y="4786968"/>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63723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DOCUMENTARY PROTOCOLS</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endParaRPr lang="en-US" sz="2400" dirty="0" smtClean="0">
              <a:latin typeface="Classic Grotesque Std Medium"/>
              <a:cs typeface="Classic Grotesque Std Medium"/>
            </a:endParaRPr>
          </a:p>
        </p:txBody>
      </p:sp>
      <p:cxnSp>
        <p:nvCxnSpPr>
          <p:cNvPr id="4" name="Straight Arrow Connector 3"/>
          <p:cNvCxnSpPr/>
          <p:nvPr/>
        </p:nvCxnSpPr>
        <p:spPr>
          <a:xfrm flipV="1">
            <a:off x="2838936" y="4786968"/>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a:blip r:embed="rId3"/>
          <a:stretch>
            <a:fillRect/>
          </a:stretch>
        </p:blipFill>
        <p:spPr>
          <a:xfrm>
            <a:off x="185737" y="0"/>
            <a:ext cx="8772525" cy="6848475"/>
          </a:xfrm>
          <a:prstGeom prst="rect">
            <a:avLst/>
          </a:prstGeom>
        </p:spPr>
      </p:pic>
    </p:spTree>
    <p:extLst>
      <p:ext uri="{BB962C8B-B14F-4D97-AF65-F5344CB8AC3E}">
        <p14:creationId xmlns:p14="http://schemas.microsoft.com/office/powerpoint/2010/main" val="21729044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READINGS</a:t>
            </a:r>
            <a:br>
              <a:rPr lang="en-US" dirty="0" smtClean="0"/>
            </a:br>
            <a:endParaRPr lang="en-US" dirty="0" smtClean="0"/>
          </a:p>
          <a:p>
            <a:r>
              <a:rPr lang="en-CA" sz="1800" dirty="0"/>
              <a:t>Freeman, Nancy and Robert B. </a:t>
            </a:r>
            <a:r>
              <a:rPr lang="en-CA" sz="1800" dirty="0" err="1"/>
              <a:t>Riter</a:t>
            </a:r>
            <a:r>
              <a:rPr lang="en-CA" sz="1800" dirty="0"/>
              <a:t>. “An Online Exhibit: A Tale of Triumph and Tribulation.” </a:t>
            </a:r>
            <a:r>
              <a:rPr lang="en-CA" sz="1800" i="1" dirty="0"/>
              <a:t>Case Studies in Archival Ethics, Case #1. </a:t>
            </a:r>
            <a:r>
              <a:rPr lang="en-CA" sz="1800" dirty="0"/>
              <a:t>Society of American Archives, May 2014. </a:t>
            </a:r>
            <a:r>
              <a:rPr lang="en-CA" sz="1800" u="sng" dirty="0">
                <a:hlinkClick r:id="rId3"/>
              </a:rPr>
              <a:t>http://www2.archivists.org/sites/all/files/AnOnlineExhibit-SAA-CaseStudy_0.pdf</a:t>
            </a:r>
            <a:r>
              <a:rPr lang="en-CA" sz="1800" dirty="0"/>
              <a:t>.  </a:t>
            </a:r>
          </a:p>
          <a:p>
            <a:r>
              <a:rPr lang="en-CA" sz="1800" dirty="0"/>
              <a:t> </a:t>
            </a:r>
          </a:p>
          <a:p>
            <a:r>
              <a:rPr lang="en-CA" sz="1800" dirty="0"/>
              <a:t>Harris, Valerie A., and Ann C. Weller. "Use of Special Collections as an Opportunity for Outreach in the Academic Library." </a:t>
            </a:r>
            <a:r>
              <a:rPr lang="en-CA" sz="1800" i="1" dirty="0"/>
              <a:t>Journal Of Library Administration </a:t>
            </a:r>
            <a:r>
              <a:rPr lang="en-CA" sz="1800" dirty="0"/>
              <a:t>52, no. 3/4 (April 2012): 294-303. DOI:</a:t>
            </a:r>
            <a:r>
              <a:rPr lang="en-CA" sz="1800" u="sng" dirty="0">
                <a:hlinkClick r:id="rId4"/>
              </a:rPr>
              <a:t>10.1080/01930826.2012.684508</a:t>
            </a:r>
            <a:r>
              <a:rPr lang="en-CA" sz="1800" dirty="0"/>
              <a:t>. </a:t>
            </a:r>
          </a:p>
          <a:p>
            <a:r>
              <a:rPr lang="en-CA" sz="2400" dirty="0"/>
              <a:t> </a:t>
            </a: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39110976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READINGS</a:t>
            </a:r>
            <a:br>
              <a:rPr lang="en-US" dirty="0" smtClean="0"/>
            </a:br>
            <a:endParaRPr lang="en-CA" sz="1800" dirty="0"/>
          </a:p>
          <a:p>
            <a:r>
              <a:rPr lang="en-CA" sz="1800" dirty="0"/>
              <a:t>McCrea, Donna E., Nielsen, Elizabeth A. and Anne Foster. “The Northwest Archivists Mentoring Program: A Case Study.” </a:t>
            </a:r>
            <a:r>
              <a:rPr lang="en-CA" sz="1800" i="1" dirty="0"/>
              <a:t>The American Archivist </a:t>
            </a:r>
            <a:r>
              <a:rPr lang="en-CA" sz="1800" dirty="0"/>
              <a:t>77, no. 2 (Fall/Winter 2014): 350-376. </a:t>
            </a:r>
            <a:r>
              <a:rPr lang="en-CA" sz="1800" u="sng" dirty="0">
                <a:hlinkClick r:id="rId3"/>
              </a:rPr>
              <a:t>http://www.metapress.com.ezproxy.library.dal.ca/content/2458080u50422715/fulltext.pdf</a:t>
            </a:r>
            <a:r>
              <a:rPr lang="en-CA" sz="1800" dirty="0"/>
              <a:t>.</a:t>
            </a:r>
          </a:p>
          <a:p>
            <a:r>
              <a:rPr lang="en-CA" sz="1800" dirty="0"/>
              <a:t> </a:t>
            </a:r>
          </a:p>
          <a:p>
            <a:r>
              <a:rPr lang="en-CA" sz="1800" dirty="0"/>
              <a:t>McKay, Ian. “Imagining a Liberal Enlightenment: D.C. Harvey and a “Laboratory for History” for Nova Scotia.” </a:t>
            </a:r>
            <a:r>
              <a:rPr lang="en-CA" sz="1800" i="1" dirty="0"/>
              <a:t>Journal of the Royal Nova Scotia Historical Society </a:t>
            </a:r>
            <a:r>
              <a:rPr lang="en-CA" sz="1800" dirty="0"/>
              <a:t>16 (2013): 154–</a:t>
            </a:r>
            <a:r>
              <a:rPr lang="en-CA" sz="1800" i="1" dirty="0"/>
              <a:t>IX. </a:t>
            </a:r>
            <a:r>
              <a:rPr lang="en-CA" sz="1800" u="sng" dirty="0">
                <a:hlinkClick r:id="rId4"/>
              </a:rPr>
              <a:t>http://ezproxy.library.dal.ca/login?url=http://search.proquest.com.ezproxy.library.dal.ca/docview/1444641683?accountid=10406</a:t>
            </a:r>
            <a:r>
              <a:rPr lang="en-CA" sz="1800" dirty="0"/>
              <a:t>.</a:t>
            </a:r>
          </a:p>
          <a:p>
            <a:r>
              <a:rPr lang="en-CA" sz="1800" dirty="0" smtClean="0"/>
              <a:t> </a:t>
            </a:r>
            <a:r>
              <a:rPr lang="en-US" sz="2400" dirty="0" smtClean="0">
                <a:latin typeface="Classic Grotesque Std Medium"/>
                <a:cs typeface="Classic Grotesque Std Medium"/>
              </a:rPr>
              <a:t> </a:t>
            </a: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40946891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295298" cy="4815416"/>
          </a:xfrm>
        </p:spPr>
        <p:txBody>
          <a:bodyPr/>
          <a:lstStyle/>
          <a:p>
            <a:r>
              <a:rPr lang="en-US" dirty="0" smtClean="0"/>
              <a:t>IMAGES</a:t>
            </a:r>
          </a:p>
          <a:p>
            <a:endParaRPr lang="en-US" sz="2400" dirty="0" smtClean="0">
              <a:latin typeface="Classic Grotesque Pro"/>
              <a:cs typeface="Classic Grotesque Pro"/>
            </a:endParaRPr>
          </a:p>
          <a:p>
            <a:r>
              <a:rPr lang="en-CA" sz="1800" dirty="0" smtClean="0"/>
              <a:t>Slides 17: Screenshot of the “</a:t>
            </a:r>
            <a:r>
              <a:rPr lang="en-CA" sz="1800" dirty="0" err="1" smtClean="0"/>
              <a:t>Activiist</a:t>
            </a:r>
            <a:r>
              <a:rPr lang="en-CA" sz="1800" dirty="0" smtClean="0"/>
              <a:t> Mundelein” Online Exhibit Landing Page: </a:t>
            </a:r>
            <a:r>
              <a:rPr lang="en-CA" sz="1800" dirty="0">
                <a:hlinkClick r:id="rId3"/>
              </a:rPr>
              <a:t>http://www.luc.edu/wla/onlineexhibits/activistmundelein</a:t>
            </a:r>
            <a:r>
              <a:rPr lang="en-CA" sz="1800" dirty="0" smtClean="0">
                <a:hlinkClick r:id="rId3"/>
              </a:rPr>
              <a:t>/</a:t>
            </a:r>
            <a:endParaRPr lang="en-CA" sz="1800" dirty="0" smtClean="0"/>
          </a:p>
          <a:p>
            <a:r>
              <a:rPr lang="en-CA" sz="1800" dirty="0" smtClean="0"/>
              <a:t>Slide 18: “Young Republicans Choose Officers, Plan Conferences” clipping, </a:t>
            </a:r>
            <a:r>
              <a:rPr lang="en-CA" sz="1800" i="1" dirty="0" smtClean="0"/>
              <a:t>Activist Mundelein</a:t>
            </a:r>
            <a:r>
              <a:rPr lang="en-CA" sz="1800" dirty="0" smtClean="0"/>
              <a:t> </a:t>
            </a:r>
            <a:r>
              <a:rPr lang="en-CA" sz="1800" dirty="0"/>
              <a:t>online exhibit: </a:t>
            </a:r>
            <a:r>
              <a:rPr lang="en-CA" sz="1800" dirty="0">
                <a:hlinkClick r:id="rId4"/>
              </a:rPr>
              <a:t>http://www.lib.luc.edu/specialcollections/exhibits/show/activist-mundelein--</a:t>
            </a:r>
            <a:r>
              <a:rPr lang="en-CA" sz="1800" dirty="0" smtClean="0">
                <a:hlinkClick r:id="rId4"/>
              </a:rPr>
              <a:t>student-en/item/1001</a:t>
            </a:r>
            <a:r>
              <a:rPr lang="en-CA" sz="1800" dirty="0" smtClean="0"/>
              <a:t> </a:t>
            </a:r>
            <a:endParaRPr lang="en-CA" sz="1800" dirty="0"/>
          </a:p>
          <a:p>
            <a:r>
              <a:rPr lang="en-CA" sz="1800" dirty="0" smtClean="0"/>
              <a:t>Slide 18: “Guess Who These” clipping, </a:t>
            </a:r>
            <a:r>
              <a:rPr lang="en-CA" sz="1800" i="1" dirty="0" smtClean="0"/>
              <a:t>Activist Mundelein </a:t>
            </a:r>
            <a:r>
              <a:rPr lang="en-CA" sz="1800" dirty="0"/>
              <a:t>online exhibit: </a:t>
            </a:r>
            <a:r>
              <a:rPr lang="en-CA" sz="1800" dirty="0">
                <a:hlinkClick r:id="rId5"/>
              </a:rPr>
              <a:t>http://www.lib.luc.edu/specialcollections/exhibits/show/activist-mundelein--</a:t>
            </a:r>
            <a:r>
              <a:rPr lang="en-CA" sz="1800" dirty="0" smtClean="0">
                <a:hlinkClick r:id="rId5"/>
              </a:rPr>
              <a:t>student-en/item/1014</a:t>
            </a:r>
            <a:r>
              <a:rPr lang="en-CA" sz="1800" dirty="0" smtClean="0"/>
              <a:t>  </a:t>
            </a:r>
          </a:p>
          <a:p>
            <a:r>
              <a:rPr lang="en-CA" sz="1800" dirty="0" smtClean="0"/>
              <a:t>Slide 20: “Look at all the Diversity We Have</a:t>
            </a:r>
            <a:r>
              <a:rPr lang="en-CA" sz="1800" dirty="0"/>
              <a:t>” image</a:t>
            </a:r>
            <a:r>
              <a:rPr lang="en-CA" sz="1800" dirty="0" smtClean="0"/>
              <a:t>: </a:t>
            </a:r>
            <a:r>
              <a:rPr lang="en-CA" sz="1800" dirty="0" smtClean="0">
                <a:hlinkClick r:id="rId6"/>
              </a:rPr>
              <a:t>http</a:t>
            </a:r>
            <a:r>
              <a:rPr lang="en-CA" sz="1800" dirty="0">
                <a:hlinkClick r:id="rId6"/>
              </a:rPr>
              <a:t>://</a:t>
            </a:r>
            <a:r>
              <a:rPr lang="en-CA" sz="1800" dirty="0" smtClean="0">
                <a:hlinkClick r:id="rId6"/>
              </a:rPr>
              <a:t>memeshappen.com/meme/sound-of-music/look-at-all-the-diversity-we-have-7994</a:t>
            </a:r>
            <a:r>
              <a:rPr lang="en-CA" sz="1800" dirty="0" smtClean="0"/>
              <a:t>  </a:t>
            </a:r>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a:latin typeface="Classic Grotesque Std Medium"/>
              <a:cs typeface="Classic Grotesque Std Medium"/>
            </a:endParaRPr>
          </a:p>
          <a:p>
            <a:r>
              <a:rPr lang="en-US" sz="2400" dirty="0">
                <a:latin typeface="Classic Grotesque Std Medium"/>
                <a:cs typeface="Classic Grotesque Std Medium"/>
              </a:rPr>
              <a:t> </a:t>
            </a: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15958008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76946" cy="4815416"/>
          </a:xfrm>
        </p:spPr>
        <p:txBody>
          <a:bodyPr/>
          <a:lstStyle/>
          <a:p>
            <a:r>
              <a:rPr lang="en-US" dirty="0" smtClean="0"/>
              <a:t>IMAGES</a:t>
            </a:r>
          </a:p>
          <a:p>
            <a:endParaRPr lang="en-US" sz="2400" dirty="0" smtClean="0">
              <a:latin typeface="Classic Grotesque Pro"/>
              <a:cs typeface="Classic Grotesque Pro"/>
            </a:endParaRPr>
          </a:p>
          <a:p>
            <a:r>
              <a:rPr lang="en-CA" sz="1800" dirty="0" smtClean="0"/>
              <a:t>Slide 24: The More You Know clip</a:t>
            </a:r>
            <a:r>
              <a:rPr lang="en-CA" sz="1800" dirty="0"/>
              <a:t>: </a:t>
            </a:r>
            <a:r>
              <a:rPr lang="en-CA" sz="1800" dirty="0">
                <a:hlinkClick r:id="rId3"/>
              </a:rPr>
              <a:t>http://</a:t>
            </a:r>
            <a:r>
              <a:rPr lang="en-CA" sz="1800" dirty="0" smtClean="0">
                <a:hlinkClick r:id="rId3"/>
              </a:rPr>
              <a:t>giphy.com/gifs/the-more-you-know-Y2nbrJyAR6RiM</a:t>
            </a:r>
            <a:r>
              <a:rPr lang="en-CA" sz="1800" dirty="0" smtClean="0"/>
              <a:t> </a:t>
            </a:r>
          </a:p>
          <a:p>
            <a:r>
              <a:rPr lang="en-CA" sz="1800" dirty="0" smtClean="0"/>
              <a:t>Slide 26: “Remember Customer Service</a:t>
            </a:r>
            <a:r>
              <a:rPr lang="en-CA" sz="1800" dirty="0"/>
              <a:t>?”</a:t>
            </a:r>
            <a:r>
              <a:rPr lang="en-CA" sz="1800" dirty="0" smtClean="0"/>
              <a:t> </a:t>
            </a:r>
            <a:r>
              <a:rPr lang="en-CA" sz="1800" dirty="0"/>
              <a:t>image: </a:t>
            </a:r>
            <a:r>
              <a:rPr lang="en-CA" sz="1800" dirty="0">
                <a:hlinkClick r:id="rId4"/>
              </a:rPr>
              <a:t>http://</a:t>
            </a:r>
            <a:r>
              <a:rPr lang="en-CA" sz="1800" dirty="0" smtClean="0">
                <a:hlinkClick r:id="rId4"/>
              </a:rPr>
              <a:t>notalwaysright.com/not-gonna-do-that-any-more/33059</a:t>
            </a:r>
            <a:r>
              <a:rPr lang="en-CA" sz="1800" dirty="0" smtClean="0"/>
              <a:t> </a:t>
            </a:r>
          </a:p>
          <a:p>
            <a:r>
              <a:rPr lang="en-CA" sz="1800" dirty="0" smtClean="0"/>
              <a:t>Slide 29: D.C. Harvey in his office, photograph found on o. 157 of Ian McKay’s article</a:t>
            </a:r>
          </a:p>
          <a:p>
            <a:r>
              <a:rPr lang="en-CA" sz="1800" dirty="0" smtClean="0"/>
              <a:t>Slide 30: Cover of </a:t>
            </a:r>
            <a:r>
              <a:rPr lang="en-CA" sz="1800" i="1" dirty="0" smtClean="0"/>
              <a:t>Documentary Protocols </a:t>
            </a:r>
            <a:r>
              <a:rPr lang="en-CA" sz="1800" dirty="0"/>
              <a:t>by Vincent Bonin. </a:t>
            </a:r>
            <a:r>
              <a:rPr lang="en-CA" sz="1800" dirty="0">
                <a:hlinkClick r:id="rId5"/>
              </a:rPr>
              <a:t>http://e-artexte.ca/21720</a:t>
            </a:r>
            <a:r>
              <a:rPr lang="en-CA" sz="1800" dirty="0" smtClean="0">
                <a:hlinkClick r:id="rId5"/>
              </a:rPr>
              <a:t>/</a:t>
            </a:r>
            <a:r>
              <a:rPr lang="en-CA" sz="1800" dirty="0" smtClean="0"/>
              <a:t> </a:t>
            </a:r>
          </a:p>
          <a:p>
            <a:r>
              <a:rPr lang="en-CA" sz="1800" dirty="0" smtClean="0"/>
              <a:t>Slide 31: Photograph of </a:t>
            </a:r>
            <a:r>
              <a:rPr lang="en-CA" sz="1800" i="1" dirty="0" smtClean="0"/>
              <a:t>Documentary Protocols II </a:t>
            </a:r>
            <a:r>
              <a:rPr lang="en-CA" sz="1800" dirty="0" smtClean="0"/>
              <a:t>exhibition. </a:t>
            </a:r>
            <a:r>
              <a:rPr lang="en-CA" sz="1800" dirty="0" err="1" smtClean="0"/>
              <a:t>Excerted</a:t>
            </a:r>
            <a:r>
              <a:rPr lang="en-CA" sz="1800" dirty="0" smtClean="0"/>
              <a:t> from </a:t>
            </a:r>
            <a:r>
              <a:rPr lang="en-CA" sz="1800" i="1" dirty="0" smtClean="0"/>
              <a:t>Exhibiting Research </a:t>
            </a:r>
            <a:r>
              <a:rPr lang="en-CA" sz="1800" dirty="0" smtClean="0"/>
              <a:t>by Michele </a:t>
            </a:r>
            <a:r>
              <a:rPr lang="en-US" sz="1800" dirty="0"/>
              <a:t>Thériault. </a:t>
            </a:r>
            <a:r>
              <a:rPr lang="en-US" sz="1800" dirty="0">
                <a:hlinkClick r:id="rId6"/>
              </a:rPr>
              <a:t>http://</a:t>
            </a:r>
            <a:r>
              <a:rPr lang="en-US" sz="1800" dirty="0" smtClean="0">
                <a:hlinkClick r:id="rId6"/>
              </a:rPr>
              <a:t>ellengallery.concordia.ca/wp-content/uploads/2015/09/ExhibitingResearchTheriaultEN.pdf</a:t>
            </a:r>
            <a:r>
              <a:rPr lang="en-US" sz="1800" dirty="0" smtClean="0"/>
              <a:t> </a:t>
            </a:r>
            <a:endParaRPr lang="en-CA" sz="1800" dirty="0" smtClean="0"/>
          </a:p>
          <a:p>
            <a:endParaRPr lang="en-US" sz="2400" dirty="0">
              <a:latin typeface="Classic Grotesque Std Medium"/>
              <a:cs typeface="Classic Grotesque Std Medium"/>
            </a:endParaRPr>
          </a:p>
          <a:p>
            <a:pPr marL="342900" indent="-342900">
              <a:buFont typeface="Arial" panose="020B0604020202020204" pitchFamily="34" charset="0"/>
              <a:buChar char="•"/>
            </a:pPr>
            <a:endParaRPr lang="en-US" sz="2400" dirty="0">
              <a:latin typeface="Classic Grotesque Std Medium"/>
              <a:cs typeface="Classic Grotesque Std Medium"/>
            </a:endParaRPr>
          </a:p>
          <a:p>
            <a:r>
              <a:rPr lang="en-US" sz="2400" dirty="0">
                <a:latin typeface="Classic Grotesque Std Medium"/>
                <a:cs typeface="Classic Grotesque Std Medium"/>
              </a:rPr>
              <a:t> </a:t>
            </a:r>
          </a:p>
          <a:p>
            <a:pPr marL="342900" indent="-342900">
              <a:buFont typeface="Arial" panose="020B0604020202020204" pitchFamily="34" charset="0"/>
              <a:buChar char="•"/>
            </a:pPr>
            <a:endParaRPr lang="en-US" sz="2400" dirty="0" smtClean="0">
              <a:latin typeface="Classic Grotesque Std Medium"/>
              <a:cs typeface="Classic Grotesque Std Medium"/>
            </a:endParaRPr>
          </a:p>
        </p:txBody>
      </p:sp>
    </p:spTree>
    <p:extLst>
      <p:ext uri="{BB962C8B-B14F-4D97-AF65-F5344CB8AC3E}">
        <p14:creationId xmlns:p14="http://schemas.microsoft.com/office/powerpoint/2010/main" val="12908193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e-archiwum.pl/images/stories/news/PR/ica-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0350" y="356281"/>
            <a:ext cx="2381250" cy="1581151"/>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p:cNvSpPr>
            <a:spLocks noGrp="1"/>
          </p:cNvSpPr>
          <p:nvPr>
            <p:ph type="body" sz="quarter" idx="13"/>
          </p:nvPr>
        </p:nvSpPr>
        <p:spPr>
          <a:xfrm>
            <a:off x="1976832" y="825501"/>
            <a:ext cx="6316563" cy="4815416"/>
          </a:xfrm>
        </p:spPr>
        <p:txBody>
          <a:bodyPr/>
          <a:lstStyle/>
          <a:p>
            <a:r>
              <a:rPr lang="en-US" dirty="0" smtClean="0"/>
              <a:t>ISAAR(CPF)</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a:t>F</a:t>
            </a:r>
            <a:r>
              <a:rPr lang="en-CA" sz="2400" dirty="0" smtClean="0"/>
              <a:t>irst edition published in 1996</a:t>
            </a:r>
            <a:br>
              <a:rPr lang="en-CA" sz="2400" dirty="0" smtClean="0"/>
            </a:br>
            <a:endParaRPr lang="en-CA" sz="2400" dirty="0"/>
          </a:p>
          <a:p>
            <a:pPr marL="342900" indent="-342900">
              <a:buFont typeface="Arial" panose="020B0604020202020204" pitchFamily="34" charset="0"/>
              <a:buChar char="•"/>
            </a:pPr>
            <a:r>
              <a:rPr lang="en-US" sz="2400" dirty="0" smtClean="0">
                <a:latin typeface="Classic Grotesque Pro"/>
              </a:rPr>
              <a:t>Second edition published in 2004</a:t>
            </a:r>
            <a:br>
              <a:rPr lang="en-US" sz="2400" dirty="0" smtClean="0">
                <a:latin typeface="Classic Grotesque Pro"/>
              </a:rPr>
            </a:br>
            <a:endParaRPr lang="en-US" sz="2400" dirty="0" smtClean="0">
              <a:latin typeface="Classic Grotesque Pro"/>
            </a:endParaRPr>
          </a:p>
          <a:p>
            <a:pPr marL="342900" indent="-342900">
              <a:buFont typeface="Arial" panose="020B0604020202020204" pitchFamily="34" charset="0"/>
              <a:buChar char="•"/>
            </a:pPr>
            <a:r>
              <a:rPr lang="en-US" sz="2400" dirty="0" smtClean="0">
                <a:latin typeface="Classic Grotesque Pro"/>
              </a:rPr>
              <a:t>Provides guidance for preparing authority records</a:t>
            </a:r>
            <a:br>
              <a:rPr lang="en-US" sz="2400" dirty="0" smtClean="0">
                <a:latin typeface="Classic Grotesque Pro"/>
              </a:rPr>
            </a:br>
            <a:endParaRPr lang="en-US" sz="2400" dirty="0" smtClean="0">
              <a:latin typeface="Classic Grotesque Pro"/>
            </a:endParaRPr>
          </a:p>
          <a:p>
            <a:pPr marL="342900" indent="-342900">
              <a:buFont typeface="Arial" panose="020B0604020202020204" pitchFamily="34" charset="0"/>
              <a:buChar char="•"/>
            </a:pPr>
            <a:r>
              <a:rPr lang="en-US" sz="2400" dirty="0" smtClean="0">
                <a:latin typeface="Classic Grotesque Pro"/>
              </a:rPr>
              <a:t>How can authority records be used in archival description systems?</a:t>
            </a:r>
            <a:br>
              <a:rPr lang="en-US" sz="2400" dirty="0" smtClean="0">
                <a:latin typeface="Classic Grotesque Pro"/>
              </a:rPr>
            </a:br>
            <a:endParaRPr lang="en-US" sz="2400" dirty="0" smtClean="0">
              <a:latin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Tree>
    <p:extLst>
      <p:ext uri="{BB962C8B-B14F-4D97-AF65-F5344CB8AC3E}">
        <p14:creationId xmlns:p14="http://schemas.microsoft.com/office/powerpoint/2010/main" val="2877359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7" name="Straight Arrow Connector 116"/>
          <p:cNvCxnSpPr>
            <a:stCxn id="77" idx="0"/>
            <a:endCxn id="17" idx="2"/>
          </p:cNvCxnSpPr>
          <p:nvPr/>
        </p:nvCxnSpPr>
        <p:spPr>
          <a:xfrm flipH="1" flipV="1">
            <a:off x="2212594" y="1957753"/>
            <a:ext cx="630321" cy="1692581"/>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73" name="Rectangle 72"/>
          <p:cNvSpPr/>
          <p:nvPr/>
        </p:nvSpPr>
        <p:spPr>
          <a:xfrm>
            <a:off x="315437" y="581444"/>
            <a:ext cx="8462682" cy="4026651"/>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RECORDS AND CONTEXT CONTROL</a:t>
            </a:r>
          </a:p>
          <a:p>
            <a:pPr algn="ctr"/>
            <a:endParaRPr lang="en-CA" sz="1000" dirty="0" smtClean="0">
              <a:solidFill>
                <a:schemeClr val="tx1"/>
              </a:solidFill>
            </a:endParaRPr>
          </a:p>
          <a:p>
            <a:pPr algn="ctr"/>
            <a:endParaRPr lang="en-CA" sz="1000" dirty="0" smtClean="0">
              <a:solidFill>
                <a:schemeClr val="tx1"/>
              </a:solidFill>
            </a:endParaRPr>
          </a:p>
          <a:p>
            <a:pPr algn="ctr"/>
            <a:endParaRPr lang="en-CA" sz="1000" dirty="0" smtClean="0">
              <a:solidFill>
                <a:schemeClr val="tx1"/>
              </a:solidFill>
            </a:endParaRPr>
          </a:p>
          <a:p>
            <a:pPr algn="ctr"/>
            <a:endParaRPr lang="en-CA" sz="1000" dirty="0">
              <a:solidFill>
                <a:schemeClr val="tx1"/>
              </a:solidFill>
            </a:endParaRPr>
          </a:p>
          <a:p>
            <a:pPr algn="ctr"/>
            <a:endParaRPr lang="en-CA" sz="1000" dirty="0" smtClean="0">
              <a:solidFill>
                <a:schemeClr val="tx1"/>
              </a:solidFill>
            </a:endParaRPr>
          </a:p>
          <a:p>
            <a:pPr algn="ctr"/>
            <a:endParaRPr lang="en-CA" sz="1000" dirty="0" smtClean="0">
              <a:solidFill>
                <a:schemeClr val="tx1"/>
              </a:solidFill>
            </a:endParaRPr>
          </a:p>
          <a:p>
            <a:pPr algn="ctr"/>
            <a:endParaRPr lang="en-CA" sz="1000" dirty="0" smtClean="0">
              <a:solidFill>
                <a:schemeClr val="tx1"/>
              </a:solidFill>
            </a:endParaRPr>
          </a:p>
          <a:p>
            <a:pPr algn="ctr"/>
            <a:endParaRPr lang="en-CA" sz="1000" dirty="0" smtClean="0">
              <a:solidFill>
                <a:schemeClr val="tx1"/>
              </a:solidFill>
            </a:endParaRPr>
          </a:p>
          <a:p>
            <a:pPr algn="ctr"/>
            <a:endParaRPr lang="en-CA" sz="3600" dirty="0">
              <a:solidFill>
                <a:schemeClr val="tx1"/>
              </a:solidFill>
            </a:endParaRPr>
          </a:p>
          <a:p>
            <a:pPr algn="ctr"/>
            <a:endParaRPr lang="en-CA" sz="3600" dirty="0" smtClean="0">
              <a:solidFill>
                <a:schemeClr val="tx1"/>
              </a:solidFill>
            </a:endParaRPr>
          </a:p>
          <a:p>
            <a:pPr algn="ctr"/>
            <a:endParaRPr lang="en-CA" sz="3600" dirty="0">
              <a:solidFill>
                <a:schemeClr val="tx1"/>
              </a:solidFill>
            </a:endParaRPr>
          </a:p>
          <a:p>
            <a:pPr algn="ctr"/>
            <a:r>
              <a:rPr lang="en-CA" sz="3600" dirty="0" smtClean="0">
                <a:solidFill>
                  <a:schemeClr val="tx1"/>
                </a:solidFill>
              </a:rPr>
              <a:t>RAD ARCHIVAL DESCRIPTION</a:t>
            </a:r>
          </a:p>
        </p:txBody>
      </p:sp>
      <p:sp>
        <p:nvSpPr>
          <p:cNvPr id="4" name="Rectangle 3"/>
          <p:cNvSpPr/>
          <p:nvPr/>
        </p:nvSpPr>
        <p:spPr>
          <a:xfrm>
            <a:off x="340660" y="581444"/>
            <a:ext cx="8462682" cy="4026651"/>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sz="3600" dirty="0" smtClean="0">
              <a:solidFill>
                <a:schemeClr val="tx1"/>
              </a:solidFill>
            </a:endParaRPr>
          </a:p>
          <a:p>
            <a:pPr algn="ctr"/>
            <a:endParaRPr lang="en-CA" sz="1000" dirty="0" smtClean="0">
              <a:solidFill>
                <a:schemeClr val="tx1"/>
              </a:solidFill>
            </a:endParaRPr>
          </a:p>
          <a:p>
            <a:pPr algn="ctr"/>
            <a:endParaRPr lang="en-CA" sz="1000" dirty="0" smtClean="0">
              <a:solidFill>
                <a:schemeClr val="tx1"/>
              </a:solidFill>
            </a:endParaRPr>
          </a:p>
          <a:p>
            <a:pPr algn="ctr"/>
            <a:endParaRPr lang="en-CA" sz="3600" dirty="0" smtClean="0">
              <a:solidFill>
                <a:schemeClr val="tx1"/>
              </a:solidFill>
            </a:endParaRPr>
          </a:p>
          <a:p>
            <a:pPr algn="ctr"/>
            <a:endParaRPr lang="en-CA" sz="3600" dirty="0">
              <a:solidFill>
                <a:schemeClr val="tx1"/>
              </a:solidFill>
            </a:endParaRPr>
          </a:p>
          <a:p>
            <a:pPr algn="ctr"/>
            <a:endParaRPr lang="en-CA" sz="3600" dirty="0" smtClean="0">
              <a:solidFill>
                <a:schemeClr val="tx1"/>
              </a:solidFill>
            </a:endParaRPr>
          </a:p>
          <a:p>
            <a:pPr algn="ctr"/>
            <a:endParaRPr lang="en-CA" sz="3600" dirty="0">
              <a:solidFill>
                <a:schemeClr val="tx1"/>
              </a:solidFill>
            </a:endParaRPr>
          </a:p>
          <a:p>
            <a:pPr algn="ctr"/>
            <a:endParaRPr lang="en-CA" sz="3600" dirty="0" smtClean="0">
              <a:solidFill>
                <a:schemeClr val="tx1"/>
              </a:solidFill>
            </a:endParaRPr>
          </a:p>
        </p:txBody>
      </p:sp>
      <p:sp>
        <p:nvSpPr>
          <p:cNvPr id="17" name="Rectangle 16"/>
          <p:cNvSpPr/>
          <p:nvPr/>
        </p:nvSpPr>
        <p:spPr>
          <a:xfrm>
            <a:off x="640978" y="1245896"/>
            <a:ext cx="3143231" cy="711857"/>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PROVENANCE</a:t>
            </a:r>
            <a:endParaRPr lang="en-CA" sz="1000" dirty="0">
              <a:solidFill>
                <a:schemeClr val="tx1"/>
              </a:solidFill>
            </a:endParaRPr>
          </a:p>
        </p:txBody>
      </p:sp>
      <p:sp>
        <p:nvSpPr>
          <p:cNvPr id="18" name="TextBox 17"/>
          <p:cNvSpPr txBox="1"/>
          <p:nvPr/>
        </p:nvSpPr>
        <p:spPr>
          <a:xfrm>
            <a:off x="5773272" y="2219576"/>
            <a:ext cx="1882588" cy="369332"/>
          </a:xfrm>
          <a:prstGeom prst="rect">
            <a:avLst/>
          </a:prstGeom>
          <a:noFill/>
          <a:ln w="57150">
            <a:solidFill>
              <a:srgbClr val="FFC000"/>
            </a:solidFill>
          </a:ln>
        </p:spPr>
        <p:txBody>
          <a:bodyPr wrap="square" rtlCol="0">
            <a:spAutoFit/>
          </a:bodyPr>
          <a:lstStyle/>
          <a:p>
            <a:pPr algn="ctr"/>
            <a:r>
              <a:rPr lang="en-CA" dirty="0" smtClean="0"/>
              <a:t>Series</a:t>
            </a:r>
            <a:endParaRPr lang="en-CA" dirty="0"/>
          </a:p>
        </p:txBody>
      </p:sp>
      <p:sp>
        <p:nvSpPr>
          <p:cNvPr id="19" name="TextBox 18"/>
          <p:cNvSpPr txBox="1"/>
          <p:nvPr/>
        </p:nvSpPr>
        <p:spPr>
          <a:xfrm>
            <a:off x="6149788" y="2934970"/>
            <a:ext cx="1882588" cy="369332"/>
          </a:xfrm>
          <a:prstGeom prst="rect">
            <a:avLst/>
          </a:prstGeom>
          <a:noFill/>
          <a:ln w="57150">
            <a:solidFill>
              <a:srgbClr val="FFC000"/>
            </a:solidFill>
          </a:ln>
        </p:spPr>
        <p:txBody>
          <a:bodyPr wrap="square" rtlCol="0">
            <a:spAutoFit/>
          </a:bodyPr>
          <a:lstStyle/>
          <a:p>
            <a:pPr algn="ctr"/>
            <a:r>
              <a:rPr lang="en-CA" dirty="0" smtClean="0"/>
              <a:t>File</a:t>
            </a:r>
            <a:endParaRPr lang="en-CA" dirty="0"/>
          </a:p>
        </p:txBody>
      </p:sp>
      <p:cxnSp>
        <p:nvCxnSpPr>
          <p:cNvPr id="20" name="Straight Arrow Connector 19"/>
          <p:cNvCxnSpPr>
            <a:stCxn id="18" idx="2"/>
            <a:endCxn id="19" idx="0"/>
          </p:cNvCxnSpPr>
          <p:nvPr/>
        </p:nvCxnSpPr>
        <p:spPr>
          <a:xfrm>
            <a:off x="6714566" y="2588908"/>
            <a:ext cx="376516" cy="346062"/>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6667501" y="3650334"/>
            <a:ext cx="1882588" cy="369332"/>
          </a:xfrm>
          <a:prstGeom prst="rect">
            <a:avLst/>
          </a:prstGeom>
          <a:noFill/>
          <a:ln w="57150">
            <a:solidFill>
              <a:srgbClr val="FFC000"/>
            </a:solidFill>
          </a:ln>
        </p:spPr>
        <p:txBody>
          <a:bodyPr wrap="square" rtlCol="0">
            <a:spAutoFit/>
          </a:bodyPr>
          <a:lstStyle/>
          <a:p>
            <a:pPr algn="ctr"/>
            <a:r>
              <a:rPr lang="en-CA" dirty="0" smtClean="0"/>
              <a:t>Item</a:t>
            </a:r>
            <a:endParaRPr lang="en-CA" dirty="0"/>
          </a:p>
        </p:txBody>
      </p:sp>
      <p:cxnSp>
        <p:nvCxnSpPr>
          <p:cNvPr id="25" name="Straight Arrow Connector 24"/>
          <p:cNvCxnSpPr>
            <a:stCxn id="19" idx="2"/>
            <a:endCxn id="24" idx="0"/>
          </p:cNvCxnSpPr>
          <p:nvPr/>
        </p:nvCxnSpPr>
        <p:spPr>
          <a:xfrm>
            <a:off x="7091082" y="3304302"/>
            <a:ext cx="517713" cy="346032"/>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stCxn id="17" idx="3"/>
            <a:endCxn id="66" idx="1"/>
          </p:cNvCxnSpPr>
          <p:nvPr/>
        </p:nvCxnSpPr>
        <p:spPr>
          <a:xfrm>
            <a:off x="3784209" y="1601825"/>
            <a:ext cx="1622649" cy="0"/>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5406858" y="1245896"/>
            <a:ext cx="3143231" cy="711857"/>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FONDS</a:t>
            </a:r>
            <a:endParaRPr lang="en-CA" sz="1000" dirty="0">
              <a:solidFill>
                <a:schemeClr val="tx1"/>
              </a:solidFill>
            </a:endParaRPr>
          </a:p>
        </p:txBody>
      </p:sp>
      <p:cxnSp>
        <p:nvCxnSpPr>
          <p:cNvPr id="74" name="Straight Arrow Connector 73"/>
          <p:cNvCxnSpPr/>
          <p:nvPr/>
        </p:nvCxnSpPr>
        <p:spPr>
          <a:xfrm>
            <a:off x="6689343" y="2588908"/>
            <a:ext cx="376516" cy="346062"/>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76" name="TextBox 75"/>
          <p:cNvSpPr txBox="1"/>
          <p:nvPr/>
        </p:nvSpPr>
        <p:spPr>
          <a:xfrm>
            <a:off x="2343986" y="2938207"/>
            <a:ext cx="1882588" cy="369332"/>
          </a:xfrm>
          <a:prstGeom prst="rect">
            <a:avLst/>
          </a:prstGeom>
          <a:solidFill>
            <a:schemeClr val="bg1"/>
          </a:solidFill>
          <a:ln w="57150">
            <a:solidFill>
              <a:srgbClr val="FFC000"/>
            </a:solidFill>
          </a:ln>
        </p:spPr>
        <p:txBody>
          <a:bodyPr wrap="square" rtlCol="0">
            <a:spAutoFit/>
          </a:bodyPr>
          <a:lstStyle/>
          <a:p>
            <a:pPr algn="ctr"/>
            <a:r>
              <a:rPr lang="en-CA" dirty="0" smtClean="0"/>
              <a:t>Person</a:t>
            </a:r>
            <a:endParaRPr lang="en-CA" dirty="0"/>
          </a:p>
        </p:txBody>
      </p:sp>
      <p:sp>
        <p:nvSpPr>
          <p:cNvPr id="77" name="TextBox 76"/>
          <p:cNvSpPr txBox="1"/>
          <p:nvPr/>
        </p:nvSpPr>
        <p:spPr>
          <a:xfrm>
            <a:off x="1901621" y="3650334"/>
            <a:ext cx="1882588" cy="369332"/>
          </a:xfrm>
          <a:prstGeom prst="rect">
            <a:avLst/>
          </a:prstGeom>
          <a:noFill/>
          <a:ln w="57150">
            <a:solidFill>
              <a:srgbClr val="FFC000"/>
            </a:solidFill>
          </a:ln>
        </p:spPr>
        <p:txBody>
          <a:bodyPr wrap="square" rtlCol="0">
            <a:spAutoFit/>
          </a:bodyPr>
          <a:lstStyle/>
          <a:p>
            <a:pPr algn="ctr"/>
            <a:r>
              <a:rPr lang="en-CA" dirty="0" smtClean="0"/>
              <a:t>Family</a:t>
            </a:r>
            <a:endParaRPr lang="en-CA" dirty="0"/>
          </a:p>
        </p:txBody>
      </p:sp>
      <p:cxnSp>
        <p:nvCxnSpPr>
          <p:cNvPr id="79" name="Straight Arrow Connector 78"/>
          <p:cNvCxnSpPr>
            <a:stCxn id="75" idx="0"/>
            <a:endCxn id="17" idx="2"/>
          </p:cNvCxnSpPr>
          <p:nvPr/>
        </p:nvCxnSpPr>
        <p:spPr>
          <a:xfrm flipV="1">
            <a:off x="1586460" y="1957753"/>
            <a:ext cx="626134" cy="258899"/>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11" name="Straight Arrow Connector 110"/>
          <p:cNvCxnSpPr>
            <a:stCxn id="76" idx="0"/>
            <a:endCxn id="17" idx="2"/>
          </p:cNvCxnSpPr>
          <p:nvPr/>
        </p:nvCxnSpPr>
        <p:spPr>
          <a:xfrm flipH="1" flipV="1">
            <a:off x="2212594" y="1957753"/>
            <a:ext cx="1072686" cy="980454"/>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14" name="Straight Arrow Connector 113"/>
          <p:cNvCxnSpPr>
            <a:stCxn id="66" idx="2"/>
            <a:endCxn id="18" idx="0"/>
          </p:cNvCxnSpPr>
          <p:nvPr/>
        </p:nvCxnSpPr>
        <p:spPr>
          <a:xfrm flipH="1">
            <a:off x="6714566" y="1957753"/>
            <a:ext cx="263908" cy="261823"/>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75" name="TextBox 74"/>
          <p:cNvSpPr txBox="1"/>
          <p:nvPr/>
        </p:nvSpPr>
        <p:spPr>
          <a:xfrm>
            <a:off x="645166" y="2216652"/>
            <a:ext cx="1882588" cy="369332"/>
          </a:xfrm>
          <a:prstGeom prst="rect">
            <a:avLst/>
          </a:prstGeom>
          <a:solidFill>
            <a:schemeClr val="bg1"/>
          </a:solidFill>
          <a:ln w="57150">
            <a:solidFill>
              <a:srgbClr val="FFC000"/>
            </a:solidFill>
          </a:ln>
        </p:spPr>
        <p:txBody>
          <a:bodyPr wrap="square" rtlCol="0">
            <a:spAutoFit/>
          </a:bodyPr>
          <a:lstStyle/>
          <a:p>
            <a:pPr algn="ctr"/>
            <a:r>
              <a:rPr lang="en-CA" dirty="0" smtClean="0"/>
              <a:t>Corporate body</a:t>
            </a:r>
            <a:endParaRPr lang="en-CA" dirty="0"/>
          </a:p>
        </p:txBody>
      </p:sp>
    </p:spTree>
    <p:extLst>
      <p:ext uri="{BB962C8B-B14F-4D97-AF65-F5344CB8AC3E}">
        <p14:creationId xmlns:p14="http://schemas.microsoft.com/office/powerpoint/2010/main" val="38563702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0660" y="584816"/>
            <a:ext cx="8462682" cy="1498889"/>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CONTEXT CONTROL</a:t>
            </a:r>
          </a:p>
          <a:p>
            <a:pPr algn="ctr"/>
            <a:endParaRPr lang="en-CA" sz="1000" dirty="0" smtClean="0">
              <a:solidFill>
                <a:schemeClr val="tx1"/>
              </a:solidFill>
            </a:endParaRPr>
          </a:p>
          <a:p>
            <a:pPr algn="ctr"/>
            <a:endParaRPr lang="en-CA" sz="1000" dirty="0">
              <a:solidFill>
                <a:schemeClr val="tx1"/>
              </a:solidFill>
            </a:endParaRPr>
          </a:p>
          <a:p>
            <a:pPr algn="ctr"/>
            <a:endParaRPr lang="en-CA" sz="1000" dirty="0">
              <a:solidFill>
                <a:schemeClr val="tx1"/>
              </a:solidFill>
            </a:endParaRPr>
          </a:p>
          <a:p>
            <a:pPr algn="ctr"/>
            <a:endParaRPr lang="en-CA" sz="3600" dirty="0">
              <a:solidFill>
                <a:schemeClr val="tx1"/>
              </a:solidFill>
            </a:endParaRPr>
          </a:p>
        </p:txBody>
      </p:sp>
      <p:sp>
        <p:nvSpPr>
          <p:cNvPr id="5" name="TextBox 4"/>
          <p:cNvSpPr txBox="1"/>
          <p:nvPr/>
        </p:nvSpPr>
        <p:spPr>
          <a:xfrm>
            <a:off x="448237" y="697478"/>
            <a:ext cx="1882588" cy="369332"/>
          </a:xfrm>
          <a:prstGeom prst="rect">
            <a:avLst/>
          </a:prstGeom>
          <a:noFill/>
          <a:ln w="57150">
            <a:solidFill>
              <a:srgbClr val="FFC000"/>
            </a:solidFill>
          </a:ln>
        </p:spPr>
        <p:txBody>
          <a:bodyPr wrap="square" rtlCol="0">
            <a:spAutoFit/>
          </a:bodyPr>
          <a:lstStyle/>
          <a:p>
            <a:pPr algn="ctr"/>
            <a:r>
              <a:rPr lang="en-CA" dirty="0" smtClean="0"/>
              <a:t>Organization</a:t>
            </a:r>
            <a:endParaRPr lang="en-CA" dirty="0"/>
          </a:p>
        </p:txBody>
      </p:sp>
      <p:sp>
        <p:nvSpPr>
          <p:cNvPr id="6" name="TextBox 5"/>
          <p:cNvSpPr txBox="1"/>
          <p:nvPr/>
        </p:nvSpPr>
        <p:spPr>
          <a:xfrm>
            <a:off x="448237" y="1400318"/>
            <a:ext cx="1882588" cy="369332"/>
          </a:xfrm>
          <a:prstGeom prst="rect">
            <a:avLst/>
          </a:prstGeom>
          <a:noFill/>
          <a:ln w="57150">
            <a:solidFill>
              <a:srgbClr val="FFC000"/>
            </a:solidFill>
          </a:ln>
        </p:spPr>
        <p:txBody>
          <a:bodyPr wrap="square" rtlCol="0">
            <a:spAutoFit/>
          </a:bodyPr>
          <a:lstStyle/>
          <a:p>
            <a:pPr algn="ctr"/>
            <a:r>
              <a:rPr lang="en-CA" dirty="0" smtClean="0"/>
              <a:t>Agency</a:t>
            </a:r>
            <a:endParaRPr lang="en-CA" dirty="0"/>
          </a:p>
        </p:txBody>
      </p:sp>
      <p:cxnSp>
        <p:nvCxnSpPr>
          <p:cNvPr id="8" name="Straight Arrow Connector 7"/>
          <p:cNvCxnSpPr>
            <a:stCxn id="5" idx="2"/>
            <a:endCxn id="6" idx="0"/>
          </p:cNvCxnSpPr>
          <p:nvPr/>
        </p:nvCxnSpPr>
        <p:spPr>
          <a:xfrm>
            <a:off x="1389531" y="1066810"/>
            <a:ext cx="0" cy="333508"/>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6714566" y="697478"/>
            <a:ext cx="1882588" cy="369332"/>
          </a:xfrm>
          <a:prstGeom prst="rect">
            <a:avLst/>
          </a:prstGeom>
          <a:noFill/>
          <a:ln w="57150">
            <a:solidFill>
              <a:srgbClr val="FFC000"/>
            </a:solidFill>
          </a:ln>
        </p:spPr>
        <p:txBody>
          <a:bodyPr wrap="square" rtlCol="0">
            <a:spAutoFit/>
          </a:bodyPr>
          <a:lstStyle/>
          <a:p>
            <a:pPr algn="ctr"/>
            <a:r>
              <a:rPr lang="en-CA" dirty="0" smtClean="0"/>
              <a:t>Family</a:t>
            </a:r>
            <a:endParaRPr lang="en-CA" dirty="0"/>
          </a:p>
        </p:txBody>
      </p:sp>
      <p:sp>
        <p:nvSpPr>
          <p:cNvPr id="10" name="TextBox 9"/>
          <p:cNvSpPr txBox="1"/>
          <p:nvPr/>
        </p:nvSpPr>
        <p:spPr>
          <a:xfrm>
            <a:off x="6714566" y="1400318"/>
            <a:ext cx="1882588" cy="369332"/>
          </a:xfrm>
          <a:prstGeom prst="rect">
            <a:avLst/>
          </a:prstGeom>
          <a:noFill/>
          <a:ln w="57150">
            <a:solidFill>
              <a:srgbClr val="FFC000"/>
            </a:solidFill>
          </a:ln>
        </p:spPr>
        <p:txBody>
          <a:bodyPr wrap="square" rtlCol="0">
            <a:spAutoFit/>
          </a:bodyPr>
          <a:lstStyle/>
          <a:p>
            <a:pPr algn="ctr"/>
            <a:r>
              <a:rPr lang="en-CA" dirty="0" smtClean="0"/>
              <a:t>Person</a:t>
            </a:r>
            <a:endParaRPr lang="en-CA" dirty="0"/>
          </a:p>
        </p:txBody>
      </p:sp>
      <p:cxnSp>
        <p:nvCxnSpPr>
          <p:cNvPr id="11" name="Straight Arrow Connector 10"/>
          <p:cNvCxnSpPr>
            <a:stCxn id="9" idx="2"/>
            <a:endCxn id="10" idx="0"/>
          </p:cNvCxnSpPr>
          <p:nvPr/>
        </p:nvCxnSpPr>
        <p:spPr>
          <a:xfrm>
            <a:off x="7655860" y="1066810"/>
            <a:ext cx="0" cy="333508"/>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6" idx="3"/>
            <a:endCxn id="10" idx="1"/>
          </p:cNvCxnSpPr>
          <p:nvPr/>
        </p:nvCxnSpPr>
        <p:spPr>
          <a:xfrm>
            <a:off x="2330825" y="1584984"/>
            <a:ext cx="4383741" cy="0"/>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1810683" y="2223920"/>
            <a:ext cx="5522636" cy="3055937"/>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RECORDS CONTROL</a:t>
            </a:r>
          </a:p>
          <a:p>
            <a:pPr algn="ctr"/>
            <a:endParaRPr lang="en-CA" sz="3600" dirty="0">
              <a:solidFill>
                <a:schemeClr val="tx1"/>
              </a:solidFill>
            </a:endParaRPr>
          </a:p>
          <a:p>
            <a:pPr algn="ctr"/>
            <a:endParaRPr lang="en-CA" sz="3600" dirty="0" smtClean="0">
              <a:solidFill>
                <a:schemeClr val="tx1"/>
              </a:solidFill>
            </a:endParaRPr>
          </a:p>
          <a:p>
            <a:pPr algn="ctr"/>
            <a:endParaRPr lang="en-CA" sz="1000" dirty="0" smtClean="0">
              <a:solidFill>
                <a:schemeClr val="tx1"/>
              </a:solidFill>
            </a:endParaRPr>
          </a:p>
          <a:p>
            <a:pPr algn="ctr"/>
            <a:endParaRPr lang="en-CA" sz="1000" dirty="0">
              <a:solidFill>
                <a:schemeClr val="tx1"/>
              </a:solidFill>
            </a:endParaRPr>
          </a:p>
          <a:p>
            <a:pPr algn="ctr"/>
            <a:endParaRPr lang="en-CA" sz="1000" dirty="0" smtClean="0">
              <a:solidFill>
                <a:schemeClr val="tx1"/>
              </a:solidFill>
            </a:endParaRPr>
          </a:p>
          <a:p>
            <a:pPr algn="ctr"/>
            <a:endParaRPr lang="en-CA" sz="1000" dirty="0">
              <a:solidFill>
                <a:schemeClr val="tx1"/>
              </a:solidFill>
            </a:endParaRPr>
          </a:p>
          <a:p>
            <a:pPr algn="ctr"/>
            <a:endParaRPr lang="en-CA" sz="1000" dirty="0">
              <a:solidFill>
                <a:schemeClr val="tx1"/>
              </a:solidFill>
            </a:endParaRPr>
          </a:p>
          <a:p>
            <a:pPr algn="ctr"/>
            <a:r>
              <a:rPr lang="en-CA" sz="3600" dirty="0" smtClean="0">
                <a:solidFill>
                  <a:schemeClr val="tx1"/>
                </a:solidFill>
              </a:rPr>
              <a:t>RAD ARCHIVAL DESCRIPTION</a:t>
            </a:r>
            <a:endParaRPr lang="en-CA" sz="3600" dirty="0">
              <a:solidFill>
                <a:schemeClr val="tx1"/>
              </a:solidFill>
            </a:endParaRPr>
          </a:p>
        </p:txBody>
      </p:sp>
      <p:sp>
        <p:nvSpPr>
          <p:cNvPr id="18" name="TextBox 17"/>
          <p:cNvSpPr txBox="1"/>
          <p:nvPr/>
        </p:nvSpPr>
        <p:spPr>
          <a:xfrm>
            <a:off x="2664007" y="2930357"/>
            <a:ext cx="1882588" cy="369332"/>
          </a:xfrm>
          <a:prstGeom prst="rect">
            <a:avLst/>
          </a:prstGeom>
          <a:noFill/>
          <a:ln w="57150">
            <a:solidFill>
              <a:srgbClr val="FFC000"/>
            </a:solidFill>
          </a:ln>
        </p:spPr>
        <p:txBody>
          <a:bodyPr wrap="square" rtlCol="0">
            <a:spAutoFit/>
          </a:bodyPr>
          <a:lstStyle/>
          <a:p>
            <a:pPr algn="ctr"/>
            <a:r>
              <a:rPr lang="en-CA" dirty="0" smtClean="0"/>
              <a:t>Series</a:t>
            </a:r>
            <a:endParaRPr lang="en-CA" dirty="0"/>
          </a:p>
        </p:txBody>
      </p:sp>
      <p:sp>
        <p:nvSpPr>
          <p:cNvPr id="19" name="TextBox 18"/>
          <p:cNvSpPr txBox="1"/>
          <p:nvPr/>
        </p:nvSpPr>
        <p:spPr>
          <a:xfrm>
            <a:off x="3040523" y="3645751"/>
            <a:ext cx="1882588" cy="369332"/>
          </a:xfrm>
          <a:prstGeom prst="rect">
            <a:avLst/>
          </a:prstGeom>
          <a:noFill/>
          <a:ln w="57150">
            <a:solidFill>
              <a:srgbClr val="FFC000"/>
            </a:solidFill>
          </a:ln>
        </p:spPr>
        <p:txBody>
          <a:bodyPr wrap="square" rtlCol="0">
            <a:spAutoFit/>
          </a:bodyPr>
          <a:lstStyle/>
          <a:p>
            <a:pPr algn="ctr"/>
            <a:r>
              <a:rPr lang="en-CA" dirty="0" smtClean="0"/>
              <a:t>File</a:t>
            </a:r>
            <a:endParaRPr lang="en-CA" dirty="0"/>
          </a:p>
        </p:txBody>
      </p:sp>
      <p:cxnSp>
        <p:nvCxnSpPr>
          <p:cNvPr id="20" name="Straight Arrow Connector 19"/>
          <p:cNvCxnSpPr>
            <a:stCxn id="18" idx="2"/>
            <a:endCxn id="19" idx="0"/>
          </p:cNvCxnSpPr>
          <p:nvPr/>
        </p:nvCxnSpPr>
        <p:spPr>
          <a:xfrm>
            <a:off x="3605301" y="3299689"/>
            <a:ext cx="376516" cy="346062"/>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3558236" y="4361115"/>
            <a:ext cx="1882588" cy="369332"/>
          </a:xfrm>
          <a:prstGeom prst="rect">
            <a:avLst/>
          </a:prstGeom>
          <a:noFill/>
          <a:ln w="57150">
            <a:solidFill>
              <a:srgbClr val="FFC000"/>
            </a:solidFill>
          </a:ln>
        </p:spPr>
        <p:txBody>
          <a:bodyPr wrap="square" rtlCol="0">
            <a:spAutoFit/>
          </a:bodyPr>
          <a:lstStyle/>
          <a:p>
            <a:pPr algn="ctr"/>
            <a:r>
              <a:rPr lang="en-CA" dirty="0" smtClean="0"/>
              <a:t>Item</a:t>
            </a:r>
            <a:endParaRPr lang="en-CA" dirty="0"/>
          </a:p>
        </p:txBody>
      </p:sp>
      <p:cxnSp>
        <p:nvCxnSpPr>
          <p:cNvPr id="25" name="Straight Arrow Connector 24"/>
          <p:cNvCxnSpPr>
            <a:stCxn id="19" idx="2"/>
            <a:endCxn id="24" idx="0"/>
          </p:cNvCxnSpPr>
          <p:nvPr/>
        </p:nvCxnSpPr>
        <p:spPr>
          <a:xfrm>
            <a:off x="3981817" y="4015083"/>
            <a:ext cx="517713" cy="346032"/>
          </a:xfrm>
          <a:prstGeom prst="straightConnector1">
            <a:avLst/>
          </a:prstGeom>
          <a:ln w="57150">
            <a:solidFill>
              <a:srgbClr val="FFC000"/>
            </a:solidFill>
            <a:tailEnd type="triangle"/>
          </a:ln>
        </p:spPr>
        <p:style>
          <a:lnRef idx="2">
            <a:schemeClr val="accent1"/>
          </a:lnRef>
          <a:fillRef idx="0">
            <a:schemeClr val="accent1"/>
          </a:fillRef>
          <a:effectRef idx="1">
            <a:schemeClr val="accent1"/>
          </a:effectRef>
          <a:fontRef idx="minor">
            <a:schemeClr val="tx1"/>
          </a:fontRef>
        </p:style>
      </p:cxnSp>
      <p:cxnSp>
        <p:nvCxnSpPr>
          <p:cNvPr id="36" name="Elbow Connector 35"/>
          <p:cNvCxnSpPr>
            <a:stCxn id="6" idx="1"/>
            <a:endCxn id="26" idx="1"/>
          </p:cNvCxnSpPr>
          <p:nvPr/>
        </p:nvCxnSpPr>
        <p:spPr>
          <a:xfrm rot="10800000" flipH="1" flipV="1">
            <a:off x="448236" y="1584984"/>
            <a:ext cx="990601" cy="4279012"/>
          </a:xfrm>
          <a:prstGeom prst="bentConnector3">
            <a:avLst>
              <a:gd name="adj1" fmla="val -30769"/>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38" name="Elbow Connector 37"/>
          <p:cNvCxnSpPr>
            <a:stCxn id="10" idx="3"/>
            <a:endCxn id="26" idx="3"/>
          </p:cNvCxnSpPr>
          <p:nvPr/>
        </p:nvCxnSpPr>
        <p:spPr>
          <a:xfrm flipH="1">
            <a:off x="7705166" y="1584984"/>
            <a:ext cx="891988" cy="4279012"/>
          </a:xfrm>
          <a:prstGeom prst="bentConnector3">
            <a:avLst>
              <a:gd name="adj1" fmla="val -42713"/>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1438838" y="5638063"/>
            <a:ext cx="6266328" cy="451865"/>
          </a:xfrm>
          <a:prstGeom prst="rect">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3600" dirty="0" smtClean="0">
                <a:solidFill>
                  <a:schemeClr val="tx1"/>
                </a:solidFill>
              </a:rPr>
              <a:t>ISAAR-CPF AUTHORITY RECORD</a:t>
            </a:r>
          </a:p>
        </p:txBody>
      </p:sp>
      <p:cxnSp>
        <p:nvCxnSpPr>
          <p:cNvPr id="41" name="Elbow Connector 40"/>
          <p:cNvCxnSpPr>
            <a:stCxn id="17" idx="2"/>
            <a:endCxn id="26" idx="0"/>
          </p:cNvCxnSpPr>
          <p:nvPr/>
        </p:nvCxnSpPr>
        <p:spPr>
          <a:xfrm rot="16200000" flipH="1">
            <a:off x="4392898" y="5458959"/>
            <a:ext cx="358206" cy="1"/>
          </a:xfrm>
          <a:prstGeom prst="bentConnector3">
            <a:avLst>
              <a:gd name="adj1" fmla="val 50000"/>
            </a:avLst>
          </a:prstGeom>
          <a:ln w="57150">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6503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ELEMENTS OF AN AUTHORITY RECORD</a:t>
            </a:r>
          </a:p>
          <a:p>
            <a:endParaRPr lang="en-US" sz="2400" dirty="0" smtClean="0">
              <a:latin typeface="Classic Grotesque Pro"/>
              <a:cs typeface="Classic Grotesque Pro"/>
            </a:endParaRPr>
          </a:p>
          <a:p>
            <a:pPr marL="342900" indent="-342900">
              <a:buFont typeface="Arial" panose="020B0604020202020204" pitchFamily="34" charset="0"/>
              <a:buChar char="•"/>
            </a:pPr>
            <a:r>
              <a:rPr lang="en-CA" sz="2400" dirty="0" smtClean="0"/>
              <a:t>Identity area</a:t>
            </a:r>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r>
              <a:rPr lang="en-CA" sz="2400" dirty="0" smtClean="0"/>
              <a:t>Description area</a:t>
            </a:r>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r>
              <a:rPr lang="en-CA" sz="2400" dirty="0" smtClean="0"/>
              <a:t>Relationships area</a:t>
            </a:r>
          </a:p>
          <a:p>
            <a:pPr marL="342900" indent="-342900">
              <a:buFont typeface="Arial" panose="020B0604020202020204" pitchFamily="34" charset="0"/>
              <a:buChar char="•"/>
            </a:pPr>
            <a:endParaRPr lang="en-CA" sz="2400" dirty="0" smtClean="0"/>
          </a:p>
          <a:p>
            <a:pPr marL="342900" indent="-342900">
              <a:buFont typeface="Arial" panose="020B0604020202020204" pitchFamily="34" charset="0"/>
              <a:buChar char="•"/>
            </a:pPr>
            <a:r>
              <a:rPr lang="en-CA" sz="2400" dirty="0" smtClean="0"/>
              <a:t>Control area</a:t>
            </a:r>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spTree>
    <p:extLst>
      <p:ext uri="{BB962C8B-B14F-4D97-AF65-F5344CB8AC3E}">
        <p14:creationId xmlns:p14="http://schemas.microsoft.com/office/powerpoint/2010/main" val="36810294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976832" y="825501"/>
            <a:ext cx="6316563" cy="4815416"/>
          </a:xfrm>
        </p:spPr>
        <p:txBody>
          <a:bodyPr/>
          <a:lstStyle/>
          <a:p>
            <a:r>
              <a:rPr lang="en-US" dirty="0" smtClean="0"/>
              <a:t>AUTHORITY RECORD</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pic>
        <p:nvPicPr>
          <p:cNvPr id="3" name="Picture 2">
            <a:hlinkClick r:id="rId3"/>
          </p:cNvPr>
          <p:cNvPicPr>
            <a:picLocks noChangeAspect="1"/>
          </p:cNvPicPr>
          <p:nvPr/>
        </p:nvPicPr>
        <p:blipFill rotWithShape="1">
          <a:blip r:embed="rId4"/>
          <a:srcRect r="2804"/>
          <a:stretch/>
        </p:blipFill>
        <p:spPr>
          <a:xfrm>
            <a:off x="1976832" y="1409700"/>
            <a:ext cx="6971225" cy="4038600"/>
          </a:xfrm>
          <a:prstGeom prst="rect">
            <a:avLst/>
          </a:prstGeom>
        </p:spPr>
      </p:pic>
      <p:cxnSp>
        <p:nvCxnSpPr>
          <p:cNvPr id="4" name="Straight Arrow Connector 3"/>
          <p:cNvCxnSpPr/>
          <p:nvPr/>
        </p:nvCxnSpPr>
        <p:spPr>
          <a:xfrm flipV="1">
            <a:off x="1595832" y="2090206"/>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5" name="Oval 4"/>
          <p:cNvSpPr/>
          <p:nvPr/>
        </p:nvSpPr>
        <p:spPr>
          <a:xfrm>
            <a:off x="3633966" y="2226278"/>
            <a:ext cx="1707052"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6" name="Straight Arrow Connector 5"/>
          <p:cNvCxnSpPr/>
          <p:nvPr/>
        </p:nvCxnSpPr>
        <p:spPr>
          <a:xfrm flipV="1">
            <a:off x="1595832" y="3538989"/>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3711850" y="3250667"/>
            <a:ext cx="1707052"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8" name="Straight Arrow Connector 7"/>
          <p:cNvCxnSpPr/>
          <p:nvPr/>
        </p:nvCxnSpPr>
        <p:spPr>
          <a:xfrm flipV="1">
            <a:off x="7582974" y="2629199"/>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65255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1976832" y="1344837"/>
            <a:ext cx="4505325" cy="4714875"/>
          </a:xfrm>
          <a:prstGeom prst="rect">
            <a:avLst/>
          </a:prstGeom>
        </p:spPr>
      </p:pic>
      <p:sp>
        <p:nvSpPr>
          <p:cNvPr id="2" name="Text Placeholder 1"/>
          <p:cNvSpPr>
            <a:spLocks noGrp="1"/>
          </p:cNvSpPr>
          <p:nvPr>
            <p:ph type="body" sz="quarter" idx="13"/>
          </p:nvPr>
        </p:nvSpPr>
        <p:spPr>
          <a:xfrm>
            <a:off x="1976832" y="825501"/>
            <a:ext cx="6316563" cy="4815416"/>
          </a:xfrm>
        </p:spPr>
        <p:txBody>
          <a:bodyPr/>
          <a:lstStyle/>
          <a:p>
            <a:r>
              <a:rPr lang="en-US" dirty="0" smtClean="0"/>
              <a:t>AUTHORITY RECORD</a:t>
            </a:r>
          </a:p>
          <a:p>
            <a:endParaRPr lang="en-US" sz="2400" dirty="0" smtClean="0">
              <a:latin typeface="Classic Grotesque Pro"/>
              <a:cs typeface="Classic Grotesque Pro"/>
            </a:endParaRPr>
          </a:p>
          <a:p>
            <a:r>
              <a:rPr lang="en-US" sz="2400" dirty="0" smtClean="0">
                <a:latin typeface="Classic Grotesque Std Medium"/>
                <a:cs typeface="Classic Grotesque Std Medium"/>
              </a:rPr>
              <a:t/>
            </a:r>
            <a:br>
              <a:rPr lang="en-US" sz="2400" dirty="0" smtClean="0">
                <a:latin typeface="Classic Grotesque Std Medium"/>
                <a:cs typeface="Classic Grotesque Std Medium"/>
              </a:rPr>
            </a:b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pPr marL="342900" indent="-342900">
              <a:buFont typeface="Arial" panose="020B0604020202020204" pitchFamily="34" charset="0"/>
              <a:buChar char="•"/>
            </a:pPr>
            <a:endParaRPr lang="en-US" sz="2400" dirty="0" smtClean="0">
              <a:latin typeface="Classic Grotesque Std Medium"/>
              <a:cs typeface="Classic Grotesque Std Medium"/>
            </a:endParaRPr>
          </a:p>
          <a:p>
            <a:r>
              <a:rPr lang="en-US" sz="2400" dirty="0" smtClean="0">
                <a:latin typeface="Classic Grotesque Std Medium"/>
                <a:cs typeface="Classic Grotesque Std Medium"/>
              </a:rPr>
              <a:t> </a:t>
            </a:r>
          </a:p>
        </p:txBody>
      </p:sp>
      <p:cxnSp>
        <p:nvCxnSpPr>
          <p:cNvPr id="4" name="Straight Arrow Connector 3"/>
          <p:cNvCxnSpPr/>
          <p:nvPr/>
        </p:nvCxnSpPr>
        <p:spPr>
          <a:xfrm flipV="1">
            <a:off x="2088542" y="1853268"/>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5" name="Oval 4"/>
          <p:cNvSpPr/>
          <p:nvPr/>
        </p:nvSpPr>
        <p:spPr>
          <a:xfrm>
            <a:off x="2067168" y="1361315"/>
            <a:ext cx="1707052"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6" name="Straight Arrow Connector 5"/>
          <p:cNvCxnSpPr/>
          <p:nvPr/>
        </p:nvCxnSpPr>
        <p:spPr>
          <a:xfrm flipV="1">
            <a:off x="2067168" y="3212417"/>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1973888" y="4740611"/>
            <a:ext cx="1707052" cy="381000"/>
          </a:xfrm>
          <a:prstGeom prst="ellipse">
            <a:avLst/>
          </a:prstGeom>
          <a:noFill/>
          <a:ln w="5715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cxnSp>
        <p:nvCxnSpPr>
          <p:cNvPr id="9" name="Straight Arrow Connector 8"/>
          <p:cNvCxnSpPr/>
          <p:nvPr/>
        </p:nvCxnSpPr>
        <p:spPr>
          <a:xfrm flipV="1">
            <a:off x="2410068" y="5829507"/>
            <a:ext cx="381000" cy="326572"/>
          </a:xfrm>
          <a:prstGeom prst="straightConnector1">
            <a:avLst/>
          </a:prstGeom>
          <a:ln w="76200">
            <a:solidFill>
              <a:srgbClr val="FFC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5274666"/>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BE8702A6576644ABA37097A1290309" ma:contentTypeVersion="1" ma:contentTypeDescription="Create a new document." ma:contentTypeScope="" ma:versionID="1576807ebee743457da536efbe00e557">
  <xsd:schema xmlns:xsd="http://www.w3.org/2001/XMLSchema" xmlns:xs="http://www.w3.org/2001/XMLSchema" xmlns:p="http://schemas.microsoft.com/office/2006/metadata/properties" xmlns:ns2="6a6a9153-db81-41aa-b483-54a7d12e9aff" targetNamespace="http://schemas.microsoft.com/office/2006/metadata/properties" ma:root="true" ma:fieldsID="c5284bd0c06afedab9f975488e5a399d" ns2:_="">
    <xsd:import namespace="6a6a9153-db81-41aa-b483-54a7d12e9aff"/>
    <xsd:element name="properties">
      <xsd:complexType>
        <xsd:sequence>
          <xsd:element name="documentManagement">
            <xsd:complexType>
              <xsd:all>
                <xsd:element ref="ns2: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6a9153-db81-41aa-b483-54a7d12e9aff" elementFormDefault="qualified">
    <xsd:import namespace="http://schemas.microsoft.com/office/2006/documentManagement/types"/>
    <xsd:import namespace="http://schemas.microsoft.com/office/infopath/2007/PartnerControls"/>
    <xsd:element name="Category" ma:index="8" nillable="true" ma:displayName="Category" ma:default="Downloads" ma:format="Dropdown" ma:internalName="Category">
      <xsd:simpleType>
        <xsd:restriction base="dms:Choice">
          <xsd:enumeration value="Downloads"/>
          <xsd:enumeration value="Project planning"/>
          <xsd:enumeration value="Guidelines"/>
          <xsd:enumeration value="Event planning"/>
          <xsd:enumeration value="Media relations"/>
          <xsd:enumeration value="Crisis communications"/>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ategory xmlns="6a6a9153-db81-41aa-b483-54a7d12e9aff">Downloads</Category>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F0CE3E-073F-4A36-9349-19EFB2F7F1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6a9153-db81-41aa-b483-54a7d12e9a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BC298E4-DC43-4CFC-B93E-D1A2FE605067}">
  <ds:schemaRefs>
    <ds:schemaRef ds:uri="http://www.w3.org/XML/1998/namespace"/>
    <ds:schemaRef ds:uri="http://purl.org/dc/dcmitype/"/>
    <ds:schemaRef ds:uri="http://purl.org/dc/terms/"/>
    <ds:schemaRef ds:uri="http://purl.org/dc/elements/1.1/"/>
    <ds:schemaRef ds:uri="http://schemas.openxmlformats.org/package/2006/metadata/core-properties"/>
    <ds:schemaRef ds:uri="http://schemas.microsoft.com/office/2006/documentManagement/types"/>
    <ds:schemaRef ds:uri="http://schemas.microsoft.com/office/2006/metadata/properties"/>
    <ds:schemaRef ds:uri="6a6a9153-db81-41aa-b483-54a7d12e9aff"/>
    <ds:schemaRef ds:uri="http://schemas.microsoft.com/office/infopath/2007/PartnerControls"/>
  </ds:schemaRefs>
</ds:datastoreItem>
</file>

<file path=customXml/itemProps3.xml><?xml version="1.0" encoding="utf-8"?>
<ds:datastoreItem xmlns:ds="http://schemas.openxmlformats.org/officeDocument/2006/customXml" ds:itemID="{C0801BB1-198A-4F23-95D2-61AB6E53814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10662</TotalTime>
  <Words>1587</Words>
  <Application>Microsoft Office PowerPoint</Application>
  <PresentationFormat>On-screen Show (4:3)</PresentationFormat>
  <Paragraphs>369</Paragraphs>
  <Slides>35</Slides>
  <Notes>34</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35</vt:i4>
      </vt:variant>
    </vt:vector>
  </HeadingPairs>
  <TitlesOfParts>
    <vt:vector size="49" baseType="lpstr">
      <vt:lpstr>Arial</vt:lpstr>
      <vt:lpstr>Calibri</vt:lpstr>
      <vt:lpstr>Classic Grotesque Pro</vt:lpstr>
      <vt:lpstr>Classic Grotesque Pro Book</vt:lpstr>
      <vt:lpstr>Classic Grotesque Pro Light</vt:lpstr>
      <vt:lpstr>Classic Grotesque Pro Semi Bold</vt:lpstr>
      <vt:lpstr>Classic Grotesque Std</vt:lpstr>
      <vt:lpstr>Classic Grotesque Std Book</vt:lpstr>
      <vt:lpstr>Classic Grotesque Std Light</vt:lpstr>
      <vt:lpstr>Classic Grotesque Std Medium</vt:lpstr>
      <vt:lpstr>Custom Design</vt:lpstr>
      <vt:lpstr>1_Custom Design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ann shier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Classic Grotesque template</dc:title>
  <dc:creator>Creighton Barrett</dc:creator>
  <cp:keywords>open learning object</cp:keywords>
  <cp:lastModifiedBy>Creighton</cp:lastModifiedBy>
  <cp:revision>245</cp:revision>
  <cp:lastPrinted>2014-06-16T17:18:12Z</cp:lastPrinted>
  <dcterms:created xsi:type="dcterms:W3CDTF">2014-06-16T16:08:57Z</dcterms:created>
  <dcterms:modified xsi:type="dcterms:W3CDTF">2015-11-11T19:38:22Z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0x010100F4BE8702A6576644ABA37097A1290309</vt:lpwstr>
  </property>
  <property fmtid="{D5CDD505-2E9C-101B-9397-08002B2CF9AE}" pid="3" name="DocVizPreviewMetadata_Count">
    <vt:i4>5</vt:i4>
  </property>
  <property fmtid="{D5CDD505-2E9C-101B-9397-08002B2CF9AE}" pid="4" name="DocVizPreviewMetadata_0">
    <vt:lpwstr>300x200x1</vt:lpwstr>
  </property>
</Properties>
</file>