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</p:sldMasterIdLst>
  <p:notesMasterIdLst>
    <p:notesMasterId r:id="rId25"/>
  </p:notesMasterIdLst>
  <p:sldIdLst>
    <p:sldId id="272" r:id="rId8"/>
    <p:sldId id="275" r:id="rId9"/>
    <p:sldId id="388" r:id="rId10"/>
    <p:sldId id="402" r:id="rId11"/>
    <p:sldId id="403" r:id="rId12"/>
    <p:sldId id="374" r:id="rId13"/>
    <p:sldId id="401" r:id="rId14"/>
    <p:sldId id="399" r:id="rId15"/>
    <p:sldId id="404" r:id="rId16"/>
    <p:sldId id="400" r:id="rId17"/>
    <p:sldId id="405" r:id="rId18"/>
    <p:sldId id="407" r:id="rId19"/>
    <p:sldId id="406" r:id="rId20"/>
    <p:sldId id="324" r:id="rId21"/>
    <p:sldId id="349" r:id="rId22"/>
    <p:sldId id="396" r:id="rId23"/>
    <p:sldId id="40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442"/>
    <a:srgbClr val="539FB0"/>
    <a:srgbClr val="6CCEFF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88838" autoAdjust="0"/>
  </p:normalViewPr>
  <p:slideViewPr>
    <p:cSldViewPr snapToGrid="0" snapToObjects="1">
      <p:cViewPr varScale="1">
        <p:scale>
          <a:sx n="66" d="100"/>
          <a:sy n="66" d="100"/>
        </p:scale>
        <p:origin x="15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DF514-9650-47DE-8FA6-B826FA771C3A}" type="datetimeFigureOut">
              <a:rPr lang="en-CA" smtClean="0"/>
              <a:t>11/11/2015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D965-AD9A-43B7-96A4-EA22CC90EA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3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0044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0370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2955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892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4175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0340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97868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8711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6727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987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20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1323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0010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5419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1420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0810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378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6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6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222/6456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hdl.handle.net/10222/6456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42570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Week Nine: Grant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Wiring | </a:t>
            </a:r>
            <a:r>
              <a:rPr lang="en-CA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  <a:hlinkClick r:id="rId6"/>
              </a:rPr>
              <a:t>http://hdl.handle.net/10222/64568</a:t>
            </a:r>
            <a:endParaRPr lang="en-US" sz="1200" b="0" i="0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6850 Archives II</a:t>
            </a:r>
            <a:endParaRPr lang="en-US" sz="1800" b="0" i="0" u="none" strike="noStrike" kern="1200" baseline="30000" dirty="0" smtClean="0">
              <a:solidFill>
                <a:schemeClr val="tx1"/>
              </a:solidFill>
              <a:latin typeface="Classic Grotesque Std Book"/>
              <a:ea typeface="+mn-ea"/>
              <a:cs typeface="Classic Grotesque Std Book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953278" y="6168726"/>
            <a:ext cx="42570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Week Nine: Grant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Wiring | </a:t>
            </a:r>
            <a:r>
              <a:rPr lang="en-CA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  <a:hlinkClick r:id="rId6"/>
              </a:rPr>
              <a:t>http://hdl.handle.net/10222/64568</a:t>
            </a:r>
            <a:endParaRPr lang="en-US" sz="1200" b="0" i="0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6850 Archives II</a:t>
            </a:r>
            <a:endParaRPr lang="en-US" sz="1800" b="0" i="0" u="none" strike="noStrike" kern="1200" baseline="30000" dirty="0" smtClean="0">
              <a:solidFill>
                <a:schemeClr val="tx1"/>
              </a:solidFill>
              <a:latin typeface="Classic Grotesque Std Book"/>
              <a:ea typeface="+mn-ea"/>
              <a:cs typeface="Classic Grotesque Std Book"/>
            </a:endParaRPr>
          </a:p>
        </p:txBody>
      </p:sp>
    </p:spTree>
    <p:extLst>
      <p:ext uri="{BB962C8B-B14F-4D97-AF65-F5344CB8AC3E}">
        <p14:creationId xmlns:p14="http://schemas.microsoft.com/office/powerpoint/2010/main" val="215495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hdl.handle.net/10222/6456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ngcanadaworks.ca/index-eng.cf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s.novascotia.ca/padp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80/00379810220120546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earnerassociates.net/proposal/" TargetMode="External"/><Relationship Id="rId5" Type="http://schemas.openxmlformats.org/officeDocument/2006/relationships/hyperlink" Target="http://www.hfsp.org/funding/art-grantsmanship" TargetMode="External"/><Relationship Id="rId4" Type="http://schemas.openxmlformats.org/officeDocument/2006/relationships/hyperlink" Target="http://www.tandfonline.com.ezproxy.library.dal.ca/doi/pdf/10.1080/0037981022012054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src.org/publications/view/7A9CB4F4-815F-DE11-BD80-001CC477EC70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novascotia.ca/archives/padp/" TargetMode="External"/><Relationship Id="rId4" Type="http://schemas.openxmlformats.org/officeDocument/2006/relationships/hyperlink" Target="http://www.pch.gc.ca/eng/1358260464627/135826072046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m.cam.ac.uk/heritage-lottery-funding-education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hlf.org.uk/our-projects/restoring-our-fenland-heritage-purchase-and-restoration-holmewood-estate" TargetMode="External"/><Relationship Id="rId4" Type="http://schemas.openxmlformats.org/officeDocument/2006/relationships/hyperlink" Target="http://www.lgbt-stories.org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ngcanadaworks.ca/index-eng.cf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archives.novascotia.ca/pad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7537" y="317500"/>
            <a:ext cx="8063325" cy="867833"/>
          </a:xfrm>
        </p:spPr>
        <p:txBody>
          <a:bodyPr/>
          <a:lstStyle/>
          <a:p>
            <a:r>
              <a:rPr lang="en-US" dirty="0" smtClean="0"/>
              <a:t>INFO </a:t>
            </a:r>
            <a:r>
              <a:rPr lang="en-US" dirty="0" smtClean="0">
                <a:latin typeface="Classic Grotesque Std Light"/>
                <a:cs typeface="Classic Grotesque Std Light"/>
              </a:rPr>
              <a:t>6850 Archives </a:t>
            </a:r>
            <a:r>
              <a:rPr lang="en-US" dirty="0" smtClean="0"/>
              <a:t>II</a:t>
            </a:r>
          </a:p>
          <a:p>
            <a:r>
              <a:rPr lang="en-US" dirty="0" smtClean="0"/>
              <a:t>Week Nine</a:t>
            </a:r>
          </a:p>
          <a:p>
            <a:r>
              <a:rPr lang="en-CA" dirty="0">
                <a:hlinkClick r:id="rId3"/>
              </a:rPr>
              <a:t>http://hdl.handle.net/10222/64568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703797"/>
            <a:ext cx="8380383" cy="1354137"/>
          </a:xfrm>
        </p:spPr>
        <p:txBody>
          <a:bodyPr/>
          <a:lstStyle/>
          <a:p>
            <a:r>
              <a:rPr lang="en-US" sz="7400" dirty="0" smtClean="0"/>
              <a:t>GRANT WRITING</a:t>
            </a:r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YOUNG CANADA WORKS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2050" name="Picture 2" descr="http://www.cla.ca/AM/Images/ycw/ycw_banne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116" y="1417833"/>
            <a:ext cx="41052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63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PROVINCIAL ARCHIVAL DEVELOPMENT PROGRAM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b="16668"/>
          <a:stretch/>
        </p:blipFill>
        <p:spPr>
          <a:xfrm>
            <a:off x="166687" y="379770"/>
            <a:ext cx="8810625" cy="64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368010" y="800158"/>
            <a:ext cx="6494105" cy="574286"/>
          </a:xfrm>
        </p:spPr>
        <p:txBody>
          <a:bodyPr/>
          <a:lstStyle/>
          <a:p>
            <a:r>
              <a:rPr lang="en-US" dirty="0" smtClean="0"/>
              <a:t>PADP ADJUDICATION CRITERIA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0365" y="2939143"/>
            <a:ext cx="2435290" cy="73711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GENERAL ELIGIBILITY CRITERIA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94477" y="2939143"/>
            <a:ext cx="2435290" cy="73711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PRIMARY OBJECTIVE OF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238589" y="2939143"/>
            <a:ext cx="2435290" cy="737118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RELEVANCE OF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ross 6"/>
          <p:cNvSpPr/>
          <p:nvPr/>
        </p:nvSpPr>
        <p:spPr>
          <a:xfrm>
            <a:off x="2712784" y="3163078"/>
            <a:ext cx="354564" cy="345232"/>
          </a:xfrm>
          <a:prstGeom prst="plu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>
            <a:off x="5756896" y="3135086"/>
            <a:ext cx="354564" cy="345232"/>
          </a:xfrm>
          <a:prstGeom prst="plu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GRANT WRITING EXERCISE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George </a:t>
            </a:r>
            <a:r>
              <a:rPr lang="en-US" sz="2400" dirty="0" err="1">
                <a:latin typeface="Classic Grotesque Std Medium"/>
                <a:cs typeface="Classic Grotesque Std Medium"/>
              </a:rPr>
              <a:t>Myerhof</a:t>
            </a:r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One of Canada’s most distinguished geotechnical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engineers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Author of over 200 papers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Best known for work on bearing capacity of foundations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Son of Nobel Laureate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21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metres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of textual records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Accessions 2002-022, 2010-022, 2012-022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79427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READINGS</a:t>
            </a:r>
            <a:br>
              <a:rPr lang="en-US" dirty="0" smtClean="0"/>
            </a:br>
            <a:endParaRPr lang="en-US" dirty="0" smtClean="0"/>
          </a:p>
          <a:p>
            <a:r>
              <a:rPr lang="en-CA" sz="1800" dirty="0" err="1"/>
              <a:t>Harrop</a:t>
            </a:r>
            <a:r>
              <a:rPr lang="en-CA" sz="1800" dirty="0"/>
              <a:t>, Ken et al. “Bidding for Records: Local Authority Archives and Competitive Funding.” </a:t>
            </a:r>
            <a:r>
              <a:rPr lang="en-CA" sz="1800" i="1" dirty="0"/>
              <a:t>Journal of the Society of Archivists </a:t>
            </a:r>
            <a:r>
              <a:rPr lang="en-CA" sz="1800" dirty="0"/>
              <a:t>23, no. 1 (2002): 35–50. </a:t>
            </a:r>
            <a:r>
              <a:rPr lang="en-CA" sz="1800" dirty="0">
                <a:hlinkClick r:id="rId3"/>
              </a:rPr>
              <a:t>http://</a:t>
            </a:r>
            <a:r>
              <a:rPr lang="en-CA" sz="1800" dirty="0" smtClean="0">
                <a:hlinkClick r:id="rId3"/>
              </a:rPr>
              <a:t>dx.doi.org/10.1080/00379810220120546</a:t>
            </a:r>
            <a:r>
              <a:rPr lang="en-CA" sz="1800" dirty="0" smtClean="0"/>
              <a:t>.  </a:t>
            </a:r>
            <a:r>
              <a:rPr lang="en-CA" sz="1800" dirty="0">
                <a:hlinkClick r:id="rId4"/>
              </a:rPr>
              <a:t>http://www.tandfonline.com.ezproxy.library.dal.ca/doi/pdf/10.1080/00379810220120546</a:t>
            </a:r>
            <a:r>
              <a:rPr lang="en-CA" sz="1800" dirty="0" smtClean="0"/>
              <a:t>.</a:t>
            </a:r>
          </a:p>
          <a:p>
            <a:endParaRPr lang="en-CA" sz="1800" dirty="0"/>
          </a:p>
          <a:p>
            <a:r>
              <a:rPr lang="en-CA" sz="1800" dirty="0" err="1"/>
              <a:t>Kraicer</a:t>
            </a:r>
            <a:r>
              <a:rPr lang="en-CA" sz="1800" dirty="0"/>
              <a:t>, Jacob. </a:t>
            </a:r>
            <a:r>
              <a:rPr lang="en-CA" sz="1800" i="1" dirty="0"/>
              <a:t>The Art of </a:t>
            </a:r>
            <a:r>
              <a:rPr lang="en-CA" sz="1800" i="1" dirty="0" err="1"/>
              <a:t>Grantsmanship</a:t>
            </a:r>
            <a:r>
              <a:rPr lang="en-CA" sz="1800" i="1" dirty="0"/>
              <a:t> </a:t>
            </a:r>
            <a:r>
              <a:rPr lang="en-CA" sz="1800" dirty="0"/>
              <a:t>(1997). </a:t>
            </a:r>
            <a:r>
              <a:rPr lang="en-CA" sz="1800" dirty="0">
                <a:hlinkClick r:id="rId5"/>
              </a:rPr>
              <a:t>http://www.hfsp.org/funding/art-grantsmanship</a:t>
            </a:r>
            <a:r>
              <a:rPr lang="en-CA" sz="1800" dirty="0" smtClean="0"/>
              <a:t>. </a:t>
            </a:r>
          </a:p>
          <a:p>
            <a:r>
              <a:rPr lang="en-CA" sz="1800" dirty="0" smtClean="0"/>
              <a:t> </a:t>
            </a:r>
            <a:endParaRPr lang="en-CA" sz="1800" dirty="0"/>
          </a:p>
          <a:p>
            <a:r>
              <a:rPr lang="en-CA" sz="1800" dirty="0"/>
              <a:t>Levine, S. Joseph. </a:t>
            </a:r>
            <a:r>
              <a:rPr lang="en-CA" sz="1800" i="1" dirty="0"/>
              <a:t>Guide for Writing a Funding Proposal </a:t>
            </a:r>
            <a:r>
              <a:rPr lang="en-CA" sz="1800" dirty="0"/>
              <a:t>(2014). </a:t>
            </a:r>
            <a:r>
              <a:rPr lang="en-CA" sz="1800" dirty="0">
                <a:hlinkClick r:id="rId6"/>
              </a:rPr>
              <a:t>http://learnerassociates.net/proposal</a:t>
            </a:r>
            <a:r>
              <a:rPr lang="en-CA" sz="1800" dirty="0" smtClean="0">
                <a:hlinkClick r:id="rId6"/>
              </a:rPr>
              <a:t>/</a:t>
            </a:r>
            <a:r>
              <a:rPr lang="en-CA" sz="1800" dirty="0" smtClean="0"/>
              <a:t>.  </a:t>
            </a:r>
            <a:r>
              <a:rPr lang="en-CA" sz="1800" dirty="0"/>
              <a:t>	</a:t>
            </a:r>
          </a:p>
          <a:p>
            <a:r>
              <a:rPr lang="en-CA" sz="1800" dirty="0" smtClean="0"/>
              <a:t> </a:t>
            </a:r>
            <a:endParaRPr lang="en-CA" sz="1800" dirty="0"/>
          </a:p>
          <a:p>
            <a:r>
              <a:rPr lang="en-CA" sz="2400" dirty="0"/>
              <a:t> 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1109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READINGS</a:t>
            </a:r>
            <a:br>
              <a:rPr lang="en-US" dirty="0" smtClean="0"/>
            </a:br>
            <a:endParaRPr lang="en-CA" sz="1800" dirty="0"/>
          </a:p>
          <a:p>
            <a:r>
              <a:rPr lang="en-CA" sz="1800" dirty="0" err="1"/>
              <a:t>Przeworski</a:t>
            </a:r>
            <a:r>
              <a:rPr lang="en-CA" sz="1800" dirty="0"/>
              <a:t>, Adam and Frank Salomon. </a:t>
            </a:r>
            <a:r>
              <a:rPr lang="en-CA" sz="1800" i="1" dirty="0" smtClean="0"/>
              <a:t>On the </a:t>
            </a:r>
            <a:r>
              <a:rPr lang="en-CA" sz="1800" i="1" dirty="0"/>
              <a:t>Art of Writing Proposals</a:t>
            </a:r>
            <a:r>
              <a:rPr lang="en-CA" sz="1800" dirty="0"/>
              <a:t>. Social Science Research Council (1995 rev., 1988). </a:t>
            </a:r>
            <a:r>
              <a:rPr lang="en-CA" sz="1800" dirty="0">
                <a:hlinkClick r:id="rId3"/>
              </a:rPr>
              <a:t>http://www.ssrc.org/publications/view/7A9CB4F4-815F-DE11-BD80-001CC477EC70</a:t>
            </a:r>
            <a:r>
              <a:rPr lang="en-CA" sz="1800" dirty="0" smtClean="0">
                <a:hlinkClick r:id="rId3"/>
              </a:rPr>
              <a:t>/</a:t>
            </a:r>
            <a:r>
              <a:rPr lang="en-CA" sz="1800" dirty="0" smtClean="0"/>
              <a:t>.</a:t>
            </a:r>
          </a:p>
          <a:p>
            <a:endParaRPr lang="en-CA" sz="1800" dirty="0"/>
          </a:p>
          <a:p>
            <a:r>
              <a:rPr lang="en-CA" sz="1800" dirty="0"/>
              <a:t>Canadian Heritage</a:t>
            </a:r>
            <a:r>
              <a:rPr lang="en-CA" sz="1800" i="1" dirty="0"/>
              <a:t>. About Young Canada Works </a:t>
            </a:r>
            <a:r>
              <a:rPr lang="en-CA" sz="1800" dirty="0"/>
              <a:t>(2014). </a:t>
            </a:r>
            <a:r>
              <a:rPr lang="en-CA" sz="1800" dirty="0">
                <a:hlinkClick r:id="rId4"/>
              </a:rPr>
              <a:t>http://www.pch.gc.ca/eng/1358260464627/1358260720464</a:t>
            </a:r>
            <a:r>
              <a:rPr lang="en-CA" sz="1800" dirty="0" smtClean="0"/>
              <a:t>.  </a:t>
            </a:r>
            <a:r>
              <a:rPr lang="en-CA" sz="1800" dirty="0"/>
              <a:t>	</a:t>
            </a:r>
          </a:p>
          <a:p>
            <a:r>
              <a:rPr lang="en-CA" sz="1800" dirty="0"/>
              <a:t>Nova Scotia Communities, Culture, and Heritage. </a:t>
            </a:r>
            <a:r>
              <a:rPr lang="en-CA" sz="1800" i="1" dirty="0"/>
              <a:t>Provincial Archival Development Program </a:t>
            </a:r>
            <a:r>
              <a:rPr lang="en-CA" sz="1800" dirty="0"/>
              <a:t>(2015). </a:t>
            </a:r>
            <a:r>
              <a:rPr lang="en-CA" sz="1800" dirty="0">
                <a:hlinkClick r:id="rId5"/>
              </a:rPr>
              <a:t>http://novascotia.ca/archives/padp</a:t>
            </a:r>
            <a:r>
              <a:rPr lang="en-CA" sz="1800" dirty="0" smtClean="0">
                <a:hlinkClick r:id="rId5"/>
              </a:rPr>
              <a:t>/</a:t>
            </a:r>
            <a:r>
              <a:rPr lang="en-CA" sz="1800" dirty="0" smtClean="0"/>
              <a:t>  </a:t>
            </a:r>
            <a:r>
              <a:rPr lang="en-CA" sz="1800" dirty="0"/>
              <a:t>	</a:t>
            </a:r>
          </a:p>
          <a:p>
            <a:r>
              <a:rPr lang="en-CA" sz="1800" dirty="0" smtClean="0"/>
              <a:t> </a:t>
            </a:r>
            <a:r>
              <a:rPr lang="en-CA" sz="1800" dirty="0"/>
              <a:t>	</a:t>
            </a:r>
          </a:p>
          <a:p>
            <a:r>
              <a:rPr lang="en-CA" sz="1800" dirty="0" smtClean="0"/>
              <a:t>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468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IMAGES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Slide </a:t>
            </a:r>
            <a:r>
              <a:rPr lang="en-CA" sz="1800" dirty="0" smtClean="0"/>
              <a:t>3: Heritage Lottery Fund </a:t>
            </a:r>
            <a:r>
              <a:rPr lang="en-CA" sz="1800" dirty="0"/>
              <a:t>logo. </a:t>
            </a:r>
            <a:r>
              <a:rPr lang="en-CA" sz="1800" dirty="0">
                <a:hlinkClick r:id="rId3"/>
              </a:rPr>
              <a:t>http://www.gsm.cam.ac.uk/heritage-lottery-funding-education</a:t>
            </a:r>
            <a:r>
              <a:rPr lang="en-CA" sz="1800" dirty="0" smtClean="0">
                <a:hlinkClick r:id="rId3"/>
              </a:rPr>
              <a:t>/</a:t>
            </a:r>
            <a:r>
              <a:rPr lang="en-CA" sz="1800" dirty="0" smtClean="0"/>
              <a:t>. </a:t>
            </a:r>
            <a:endParaRPr lang="en-CA" sz="1800" dirty="0" smtClean="0"/>
          </a:p>
          <a:p>
            <a:r>
              <a:rPr lang="en-CA" sz="1800" dirty="0" smtClean="0">
                <a:latin typeface="Classic Grotesque Std Medium"/>
                <a:cs typeface="Classic Grotesque Std Medium"/>
              </a:rPr>
              <a:t>Slide 4: 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Screenshot of Leicester  LGBT Oral History </a:t>
            </a:r>
            <a:r>
              <a:rPr lang="en-CA" sz="1800" dirty="0">
                <a:latin typeface="Classic Grotesque Std Medium"/>
                <a:cs typeface="Classic Grotesque Std Medium"/>
              </a:rPr>
              <a:t>Project Website: </a:t>
            </a:r>
            <a:r>
              <a:rPr lang="en-CA" sz="1800" dirty="0">
                <a:latin typeface="Classic Grotesque Std Medium"/>
                <a:cs typeface="Classic Grotesque Std Medium"/>
                <a:hlinkClick r:id="rId4"/>
              </a:rPr>
              <a:t>http://www.lgbt-stories.org</a:t>
            </a:r>
            <a:r>
              <a:rPr lang="en-CA" sz="1800" dirty="0" smtClean="0">
                <a:latin typeface="Classic Grotesque Std Medium"/>
                <a:cs typeface="Classic Grotesque Std Medium"/>
                <a:hlinkClick r:id="rId4"/>
              </a:rPr>
              <a:t>/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 </a:t>
            </a:r>
          </a:p>
          <a:p>
            <a:r>
              <a:rPr lang="en-CA" sz="1800" dirty="0" smtClean="0">
                <a:latin typeface="Classic Grotesque Std Medium"/>
                <a:cs typeface="Classic Grotesque Std Medium"/>
              </a:rPr>
              <a:t>Slide 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5: 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Image of two people exploring the Great Fen’s rivers </a:t>
            </a:r>
            <a:r>
              <a:rPr lang="en-CA" sz="1800" dirty="0">
                <a:latin typeface="Classic Grotesque Std Medium"/>
                <a:cs typeface="Classic Grotesque Std Medium"/>
              </a:rPr>
              <a:t>and grasslands. </a:t>
            </a:r>
            <a:r>
              <a:rPr lang="en-CA" sz="1800" dirty="0">
                <a:latin typeface="Classic Grotesque Std Medium"/>
                <a:cs typeface="Classic Grotesque Std Medium"/>
                <a:hlinkClick r:id="rId5"/>
              </a:rPr>
              <a:t>http://</a:t>
            </a:r>
            <a:r>
              <a:rPr lang="en-CA" sz="1800" dirty="0" smtClean="0">
                <a:latin typeface="Classic Grotesque Std Medium"/>
                <a:cs typeface="Classic Grotesque Std Medium"/>
                <a:hlinkClick r:id="rId5"/>
              </a:rPr>
              <a:t>www.hlf.org.uk/our-projects/restoring-our-fenland-heritage-purchase-and-restoration-holmewood-estate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r>
              <a:rPr lang="en-US" sz="2400" dirty="0">
                <a:latin typeface="Classic Grotesque Std Medium"/>
                <a:cs typeface="Classic Grotesque Std Medium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59580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95298" cy="4815416"/>
          </a:xfrm>
        </p:spPr>
        <p:txBody>
          <a:bodyPr/>
          <a:lstStyle/>
          <a:p>
            <a:r>
              <a:rPr lang="en-US" dirty="0" smtClean="0"/>
              <a:t>IMAGES</a:t>
            </a:r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Slide </a:t>
            </a:r>
            <a:r>
              <a:rPr lang="en-CA" sz="1800" dirty="0" smtClean="0"/>
              <a:t>8: </a:t>
            </a:r>
            <a:r>
              <a:rPr lang="en-CA" sz="1800" dirty="0" smtClean="0"/>
              <a:t>Competitive bidding</a:t>
            </a:r>
            <a:r>
              <a:rPr lang="en-CA" sz="1800" dirty="0"/>
              <a:t> </a:t>
            </a:r>
            <a:r>
              <a:rPr lang="en-CA" sz="1800" dirty="0" smtClean="0"/>
              <a:t>figure: </a:t>
            </a:r>
            <a:r>
              <a:rPr lang="en-CA" sz="1800" dirty="0" err="1"/>
              <a:t>Harrop</a:t>
            </a:r>
            <a:r>
              <a:rPr lang="en-CA" sz="1800" dirty="0"/>
              <a:t>, Ken et al. “Bidding for Records: Local Authority Archives and Competitive Funding.” </a:t>
            </a:r>
            <a:r>
              <a:rPr lang="en-CA" sz="1800" i="1" dirty="0"/>
              <a:t>Journal of the Society of Archivists </a:t>
            </a:r>
            <a:r>
              <a:rPr lang="en-CA" sz="1800" dirty="0"/>
              <a:t>23, no. 1 (2002): </a:t>
            </a:r>
            <a:r>
              <a:rPr lang="en-CA" sz="1800" dirty="0" smtClean="0"/>
              <a:t>35–50</a:t>
            </a:r>
            <a:r>
              <a:rPr lang="en-CA" sz="1800" dirty="0"/>
              <a:t> </a:t>
            </a:r>
            <a:r>
              <a:rPr lang="en-CA" sz="1800" dirty="0" smtClean="0"/>
              <a:t>(p. 38).</a:t>
            </a:r>
          </a:p>
          <a:p>
            <a:r>
              <a:rPr lang="en-CA" sz="1800" dirty="0" smtClean="0">
                <a:latin typeface="Classic Grotesque Std Medium"/>
                <a:cs typeface="Classic Grotesque Std Medium"/>
              </a:rPr>
              <a:t>Slide 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10: Young Canada Works logo</a:t>
            </a:r>
            <a:r>
              <a:rPr lang="en-CA" sz="1800" dirty="0">
                <a:latin typeface="Classic Grotesque Std Medium"/>
                <a:cs typeface="Classic Grotesque Std Medium"/>
              </a:rPr>
              <a:t>. </a:t>
            </a:r>
            <a:r>
              <a:rPr lang="en-CA" sz="1800" dirty="0">
                <a:latin typeface="Classic Grotesque Std Medium"/>
                <a:cs typeface="Classic Grotesque Std Medium"/>
                <a:hlinkClick r:id="rId3"/>
              </a:rPr>
              <a:t>https://</a:t>
            </a:r>
            <a:r>
              <a:rPr lang="en-CA" sz="1800" dirty="0" smtClean="0">
                <a:latin typeface="Classic Grotesque Std Medium"/>
                <a:cs typeface="Classic Grotesque Std Medium"/>
                <a:hlinkClick r:id="rId3"/>
              </a:rPr>
              <a:t>www.youngcanadaworks.ca/index-eng.cfm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. </a:t>
            </a:r>
            <a:endParaRPr lang="en-CA" sz="1800" dirty="0" smtClean="0">
              <a:latin typeface="Classic Grotesque Std Medium"/>
              <a:cs typeface="Classic Grotesque Std Medium"/>
            </a:endParaRPr>
          </a:p>
          <a:p>
            <a:r>
              <a:rPr lang="en-CA" sz="1800" dirty="0" smtClean="0">
                <a:latin typeface="Classic Grotesque Std Medium"/>
                <a:cs typeface="Classic Grotesque Std Medium"/>
              </a:rPr>
              <a:t>Slide 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11: Screenshot of Provincial Archival Development </a:t>
            </a:r>
            <a:r>
              <a:rPr lang="en-CA" sz="1800" dirty="0">
                <a:latin typeface="Classic Grotesque Std Medium"/>
                <a:cs typeface="Classic Grotesque Std Medium"/>
              </a:rPr>
              <a:t>Program website. </a:t>
            </a:r>
            <a:r>
              <a:rPr lang="en-CA" sz="1800" dirty="0">
                <a:latin typeface="Classic Grotesque Std Medium"/>
                <a:cs typeface="Classic Grotesque Std Medium"/>
                <a:hlinkClick r:id="rId4"/>
              </a:rPr>
              <a:t>http://</a:t>
            </a:r>
            <a:r>
              <a:rPr lang="en-CA" sz="1800" dirty="0" smtClean="0">
                <a:latin typeface="Classic Grotesque Std Medium"/>
                <a:cs typeface="Classic Grotesque Std Medium"/>
                <a:hlinkClick r:id="rId4"/>
              </a:rPr>
              <a:t>archives.novascotia.ca/padp</a:t>
            </a:r>
            <a:r>
              <a:rPr lang="en-CA" sz="1800" dirty="0" smtClean="0">
                <a:latin typeface="Classic Grotesque Std Medium"/>
                <a:cs typeface="Classic Grotesque Std Medium"/>
              </a:rPr>
              <a:t>.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5600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514025" cy="4815416"/>
          </a:xfrm>
        </p:spPr>
        <p:txBody>
          <a:bodyPr/>
          <a:lstStyle/>
          <a:p>
            <a:r>
              <a:rPr lang="en-US" dirty="0" smtClean="0"/>
              <a:t>AGENDA</a:t>
            </a:r>
          </a:p>
          <a:p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Announcements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Discuss finding aid assignment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Discuss readings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Grant writing exercise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r>
              <a:rPr lang="en-CA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5" name="Rectangle 4"/>
          <p:cNvSpPr/>
          <p:nvPr/>
        </p:nvSpPr>
        <p:spPr>
          <a:xfrm rot="19727969">
            <a:off x="170702" y="903554"/>
            <a:ext cx="136409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 err="1" smtClean="0">
                <a:solidFill>
                  <a:schemeClr val="tx1"/>
                </a:solidFill>
              </a:rPr>
              <a:t>Harrop</a:t>
            </a:r>
            <a:r>
              <a:rPr lang="en-CA" dirty="0" smtClean="0">
                <a:solidFill>
                  <a:schemeClr val="tx1"/>
                </a:solidFill>
              </a:rPr>
              <a:t> et al</a:t>
            </a:r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gsm.cam.ac.uk/wp-content/uploads/2013/03/HLF-heritage-lottery-f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832" y="1271058"/>
            <a:ext cx="55530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88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r>
              <a:rPr lang="en-CA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472" r="25861"/>
          <a:stretch/>
        </p:blipFill>
        <p:spPr>
          <a:xfrm>
            <a:off x="0" y="362351"/>
            <a:ext cx="914400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hlf.org.uk/sites/default/files/styles/siftgroups_media_fullsize/public/media/projects/hg-06-01367_restoringourfenlandheritagepurchaseandrestorationoftheholmewoodestate4.jpg?itok=gNzL5c3Z&amp;width=800&amp;height=6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44"/>
          <a:stretch/>
        </p:blipFill>
        <p:spPr bwMode="auto">
          <a:xfrm>
            <a:off x="1092552" y="355556"/>
            <a:ext cx="7172325" cy="574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29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Investigation of the effects of “bidding culture” on local authority archives, libraries, and museums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Literature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review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Survey of archives, libraries, and museums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In-depth interviews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5972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Archives are less involved than libraries and museums 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Archives readily admit strong reliance on external funding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“Archives may be the least well-resourced of the three domains and may therefore face particular challenges in competing…”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Rectangle 2"/>
          <p:cNvSpPr/>
          <p:nvPr/>
        </p:nvSpPr>
        <p:spPr>
          <a:xfrm rot="19727969">
            <a:off x="170702" y="4177334"/>
            <a:ext cx="136409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 err="1" smtClean="0">
                <a:solidFill>
                  <a:schemeClr val="tx1"/>
                </a:solidFill>
              </a:rPr>
              <a:t>Harrop</a:t>
            </a:r>
            <a:r>
              <a:rPr lang="en-CA" dirty="0" smtClean="0">
                <a:solidFill>
                  <a:schemeClr val="tx1"/>
                </a:solidFill>
              </a:rPr>
              <a:t> et al, p. 38.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2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r>
              <a:rPr lang="en-CA" sz="2400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dirty="0"/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4751" y="1338979"/>
            <a:ext cx="9287854" cy="455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16563" cy="4815416"/>
          </a:xfrm>
        </p:spPr>
        <p:txBody>
          <a:bodyPr/>
          <a:lstStyle/>
          <a:p>
            <a:r>
              <a:rPr lang="en-US" dirty="0" smtClean="0"/>
              <a:t>COMPETETIVE FUNDING</a:t>
            </a:r>
            <a:endParaRPr lang="en-US" dirty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Catch-22: “Are resources to be redirected from essential frontline and already under-funded core activities in order to free up staff time to develop new proposals?”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Three areas to direct particular attention: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The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profession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Policy and strategy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Partnerships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Rectangle 3"/>
          <p:cNvSpPr/>
          <p:nvPr/>
        </p:nvSpPr>
        <p:spPr>
          <a:xfrm rot="19727969">
            <a:off x="170702" y="2225242"/>
            <a:ext cx="1364094" cy="10399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 err="1" smtClean="0">
                <a:solidFill>
                  <a:schemeClr val="tx1"/>
                </a:solidFill>
              </a:rPr>
              <a:t>Harrop</a:t>
            </a:r>
            <a:r>
              <a:rPr lang="en-CA" dirty="0" smtClean="0">
                <a:solidFill>
                  <a:schemeClr val="tx1"/>
                </a:solidFill>
              </a:rPr>
              <a:t> et al, p. 39.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1576807ebee743457da536efbe00e557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c5284bd0c06afedab9f975488e5a399d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Props1.xml><?xml version="1.0" encoding="utf-8"?>
<ds:datastoreItem xmlns:ds="http://schemas.openxmlformats.org/officeDocument/2006/customXml" ds:itemID="{65F0CE3E-073F-4A36-9349-19EFB2F7F1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C298E4-DC43-4CFC-B93E-D1A2FE605067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a6a9153-db81-41aa-b483-54a7d12e9a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10858</TotalTime>
  <Words>331</Words>
  <Application>Microsoft Office PowerPoint</Application>
  <PresentationFormat>On-screen Show (4:3)</PresentationFormat>
  <Paragraphs>105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</vt:lpstr>
      <vt:lpstr>Calibri</vt:lpstr>
      <vt:lpstr>Classic Grotesque Pro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Custom Design</vt:lpstr>
      <vt:lpstr>1_Custom Design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Classic Grotesque template</dc:title>
  <dc:creator>Creighton Barrett</dc:creator>
  <cp:keywords>open learning object</cp:keywords>
  <cp:lastModifiedBy>Creighton</cp:lastModifiedBy>
  <cp:revision>261</cp:revision>
  <cp:lastPrinted>2014-06-16T17:18:12Z</cp:lastPrinted>
  <dcterms:created xsi:type="dcterms:W3CDTF">2014-06-16T16:08:57Z</dcterms:created>
  <dcterms:modified xsi:type="dcterms:W3CDTF">2015-11-11T18:53:05Z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