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660" r:id="rId5"/>
    <p:sldMasterId id="2147483648" r:id="rId6"/>
    <p:sldMasterId id="2147483673" r:id="rId7"/>
  </p:sldMasterIdLst>
  <p:notesMasterIdLst>
    <p:notesMasterId r:id="rId28"/>
  </p:notesMasterIdLst>
  <p:sldIdLst>
    <p:sldId id="272" r:id="rId8"/>
    <p:sldId id="297" r:id="rId9"/>
    <p:sldId id="275" r:id="rId10"/>
    <p:sldId id="277" r:id="rId11"/>
    <p:sldId id="281" r:id="rId12"/>
    <p:sldId id="279" r:id="rId13"/>
    <p:sldId id="282" r:id="rId14"/>
    <p:sldId id="283" r:id="rId15"/>
    <p:sldId id="284" r:id="rId16"/>
    <p:sldId id="291" r:id="rId17"/>
    <p:sldId id="285" r:id="rId18"/>
    <p:sldId id="287" r:id="rId19"/>
    <p:sldId id="288" r:id="rId20"/>
    <p:sldId id="289" r:id="rId21"/>
    <p:sldId id="293" r:id="rId22"/>
    <p:sldId id="294" r:id="rId23"/>
    <p:sldId id="295" r:id="rId24"/>
    <p:sldId id="296" r:id="rId25"/>
    <p:sldId id="290" r:id="rId26"/>
    <p:sldId id="29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5442"/>
    <a:srgbClr val="539FB0"/>
    <a:srgbClr val="6CCEFF"/>
    <a:srgbClr val="78FFFC"/>
    <a:srgbClr val="61F6FF"/>
    <a:srgbClr val="8DD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autoAdjust="0"/>
    <p:restoredTop sz="84201" autoAdjust="0"/>
  </p:normalViewPr>
  <p:slideViewPr>
    <p:cSldViewPr snapToGrid="0" snapToObjects="1">
      <p:cViewPr varScale="1">
        <p:scale>
          <a:sx n="63" d="100"/>
          <a:sy n="63" d="100"/>
        </p:scale>
        <p:origin x="159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0DF514-9650-47DE-8FA6-B826FA771C3A}" type="datetimeFigureOut">
              <a:rPr lang="en-CA" smtClean="0"/>
              <a:t>27/09/2015</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CD965-AD9A-43B7-96A4-EA22CC90EA69}" type="slidenum">
              <a:rPr lang="en-CA" smtClean="0"/>
              <a:t>‹#›</a:t>
            </a:fld>
            <a:endParaRPr lang="en-CA"/>
          </a:p>
        </p:txBody>
      </p:sp>
    </p:spTree>
    <p:extLst>
      <p:ext uri="{BB962C8B-B14F-4D97-AF65-F5344CB8AC3E}">
        <p14:creationId xmlns:p14="http://schemas.microsoft.com/office/powerpoint/2010/main" val="1106398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a:t>
            </a:fld>
            <a:endParaRPr lang="en-CA"/>
          </a:p>
        </p:txBody>
      </p:sp>
    </p:spTree>
    <p:extLst>
      <p:ext uri="{BB962C8B-B14F-4D97-AF65-F5344CB8AC3E}">
        <p14:creationId xmlns:p14="http://schemas.microsoft.com/office/powerpoint/2010/main" val="147598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http://www.ica.org/5555/reference-documents/ica-code-of-ethics.html</a:t>
            </a:r>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a:t>
            </a:fld>
            <a:endParaRPr lang="en-CA"/>
          </a:p>
        </p:txBody>
      </p:sp>
    </p:spTree>
    <p:extLst>
      <p:ext uri="{BB962C8B-B14F-4D97-AF65-F5344CB8AC3E}">
        <p14:creationId xmlns:p14="http://schemas.microsoft.com/office/powerpoint/2010/main" val="1725169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Source: https://commons.wikimedia.org/wiki/File:Old_reading_room_of_the_National_Archives_of_Finland.png</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13</a:t>
            </a:fld>
            <a:endParaRPr lang="en-CA"/>
          </a:p>
        </p:txBody>
      </p:sp>
    </p:spTree>
    <p:extLst>
      <p:ext uri="{BB962C8B-B14F-4D97-AF65-F5344CB8AC3E}">
        <p14:creationId xmlns:p14="http://schemas.microsoft.com/office/powerpoint/2010/main" val="4044283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9"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752448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5"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30583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359255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3940554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903475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2311229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2299565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1278761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hyperlink" Target="http://hdl.handle.net/10222/63746" TargetMode="External"/><Relationship Id="rId5" Type="http://schemas.openxmlformats.org/officeDocument/2006/relationships/image" Target="../media/image3.emf"/><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hyperlink" Target="http://hdl.handle.net/10222/63746" TargetMode="External"/><Relationship Id="rId5" Type="http://schemas.openxmlformats.org/officeDocument/2006/relationships/image" Target="../media/image3.emf"/><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p:cNvSpPr txBox="1"/>
          <p:nvPr userDrawn="1"/>
        </p:nvSpPr>
        <p:spPr>
          <a:xfrm>
            <a:off x="0" y="1333497"/>
            <a:ext cx="9144000" cy="2051995"/>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
        <p:nvSpPr>
          <p:cNvPr id="8" name="TextBox 7"/>
          <p:cNvSpPr txBox="1"/>
          <p:nvPr userDrawn="1"/>
        </p:nvSpPr>
        <p:spPr>
          <a:xfrm>
            <a:off x="317500" y="6085417"/>
            <a:ext cx="3704167" cy="646331"/>
          </a:xfrm>
          <a:prstGeom prst="rect">
            <a:avLst/>
          </a:prstGeom>
          <a:solidFill>
            <a:schemeClr val="bg1"/>
          </a:solidFill>
        </p:spPr>
        <p:txBody>
          <a:bodyPr wrap="square" rtlCol="0">
            <a:spAutoFit/>
          </a:bodyPr>
          <a:lstStyle/>
          <a:p>
            <a:endParaRPr lang="en-US" dirty="0" smtClean="0"/>
          </a:p>
          <a:p>
            <a:endParaRPr lang="en-US" dirty="0"/>
          </a:p>
        </p:txBody>
      </p:sp>
      <p:pic>
        <p:nvPicPr>
          <p:cNvPr id="9" name="Picture 8"/>
          <p:cNvPicPr>
            <a:picLocks noChangeAspect="1"/>
          </p:cNvPicPr>
          <p:nvPr userDrawn="1"/>
        </p:nvPicPr>
        <p:blipFill>
          <a:blip r:embed="rId3"/>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3977167103"/>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FINAL Dal Shield Head_grey.ai"/>
          <p:cNvPicPr>
            <a:picLocks noChangeAspect="1"/>
          </p:cNvPicPr>
          <p:nvPr userDrawn="1"/>
        </p:nvPicPr>
        <p:blipFill rotWithShape="1">
          <a:blip r:embed="rId3">
            <a:extLst>
              <a:ext uri="{28A0092B-C50C-407E-A947-70E740481C1C}">
                <a14:useLocalDpi xmlns:a14="http://schemas.microsoft.com/office/drawing/2010/main" val="0"/>
              </a:ext>
            </a:extLst>
          </a:blip>
          <a:srcRect l="21398" t="8000" r="20350" b="8308"/>
          <a:stretch/>
        </p:blipFill>
        <p:spPr>
          <a:xfrm rot="21318730">
            <a:off x="5102010" y="2428033"/>
            <a:ext cx="4726479" cy="5247358"/>
          </a:xfrm>
          <a:prstGeom prst="rect">
            <a:avLst/>
          </a:prstGeom>
        </p:spPr>
      </p:pic>
      <p:pic>
        <p:nvPicPr>
          <p:cNvPr id="8" name="Picture 7"/>
          <p:cNvPicPr>
            <a:picLocks noChangeAspect="1"/>
          </p:cNvPicPr>
          <p:nvPr userDrawn="1"/>
        </p:nvPicPr>
        <p:blipFill>
          <a:blip r:embed="rId4"/>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1120906109"/>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cxnSp>
        <p:nvCxnSpPr>
          <p:cNvPr id="7" name="Straight Connector 6"/>
          <p:cNvCxnSpPr/>
          <p:nvPr userDrawn="1"/>
        </p:nvCxnSpPr>
        <p:spPr>
          <a:xfrm>
            <a:off x="1832335" y="476250"/>
            <a:ext cx="0" cy="5162279"/>
          </a:xfrm>
          <a:prstGeom prst="line">
            <a:avLst/>
          </a:prstGeom>
          <a:ln/>
        </p:spPr>
        <p:style>
          <a:lnRef idx="1">
            <a:schemeClr val="dk1"/>
          </a:lnRef>
          <a:fillRef idx="0">
            <a:schemeClr val="dk1"/>
          </a:fillRef>
          <a:effectRef idx="0">
            <a:schemeClr val="dk1"/>
          </a:effectRef>
          <a:fontRef idx="minor">
            <a:schemeClr val="tx1"/>
          </a:fontRef>
        </p:style>
      </p:cxn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3" name="TextBox 12"/>
          <p:cNvSpPr txBox="1"/>
          <p:nvPr userDrawn="1"/>
        </p:nvSpPr>
        <p:spPr>
          <a:xfrm>
            <a:off x="1953278" y="6168726"/>
            <a:ext cx="3767844"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One: Introduction | </a:t>
            </a:r>
            <a:r>
              <a:rPr lang="en-US" sz="1200" b="0" i="0" baseline="30000" dirty="0" smtClean="0">
                <a:latin typeface="Classic Grotesque Std"/>
                <a:cs typeface="Classic Grotesque Std"/>
                <a:hlinkClick r:id="rId6"/>
              </a:rPr>
              <a:t>http://hdl.handle.net/10222/63746</a:t>
            </a:r>
            <a:r>
              <a:rPr lang="en-US" sz="1200" b="0" i="0" baseline="30000" dirty="0" smtClean="0">
                <a:latin typeface="Classic Grotesque Std"/>
                <a:cs typeface="Classic Grotesque Std"/>
              </a:rPr>
              <a:t> </a:t>
            </a:r>
            <a:endParaRPr lang="en-US" sz="1200" b="0" i="0" u="none" strike="noStrike"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304826887"/>
      </p:ext>
    </p:extLst>
  </p:cSld>
  <p:clrMap bg1="lt1" tx1="dk1" bg2="lt2" tx2="dk2" accent1="accent1" accent2="accent2" accent3="accent3" accent4="accent4" accent5="accent5" accent6="accent6" hlink="hlink" folHlink="folHlink"/>
  <p:sldLayoutIdLst>
    <p:sldLayoutId id="2147483672" r:id="rId1"/>
    <p:sldLayoutId id="2147483650" r:id="rId2"/>
    <p:sldLayoutId id="2147483657"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3" name="TextBox 12"/>
          <p:cNvSpPr txBox="1"/>
          <p:nvPr userDrawn="1"/>
        </p:nvSpPr>
        <p:spPr>
          <a:xfrm>
            <a:off x="1953278" y="6168726"/>
            <a:ext cx="3767844"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One: </a:t>
            </a:r>
            <a:r>
              <a:rPr lang="en-US" sz="1200" b="0" i="0" kern="1200" baseline="30000" dirty="0" smtClean="0">
                <a:solidFill>
                  <a:schemeClr val="tx1"/>
                </a:solidFill>
                <a:latin typeface="Classic Grotesque Std"/>
                <a:ea typeface="+mn-ea"/>
                <a:cs typeface="Classic Grotesque Std"/>
              </a:rPr>
              <a:t>Introduction | </a:t>
            </a:r>
            <a:r>
              <a:rPr lang="en-US" sz="1200" b="0" i="0" kern="1200" baseline="30000" dirty="0" smtClean="0">
                <a:solidFill>
                  <a:schemeClr val="tx1"/>
                </a:solidFill>
                <a:latin typeface="Classic Grotesque Std"/>
                <a:ea typeface="+mn-ea"/>
                <a:cs typeface="Classic Grotesque Std"/>
                <a:hlinkClick r:id="rId6"/>
              </a:rPr>
              <a:t>http://hdl.handle.net/10222/63746</a:t>
            </a:r>
            <a:r>
              <a:rPr lang="en-US" sz="1200" b="0" i="0" kern="1200" baseline="30000" dirty="0" smtClean="0">
                <a:solidFill>
                  <a:schemeClr val="tx1"/>
                </a:solidFill>
                <a:latin typeface="Classic Grotesque Std"/>
                <a:ea typeface="+mn-ea"/>
                <a:cs typeface="Classic Grotesque Std"/>
              </a:rPr>
              <a:t> </a:t>
            </a:r>
            <a:endParaRPr lang="en-US" sz="1200" b="0" i="0"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21549567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hdl.handle.net/10222/63746"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hyperlink" Target="http://www.parbica.org/news/xmas-reading/palau-report.aspx"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s://commons.wikimedia.org/wiki/File:Old_reading_room_of_the_National_Archives_of_Finland.png"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17537" y="317500"/>
            <a:ext cx="8063325" cy="867833"/>
          </a:xfrm>
        </p:spPr>
        <p:txBody>
          <a:bodyPr/>
          <a:lstStyle/>
          <a:p>
            <a:r>
              <a:rPr lang="en-US" dirty="0" smtClean="0"/>
              <a:t>INFO </a:t>
            </a:r>
            <a:r>
              <a:rPr lang="en-US" dirty="0" smtClean="0">
                <a:latin typeface="Classic Grotesque Std Light"/>
                <a:cs typeface="Classic Grotesque Std Light"/>
              </a:rPr>
              <a:t>6850 Archives </a:t>
            </a:r>
            <a:r>
              <a:rPr lang="en-US" dirty="0" smtClean="0"/>
              <a:t>II</a:t>
            </a:r>
          </a:p>
          <a:p>
            <a:r>
              <a:rPr lang="en-US" dirty="0" smtClean="0"/>
              <a:t>Week One</a:t>
            </a:r>
            <a:endParaRPr lang="en-US" dirty="0" smtClean="0"/>
          </a:p>
          <a:p>
            <a:r>
              <a:rPr lang="en-US" dirty="0">
                <a:hlinkClick r:id="rId3"/>
              </a:rPr>
              <a:t>http://</a:t>
            </a:r>
            <a:r>
              <a:rPr lang="en-US" dirty="0" smtClean="0">
                <a:hlinkClick r:id="rId3"/>
              </a:rPr>
              <a:t>hdl.handle.net/10222/63746</a:t>
            </a:r>
            <a:r>
              <a:rPr lang="en-US" dirty="0" smtClean="0"/>
              <a:t> </a:t>
            </a:r>
            <a:endParaRPr lang="en-US" dirty="0">
              <a:latin typeface="Classic Grotesque Std Light"/>
              <a:cs typeface="Classic Grotesque Std Light"/>
            </a:endParaRPr>
          </a:p>
        </p:txBody>
      </p:sp>
      <p:sp>
        <p:nvSpPr>
          <p:cNvPr id="3" name="Text Placeholder 2"/>
          <p:cNvSpPr>
            <a:spLocks noGrp="1"/>
          </p:cNvSpPr>
          <p:nvPr>
            <p:ph type="body" sz="quarter" idx="11"/>
          </p:nvPr>
        </p:nvSpPr>
        <p:spPr>
          <a:xfrm>
            <a:off x="529701" y="1767593"/>
            <a:ext cx="8151161" cy="1354137"/>
          </a:xfrm>
        </p:spPr>
        <p:txBody>
          <a:bodyPr/>
          <a:lstStyle/>
          <a:p>
            <a:r>
              <a:rPr lang="en-US" dirty="0" smtClean="0"/>
              <a:t>INTRODUCTION</a:t>
            </a:r>
          </a:p>
        </p:txBody>
      </p:sp>
      <p:sp>
        <p:nvSpPr>
          <p:cNvPr id="4" name="TextBox 3"/>
          <p:cNvSpPr txBox="1"/>
          <p:nvPr/>
        </p:nvSpPr>
        <p:spPr>
          <a:xfrm>
            <a:off x="515637" y="2751987"/>
            <a:ext cx="4750130" cy="2554545"/>
          </a:xfrm>
          <a:prstGeom prst="rect">
            <a:avLst/>
          </a:prstGeom>
          <a:noFill/>
        </p:spPr>
        <p:txBody>
          <a:bodyPr wrap="square" rtlCol="0">
            <a:spAutoFit/>
          </a:bodyPr>
          <a:lstStyle/>
          <a:p>
            <a:r>
              <a:rPr lang="en-US" sz="3200" dirty="0" smtClean="0">
                <a:latin typeface="Classic Grotesque Std Medium"/>
                <a:cs typeface="Classic Grotesque Std Medium"/>
              </a:rPr>
              <a:t>Pick up </a:t>
            </a:r>
            <a:r>
              <a:rPr lang="en-US" sz="3200" dirty="0">
                <a:latin typeface="Classic Grotesque Std Medium"/>
                <a:cs typeface="Classic Grotesque Std Medium"/>
              </a:rPr>
              <a:t>worksheet as you enter class and write down answer to “Why do you want to work in an archives?” question</a:t>
            </a:r>
            <a:r>
              <a:rPr lang="en-US" sz="3200" dirty="0" smtClean="0">
                <a:latin typeface="Classic Grotesque Std Medium"/>
                <a:cs typeface="Classic Grotesque Std Medium"/>
              </a:rPr>
              <a:t>…</a:t>
            </a:r>
            <a:endParaRPr lang="en-US" sz="3200" dirty="0">
              <a:latin typeface="Classic Grotesque Std Medium"/>
              <a:cs typeface="Classic Grotesque Std Medium"/>
            </a:endParaRPr>
          </a:p>
        </p:txBody>
      </p:sp>
    </p:spTree>
    <p:extLst>
      <p:ext uri="{BB962C8B-B14F-4D97-AF65-F5344CB8AC3E}">
        <p14:creationId xmlns:p14="http://schemas.microsoft.com/office/powerpoint/2010/main" val="3207226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p:cNvSpPr>
            <a:spLocks noGrp="1"/>
          </p:cNvSpPr>
          <p:nvPr>
            <p:ph type="body" sz="quarter" idx="13"/>
          </p:nvPr>
        </p:nvSpPr>
        <p:spPr>
          <a:xfrm>
            <a:off x="1976832" y="825501"/>
            <a:ext cx="5759587" cy="4815416"/>
          </a:xfrm>
        </p:spPr>
        <p:txBody>
          <a:bodyPr/>
          <a:lstStyle/>
          <a:p>
            <a:r>
              <a:rPr lang="en-US" dirty="0" smtClean="0">
                <a:cs typeface="Classic Grotesque Std Medium"/>
              </a:rPr>
              <a:t>ACCESSIONING</a:t>
            </a:r>
            <a:endParaRPr lang="en-US" sz="2400" dirty="0">
              <a:latin typeface="Classic Grotesque Std Medium"/>
              <a:cs typeface="Classic Grotesque Std Medium"/>
            </a:endParaRPr>
          </a:p>
        </p:txBody>
      </p:sp>
      <p:sp>
        <p:nvSpPr>
          <p:cNvPr id="11" name="TextBox 10"/>
          <p:cNvSpPr txBox="1"/>
          <p:nvPr/>
        </p:nvSpPr>
        <p:spPr>
          <a:xfrm>
            <a:off x="1976832" y="5476474"/>
            <a:ext cx="6096000" cy="646331"/>
          </a:xfrm>
          <a:prstGeom prst="rect">
            <a:avLst/>
          </a:prstGeom>
          <a:noFill/>
        </p:spPr>
        <p:txBody>
          <a:bodyPr wrap="square" rtlCol="0">
            <a:spAutoFit/>
          </a:bodyPr>
          <a:lstStyle/>
          <a:p>
            <a:r>
              <a:rPr lang="en-US" dirty="0" smtClean="0">
                <a:latin typeface="Classic Grotesque Std Medium"/>
                <a:cs typeface="Classic Grotesque Std Medium"/>
              </a:rPr>
              <a:t>Records in the school building behind the Archives Office in </a:t>
            </a:r>
            <a:r>
              <a:rPr lang="en-US" dirty="0" err="1" smtClean="0">
                <a:latin typeface="Classic Grotesque Std Medium"/>
                <a:cs typeface="Classic Grotesque Std Medium"/>
              </a:rPr>
              <a:t>Airai</a:t>
            </a:r>
            <a:r>
              <a:rPr lang="en-US" dirty="0" smtClean="0">
                <a:latin typeface="Classic Grotesque Std Medium"/>
                <a:cs typeface="Classic Grotesque Std Medium"/>
              </a:rPr>
              <a:t>, Palau, June 24-July 4, 2013</a:t>
            </a:r>
            <a:endParaRPr lang="en-US" dirty="0">
              <a:latin typeface="Classic Grotesque Std Medium"/>
              <a:cs typeface="Classic Grotesque Std Medium"/>
            </a:endParaRPr>
          </a:p>
        </p:txBody>
      </p:sp>
      <p:pic>
        <p:nvPicPr>
          <p:cNvPr id="2050" name="Picture 2" descr="Records in the school building behind Archives Off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834" y="1385506"/>
            <a:ext cx="5433860" cy="4075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177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6834" y="1385506"/>
            <a:ext cx="5454624" cy="4090968"/>
          </a:xfrm>
          <a:prstGeom prst="rect">
            <a:avLst/>
          </a:prstGeom>
        </p:spPr>
      </p:pic>
      <p:sp>
        <p:nvSpPr>
          <p:cNvPr id="10" name="Text Placeholder 1"/>
          <p:cNvSpPr>
            <a:spLocks noGrp="1"/>
          </p:cNvSpPr>
          <p:nvPr>
            <p:ph type="body" sz="quarter" idx="13"/>
          </p:nvPr>
        </p:nvSpPr>
        <p:spPr>
          <a:xfrm>
            <a:off x="1976832" y="825501"/>
            <a:ext cx="5759587" cy="4815416"/>
          </a:xfrm>
        </p:spPr>
        <p:txBody>
          <a:bodyPr/>
          <a:lstStyle/>
          <a:p>
            <a:r>
              <a:rPr lang="en-US" dirty="0" smtClean="0">
                <a:cs typeface="Classic Grotesque Std Medium"/>
              </a:rPr>
              <a:t>ARRANGEMENT</a:t>
            </a:r>
            <a:endParaRPr lang="en-US" sz="2400" dirty="0">
              <a:latin typeface="Classic Grotesque Std Medium"/>
              <a:cs typeface="Classic Grotesque Std Medium"/>
            </a:endParaRPr>
          </a:p>
        </p:txBody>
      </p:sp>
      <p:sp>
        <p:nvSpPr>
          <p:cNvPr id="11" name="TextBox 10"/>
          <p:cNvSpPr txBox="1"/>
          <p:nvPr/>
        </p:nvSpPr>
        <p:spPr>
          <a:xfrm>
            <a:off x="1976832" y="5476474"/>
            <a:ext cx="6096000" cy="923330"/>
          </a:xfrm>
          <a:prstGeom prst="rect">
            <a:avLst/>
          </a:prstGeom>
          <a:noFill/>
        </p:spPr>
        <p:txBody>
          <a:bodyPr wrap="square" rtlCol="0">
            <a:spAutoFit/>
          </a:bodyPr>
          <a:lstStyle/>
          <a:p>
            <a:r>
              <a:rPr lang="en-US" dirty="0" smtClean="0">
                <a:latin typeface="Classic Grotesque Std Medium"/>
                <a:cs typeface="Classic Grotesque Std Medium"/>
              </a:rPr>
              <a:t>Sorting the Solar Audio Recording Studio Collection at the Dalhousie University Archives, May 14, 2012</a:t>
            </a:r>
            <a:endParaRPr lang="en-US" dirty="0">
              <a:latin typeface="Classic Grotesque Std Medium"/>
              <a:cs typeface="Classic Grotesque Std Medium"/>
            </a:endParaRPr>
          </a:p>
          <a:p>
            <a:endParaRPr lang="en-CA" dirty="0"/>
          </a:p>
        </p:txBody>
      </p:sp>
    </p:spTree>
    <p:extLst>
      <p:ext uri="{BB962C8B-B14F-4D97-AF65-F5344CB8AC3E}">
        <p14:creationId xmlns:p14="http://schemas.microsoft.com/office/powerpoint/2010/main" val="10350690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1976832" y="825501"/>
            <a:ext cx="5759587" cy="4815416"/>
          </a:xfrm>
        </p:spPr>
        <p:txBody>
          <a:bodyPr/>
          <a:lstStyle/>
          <a:p>
            <a:r>
              <a:rPr lang="en-US" dirty="0" smtClean="0"/>
              <a:t>ARCHIVAL DESCRIPTION</a:t>
            </a:r>
            <a:endParaRPr lang="en-US" sz="2400" dirty="0">
              <a:latin typeface="Classic Grotesque Std Medium"/>
              <a:cs typeface="Classic Grotesque Std Medium"/>
            </a:endParaRPr>
          </a:p>
        </p:txBody>
      </p:sp>
      <p:sp>
        <p:nvSpPr>
          <p:cNvPr id="8" name="TextBox 7"/>
          <p:cNvSpPr txBox="1"/>
          <p:nvPr/>
        </p:nvSpPr>
        <p:spPr>
          <a:xfrm>
            <a:off x="1976832" y="5476474"/>
            <a:ext cx="6096000" cy="923330"/>
          </a:xfrm>
          <a:prstGeom prst="rect">
            <a:avLst/>
          </a:prstGeom>
          <a:noFill/>
        </p:spPr>
        <p:txBody>
          <a:bodyPr wrap="square" rtlCol="0">
            <a:spAutoFit/>
          </a:bodyPr>
          <a:lstStyle/>
          <a:p>
            <a:r>
              <a:rPr lang="en-US" dirty="0" smtClean="0">
                <a:latin typeface="Classic Grotesque Std Medium"/>
                <a:cs typeface="Classic Grotesque Std Medium"/>
              </a:rPr>
              <a:t>Finding aid created using the Canadian Rules for Archival Description</a:t>
            </a:r>
            <a:endParaRPr lang="en-US" dirty="0">
              <a:latin typeface="Classic Grotesque Std Medium"/>
              <a:cs typeface="Classic Grotesque Std Medium"/>
            </a:endParaRPr>
          </a:p>
          <a:p>
            <a:endParaRPr lang="en-CA" dirty="0"/>
          </a:p>
        </p:txBody>
      </p:sp>
      <p:pic>
        <p:nvPicPr>
          <p:cNvPr id="10" name="Picture 9"/>
          <p:cNvPicPr>
            <a:picLocks noChangeAspect="1"/>
          </p:cNvPicPr>
          <p:nvPr/>
        </p:nvPicPr>
        <p:blipFill rotWithShape="1">
          <a:blip r:embed="rId2"/>
          <a:srcRect t="610" b="27282"/>
          <a:stretch/>
        </p:blipFill>
        <p:spPr>
          <a:xfrm>
            <a:off x="2010169" y="1317357"/>
            <a:ext cx="6438900" cy="4169044"/>
          </a:xfrm>
          <a:prstGeom prst="rect">
            <a:avLst/>
          </a:prstGeom>
        </p:spPr>
      </p:pic>
    </p:spTree>
    <p:extLst>
      <p:ext uri="{BB962C8B-B14F-4D97-AF65-F5344CB8AC3E}">
        <p14:creationId xmlns:p14="http://schemas.microsoft.com/office/powerpoint/2010/main" val="33220963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1976832" y="825501"/>
            <a:ext cx="6096000" cy="4815416"/>
          </a:xfrm>
        </p:spPr>
        <p:txBody>
          <a:bodyPr/>
          <a:lstStyle/>
          <a:p>
            <a:r>
              <a:rPr lang="en-US" dirty="0" smtClean="0"/>
              <a:t>ACCESS</a:t>
            </a:r>
            <a:br>
              <a:rPr lang="en-US" dirty="0" smtClean="0"/>
            </a:br>
            <a:endParaRPr lang="en-US" sz="2400" dirty="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a:latin typeface="Classic Grotesque Std Medium"/>
              <a:cs typeface="Classic Grotesque Std Medium"/>
            </a:endParaRPr>
          </a:p>
        </p:txBody>
      </p:sp>
      <p:pic>
        <p:nvPicPr>
          <p:cNvPr id="1028" name="Picture 4" descr="https://upload.wikimedia.org/wikipedia/commons/8/85/Old_reading_room_of_the_National_Archives_of_Finl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6832" y="1374444"/>
            <a:ext cx="6096000" cy="40767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976832" y="5476474"/>
            <a:ext cx="6096000" cy="646331"/>
          </a:xfrm>
          <a:prstGeom prst="rect">
            <a:avLst/>
          </a:prstGeom>
          <a:noFill/>
        </p:spPr>
        <p:txBody>
          <a:bodyPr wrap="square" rtlCol="0">
            <a:spAutoFit/>
          </a:bodyPr>
          <a:lstStyle/>
          <a:p>
            <a:r>
              <a:rPr lang="en-US" dirty="0">
                <a:latin typeface="Classic Grotesque Std Medium"/>
                <a:cs typeface="Classic Grotesque Std Medium"/>
              </a:rPr>
              <a:t>Old reading room of the National Archives of Finland</a:t>
            </a:r>
          </a:p>
          <a:p>
            <a:endParaRPr lang="en-CA" dirty="0"/>
          </a:p>
        </p:txBody>
      </p:sp>
    </p:spTree>
    <p:extLst>
      <p:ext uri="{BB962C8B-B14F-4D97-AF65-F5344CB8AC3E}">
        <p14:creationId xmlns:p14="http://schemas.microsoft.com/office/powerpoint/2010/main" val="3705649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NEW TOPICS </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Monetary appraisal</a:t>
            </a:r>
          </a:p>
          <a:p>
            <a:pPr marL="342900" indent="-342900">
              <a:buFont typeface="Arial" panose="020B0604020202020204" pitchFamily="34" charset="0"/>
              <a:buChar char="•"/>
            </a:pPr>
            <a:endParaRPr lang="en-US" sz="2400" dirty="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Grant writing</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Grant project management</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Rights management</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a:latin typeface="Classic Grotesque Std Medium"/>
              <a:cs typeface="Classic Grotesque Std Medium"/>
            </a:endParaRPr>
          </a:p>
        </p:txBody>
      </p:sp>
    </p:spTree>
    <p:extLst>
      <p:ext uri="{BB962C8B-B14F-4D97-AF65-F5344CB8AC3E}">
        <p14:creationId xmlns:p14="http://schemas.microsoft.com/office/powerpoint/2010/main" val="1662122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WHAT ARE SOME OF THE DOCUMENTS PRODUCED DURING ARCHIVAL </a:t>
            </a:r>
            <a:r>
              <a:rPr lang="en-US" dirty="0"/>
              <a:t>PRACTICE</a:t>
            </a:r>
            <a:r>
              <a:rPr lang="en-CA" dirty="0" smtClean="0"/>
              <a:t>?</a:t>
            </a:r>
          </a:p>
          <a:p>
            <a:endParaRPr lang="en-CA" dirty="0"/>
          </a:p>
          <a:p>
            <a:r>
              <a:rPr lang="en-CA" dirty="0"/>
              <a:t>WHAT ARE SOME OF THE STYLES OF WRITING USED BY </a:t>
            </a:r>
            <a:r>
              <a:rPr lang="en-CA" dirty="0" smtClean="0"/>
              <a:t>ARCHIVISTS?</a:t>
            </a:r>
            <a:endParaRPr lang="en-US" dirty="0"/>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a:latin typeface="Classic Grotesque Std Medium"/>
              <a:cs typeface="Classic Grotesque Std Medium"/>
            </a:endParaRPr>
          </a:p>
        </p:txBody>
      </p:sp>
    </p:spTree>
    <p:extLst>
      <p:ext uri="{BB962C8B-B14F-4D97-AF65-F5344CB8AC3E}">
        <p14:creationId xmlns:p14="http://schemas.microsoft.com/office/powerpoint/2010/main" val="1299570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DOCUMENTS</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Donation agreements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Accession records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Archival appraisal reports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Monetary appraisal reports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Cultural property applications</a:t>
            </a:r>
          </a:p>
        </p:txBody>
      </p:sp>
    </p:spTree>
    <p:extLst>
      <p:ext uri="{BB962C8B-B14F-4D97-AF65-F5344CB8AC3E}">
        <p14:creationId xmlns:p14="http://schemas.microsoft.com/office/powerpoint/2010/main" val="2167521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DOCUMENTS</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Archival descriptions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Conservation reports, collection assessment reports, etc.</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Deaccession record, transfer agreement, etc.</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Correspondence</a:t>
            </a:r>
          </a:p>
        </p:txBody>
      </p:sp>
    </p:spTree>
    <p:extLst>
      <p:ext uri="{BB962C8B-B14F-4D97-AF65-F5344CB8AC3E}">
        <p14:creationId xmlns:p14="http://schemas.microsoft.com/office/powerpoint/2010/main" val="17509814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DOCUMENTS</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Training manuals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Policy and procedure documents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Annual reports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Job descriptions</a:t>
            </a:r>
          </a:p>
        </p:txBody>
      </p:sp>
    </p:spTree>
    <p:extLst>
      <p:ext uri="{BB962C8B-B14F-4D97-AF65-F5344CB8AC3E}">
        <p14:creationId xmlns:p14="http://schemas.microsoft.com/office/powerpoint/2010/main" val="38513166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IMAGE SOURCES</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Records </a:t>
            </a:r>
            <a:r>
              <a:rPr lang="en-US" sz="2400" dirty="0">
                <a:latin typeface="Classic Grotesque Std Medium"/>
                <a:cs typeface="Classic Grotesque Std Medium"/>
              </a:rPr>
              <a:t>in the school building behind the Archives Office in </a:t>
            </a:r>
            <a:r>
              <a:rPr lang="en-US" sz="2400" dirty="0" err="1">
                <a:latin typeface="Classic Grotesque Std Medium"/>
                <a:cs typeface="Classic Grotesque Std Medium"/>
              </a:rPr>
              <a:t>Airai</a:t>
            </a:r>
            <a:r>
              <a:rPr lang="en-US" sz="2400" dirty="0">
                <a:latin typeface="Classic Grotesque Std Medium"/>
                <a:cs typeface="Classic Grotesque Std Medium"/>
              </a:rPr>
              <a:t>, Palau, June 24-July 4, </a:t>
            </a:r>
            <a:r>
              <a:rPr lang="en-US" sz="2400" dirty="0" smtClean="0">
                <a:latin typeface="Classic Grotesque Std Medium"/>
                <a:cs typeface="Classic Grotesque Std Medium"/>
              </a:rPr>
              <a:t>2013. Palau Survey Analysis of Records Project. International Council on Archives, Pacific </a:t>
            </a:r>
            <a:r>
              <a:rPr lang="en-US" sz="2400" dirty="0">
                <a:latin typeface="Classic Grotesque Std Medium"/>
                <a:cs typeface="Classic Grotesque Std Medium"/>
              </a:rPr>
              <a:t>Regional Branch. </a:t>
            </a:r>
            <a:r>
              <a:rPr lang="en-US" sz="2400" dirty="0">
                <a:latin typeface="Classic Grotesque Std Medium"/>
                <a:cs typeface="Classic Grotesque Std Medium"/>
                <a:hlinkClick r:id="rId2"/>
              </a:rPr>
              <a:t>http://</a:t>
            </a:r>
            <a:r>
              <a:rPr lang="en-US" sz="2400" dirty="0" smtClean="0">
                <a:latin typeface="Classic Grotesque Std Medium"/>
                <a:cs typeface="Classic Grotesque Std Medium"/>
                <a:hlinkClick r:id="rId2"/>
              </a:rPr>
              <a:t>www.parbica.org/news/xmas-reading/palau-report.aspx</a:t>
            </a:r>
            <a:r>
              <a:rPr lang="en-US" sz="2400" dirty="0" smtClean="0">
                <a:latin typeface="Classic Grotesque Std Medium"/>
                <a:cs typeface="Classic Grotesque Std Medium"/>
              </a:rPr>
              <a:t>.</a:t>
            </a:r>
            <a:endParaRPr lang="en-US" sz="2400" dirty="0">
              <a:latin typeface="Classic Grotesque Std Medium"/>
              <a:cs typeface="Classic Grotesque Std Medium"/>
            </a:endParaRPr>
          </a:p>
        </p:txBody>
      </p:sp>
    </p:spTree>
    <p:extLst>
      <p:ext uri="{BB962C8B-B14F-4D97-AF65-F5344CB8AC3E}">
        <p14:creationId xmlns:p14="http://schemas.microsoft.com/office/powerpoint/2010/main" val="3148014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 </a:t>
            </a:r>
            <a:r>
              <a:rPr lang="en-CA" dirty="0"/>
              <a:t>primary duty of archivists is to maintain the integrity of the records in their care and custody. </a:t>
            </a:r>
            <a:r>
              <a:rPr lang="en-CA" dirty="0" smtClean="0"/>
              <a:t>In </a:t>
            </a:r>
            <a:r>
              <a:rPr lang="en-CA" dirty="0"/>
              <a:t>the accomplishment of this duty they must have regard to the legitimate, but sometimes conflicting, rights and interests of employers, owners, data subjects and users, past, present and future</a:t>
            </a:r>
            <a:r>
              <a:rPr lang="en-CA" dirty="0" smtClean="0"/>
              <a:t>.”</a:t>
            </a:r>
          </a:p>
          <a:p>
            <a:r>
              <a:rPr lang="en-CA" dirty="0" smtClean="0"/>
              <a:t>- International Council on Archives Code of Ethics, 1996</a:t>
            </a:r>
            <a:endParaRPr lang="en-CA" dirty="0"/>
          </a:p>
        </p:txBody>
      </p:sp>
    </p:spTree>
    <p:extLst>
      <p:ext uri="{BB962C8B-B14F-4D97-AF65-F5344CB8AC3E}">
        <p14:creationId xmlns:p14="http://schemas.microsoft.com/office/powerpoint/2010/main" val="6287222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IMAGE SOURCES</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Old reading room of the National Archives of Finland</a:t>
            </a:r>
            <a:r>
              <a:rPr lang="en-US" sz="2400" dirty="0">
                <a:latin typeface="Classic Grotesque Std Medium"/>
                <a:cs typeface="Classic Grotesque Std Medium"/>
              </a:rPr>
              <a:t>. </a:t>
            </a:r>
            <a:r>
              <a:rPr lang="en-US" sz="2400" dirty="0" smtClean="0">
                <a:latin typeface="Classic Grotesque Std Medium"/>
                <a:cs typeface="Classic Grotesque Std Medium"/>
              </a:rPr>
              <a:t>National Archives of Finland, July 20, 2012. </a:t>
            </a:r>
            <a:r>
              <a:rPr lang="en-US" sz="2400" dirty="0" smtClean="0">
                <a:latin typeface="Classic Grotesque Std Medium"/>
                <a:cs typeface="Classic Grotesque Std Medium"/>
                <a:hlinkClick r:id="rId2"/>
              </a:rPr>
              <a:t>https</a:t>
            </a:r>
            <a:r>
              <a:rPr lang="en-US" sz="2400" dirty="0">
                <a:latin typeface="Classic Grotesque Std Medium"/>
                <a:cs typeface="Classic Grotesque Std Medium"/>
                <a:hlinkClick r:id="rId2"/>
              </a:rPr>
              <a:t>://</a:t>
            </a:r>
            <a:r>
              <a:rPr lang="en-US" sz="2400" dirty="0" smtClean="0">
                <a:latin typeface="Classic Grotesque Std Medium"/>
                <a:cs typeface="Classic Grotesque Std Medium"/>
                <a:hlinkClick r:id="rId2"/>
              </a:rPr>
              <a:t>commons.wikimedia.org/wiki/File:Old_reading_room_of_the_National_Archives_of_Finland.png</a:t>
            </a:r>
            <a:r>
              <a:rPr lang="en-US" sz="2400" dirty="0" smtClean="0">
                <a:latin typeface="Classic Grotesque Std Medium"/>
                <a:cs typeface="Classic Grotesque Std Medium"/>
              </a:rPr>
              <a:t>.</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a:p>
            <a:endParaRPr lang="en-US" sz="2400" dirty="0">
              <a:latin typeface="Classic Grotesque Std Medium"/>
              <a:cs typeface="Classic Grotesque Std Medium"/>
            </a:endParaRPr>
          </a:p>
        </p:txBody>
      </p:sp>
    </p:spTree>
    <p:extLst>
      <p:ext uri="{BB962C8B-B14F-4D97-AF65-F5344CB8AC3E}">
        <p14:creationId xmlns:p14="http://schemas.microsoft.com/office/powerpoint/2010/main" val="1789465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AGENDA</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Introductions </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Overview </a:t>
            </a:r>
            <a:r>
              <a:rPr lang="en-US" sz="2400" smtClean="0">
                <a:latin typeface="Classic Grotesque Std Medium"/>
                <a:cs typeface="Classic Grotesque Std Medium"/>
              </a:rPr>
              <a:t>of course </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Review “core functions”</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Introduce types of documents created by archivists</a:t>
            </a:r>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846511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INTRODUCTIONS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Your preferred name in class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Tell us about something you have with you</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Give your answer to “Why do you want to work in an archives?” question</a:t>
            </a: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Hand in your worksheet (so I can save it for later!)</a:t>
            </a:r>
          </a:p>
        </p:txBody>
      </p:sp>
    </p:spTree>
    <p:extLst>
      <p:ext uri="{BB962C8B-B14F-4D97-AF65-F5344CB8AC3E}">
        <p14:creationId xmlns:p14="http://schemas.microsoft.com/office/powerpoint/2010/main" val="4136900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122139" cy="4815416"/>
          </a:xfrm>
        </p:spPr>
        <p:txBody>
          <a:bodyPr/>
          <a:lstStyle/>
          <a:p>
            <a:r>
              <a:rPr lang="en-US" dirty="0" smtClean="0"/>
              <a:t>OVERVIEW OF COURSE</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Brand new “special topics” course</a:t>
            </a:r>
          </a:p>
          <a:p>
            <a:endParaRPr lang="en-US" sz="2400" dirty="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Will (hopefully) be offered as regular course next year</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Trying out new content / teaching methods</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Feedback is strongly encouraged! (instructor rating + curriculum committee)</a:t>
            </a:r>
          </a:p>
        </p:txBody>
      </p:sp>
    </p:spTree>
    <p:extLst>
      <p:ext uri="{BB962C8B-B14F-4D97-AF65-F5344CB8AC3E}">
        <p14:creationId xmlns:p14="http://schemas.microsoft.com/office/powerpoint/2010/main" val="3678825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COURSE DESCRIPTION</a:t>
            </a:r>
          </a:p>
          <a:p>
            <a:endParaRPr lang="en-US" sz="2400" b="1" dirty="0" smtClean="0">
              <a:latin typeface="Classic Grotesque Pro"/>
              <a:cs typeface="Classic Grotesque Pro"/>
            </a:endParaRPr>
          </a:p>
          <a:p>
            <a:r>
              <a:rPr lang="en-CA" sz="2400" dirty="0"/>
              <a:t>This course will consider advanced topics in archives, with an emphasis on Canadian practice. It will provide an overview of the management of archives by closely examining topics including donor relations, archival and monetary appraisal, multi-level archival description, project management, and public service</a:t>
            </a:r>
            <a:r>
              <a:rPr lang="en-CA" sz="2400" dirty="0" smtClean="0"/>
              <a:t>.</a:t>
            </a:r>
            <a:endParaRPr lang="en-CA" sz="2400" dirty="0"/>
          </a:p>
        </p:txBody>
      </p:sp>
    </p:spTree>
    <p:extLst>
      <p:ext uri="{BB962C8B-B14F-4D97-AF65-F5344CB8AC3E}">
        <p14:creationId xmlns:p14="http://schemas.microsoft.com/office/powerpoint/2010/main" val="2626667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COURSE GOAL</a:t>
            </a:r>
          </a:p>
          <a:p>
            <a:endParaRPr lang="en-US" sz="2400" b="1" dirty="0" smtClean="0">
              <a:latin typeface="Classic Grotesque Pro"/>
              <a:cs typeface="Classic Grotesque Pro"/>
            </a:endParaRPr>
          </a:p>
          <a:p>
            <a:r>
              <a:rPr lang="en-CA" sz="2400" dirty="0"/>
              <a:t>The goal of this course is to introduce students to advanced topics in archival theory and practice, including collections management, donor relations, multi-level description, grant writing and budgeting, and the information technology used in archival settings.</a:t>
            </a:r>
          </a:p>
        </p:txBody>
      </p:sp>
    </p:spTree>
    <p:extLst>
      <p:ext uri="{BB962C8B-B14F-4D97-AF65-F5344CB8AC3E}">
        <p14:creationId xmlns:p14="http://schemas.microsoft.com/office/powerpoint/2010/main" val="1432052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REVIEW SYLLABUS</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Learning outcomes</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Assignments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Course schedule</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Readings</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Any questions?</a:t>
            </a:r>
          </a:p>
          <a:p>
            <a:endParaRPr lang="en-US" sz="2400" dirty="0">
              <a:latin typeface="Classic Grotesque Std Medium"/>
              <a:cs typeface="Classic Grotesque Std Medium"/>
            </a:endParaRPr>
          </a:p>
        </p:txBody>
      </p:sp>
    </p:spTree>
    <p:extLst>
      <p:ext uri="{BB962C8B-B14F-4D97-AF65-F5344CB8AC3E}">
        <p14:creationId xmlns:p14="http://schemas.microsoft.com/office/powerpoint/2010/main" val="14661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6833" y="1374444"/>
            <a:ext cx="5446856" cy="4085142"/>
          </a:xfrm>
          <a:prstGeom prst="rect">
            <a:avLst/>
          </a:prstGeom>
        </p:spPr>
      </p:pic>
      <p:sp>
        <p:nvSpPr>
          <p:cNvPr id="11" name="Text Placeholder 1"/>
          <p:cNvSpPr>
            <a:spLocks noGrp="1"/>
          </p:cNvSpPr>
          <p:nvPr>
            <p:ph type="body" sz="quarter" idx="13"/>
          </p:nvPr>
        </p:nvSpPr>
        <p:spPr>
          <a:xfrm>
            <a:off x="1976832" y="825501"/>
            <a:ext cx="5759587" cy="4815416"/>
          </a:xfrm>
        </p:spPr>
        <p:txBody>
          <a:bodyPr/>
          <a:lstStyle/>
          <a:p>
            <a:r>
              <a:rPr lang="en-US" dirty="0" smtClean="0"/>
              <a:t>ACQUISITIONS</a:t>
            </a:r>
            <a:endParaRPr lang="en-US" sz="2400" dirty="0">
              <a:latin typeface="Classic Grotesque Std Medium"/>
              <a:cs typeface="Classic Grotesque Std Medium"/>
            </a:endParaRPr>
          </a:p>
        </p:txBody>
      </p:sp>
      <p:sp>
        <p:nvSpPr>
          <p:cNvPr id="12" name="TextBox 11"/>
          <p:cNvSpPr txBox="1"/>
          <p:nvPr/>
        </p:nvSpPr>
        <p:spPr>
          <a:xfrm>
            <a:off x="1976831" y="5476474"/>
            <a:ext cx="6392253" cy="923330"/>
          </a:xfrm>
          <a:prstGeom prst="rect">
            <a:avLst/>
          </a:prstGeom>
          <a:noFill/>
        </p:spPr>
        <p:txBody>
          <a:bodyPr wrap="square" rtlCol="0">
            <a:spAutoFit/>
          </a:bodyPr>
          <a:lstStyle/>
          <a:p>
            <a:r>
              <a:rPr lang="en-US" dirty="0" smtClean="0">
                <a:latin typeface="Classic Grotesque Std Medium"/>
                <a:cs typeface="Classic Grotesque Std Medium"/>
              </a:rPr>
              <a:t>Sound recordings found in the attic of Solar Audio Recording Studio, Cunard Street, Halifax, Nova Scotia, May 2, 2012</a:t>
            </a:r>
            <a:endParaRPr lang="en-US" dirty="0">
              <a:latin typeface="Classic Grotesque Std Medium"/>
              <a:cs typeface="Classic Grotesque Std Medium"/>
            </a:endParaRPr>
          </a:p>
          <a:p>
            <a:endParaRPr lang="en-CA" dirty="0"/>
          </a:p>
        </p:txBody>
      </p:sp>
    </p:spTree>
    <p:extLst>
      <p:ext uri="{BB962C8B-B14F-4D97-AF65-F5344CB8AC3E}">
        <p14:creationId xmlns:p14="http://schemas.microsoft.com/office/powerpoint/2010/main" val="3796782258"/>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BE8702A6576644ABA37097A1290309" ma:contentTypeVersion="1" ma:contentTypeDescription="Create a new document." ma:contentTypeScope="" ma:versionID="1576807ebee743457da536efbe00e557">
  <xsd:schema xmlns:xsd="http://www.w3.org/2001/XMLSchema" xmlns:xs="http://www.w3.org/2001/XMLSchema" xmlns:p="http://schemas.microsoft.com/office/2006/metadata/properties" xmlns:ns2="6a6a9153-db81-41aa-b483-54a7d12e9aff" targetNamespace="http://schemas.microsoft.com/office/2006/metadata/properties" ma:root="true" ma:fieldsID="c5284bd0c06afedab9f975488e5a399d" ns2:_="">
    <xsd:import namespace="6a6a9153-db81-41aa-b483-54a7d12e9aff"/>
    <xsd:element name="properties">
      <xsd:complexType>
        <xsd:sequence>
          <xsd:element name="documentManagement">
            <xsd:complexType>
              <xsd:all>
                <xsd:element ref="ns2: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6a9153-db81-41aa-b483-54a7d12e9aff" elementFormDefault="qualified">
    <xsd:import namespace="http://schemas.microsoft.com/office/2006/documentManagement/types"/>
    <xsd:import namespace="http://schemas.microsoft.com/office/infopath/2007/PartnerControls"/>
    <xsd:element name="Category" ma:index="8" nillable="true" ma:displayName="Category" ma:default="Downloads" ma:format="Dropdown" ma:internalName="Category">
      <xsd:simpleType>
        <xsd:restriction base="dms:Choice">
          <xsd:enumeration value="Downloads"/>
          <xsd:enumeration value="Project planning"/>
          <xsd:enumeration value="Guidelines"/>
          <xsd:enumeration value="Event planning"/>
          <xsd:enumeration value="Media relations"/>
          <xsd:enumeration value="Crisis communication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tegory xmlns="6a6a9153-db81-41aa-b483-54a7d12e9aff">Downloads</Category>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F0CE3E-073F-4A36-9349-19EFB2F7F1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6a9153-db81-41aa-b483-54a7d12e9a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C298E4-DC43-4CFC-B93E-D1A2FE605067}">
  <ds:schemaRefs>
    <ds:schemaRef ds:uri="http://purl.org/dc/terms/"/>
    <ds:schemaRef ds:uri="http://schemas.openxmlformats.org/package/2006/metadata/core-properties"/>
    <ds:schemaRef ds:uri="http://schemas.microsoft.com/office/2006/metadata/properties"/>
    <ds:schemaRef ds:uri="http://purl.org/dc/elements/1.1/"/>
    <ds:schemaRef ds:uri="6a6a9153-db81-41aa-b483-54a7d12e9aff"/>
    <ds:schemaRef ds:uri="http://schemas.microsoft.com/office/2006/documentManagement/types"/>
    <ds:schemaRef ds:uri="http://www.w3.org/XML/1998/namespace"/>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C0801BB1-198A-4F23-95D2-61AB6E5381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8446</TotalTime>
  <Words>554</Words>
  <Application>Microsoft Office PowerPoint</Application>
  <PresentationFormat>On-screen Show (4:3)</PresentationFormat>
  <Paragraphs>125</Paragraphs>
  <Slides>20</Slides>
  <Notes>3</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20</vt:i4>
      </vt:variant>
    </vt:vector>
  </HeadingPairs>
  <TitlesOfParts>
    <vt:vector size="34" baseType="lpstr">
      <vt:lpstr>Arial</vt:lpstr>
      <vt:lpstr>Calibri</vt:lpstr>
      <vt:lpstr>Classic Grotesque Pro</vt:lpstr>
      <vt:lpstr>Classic Grotesque Pro Book</vt:lpstr>
      <vt:lpstr>Classic Grotesque Pro Light</vt:lpstr>
      <vt:lpstr>Classic Grotesque Pro Semi Bold</vt:lpstr>
      <vt:lpstr>Classic Grotesque Std</vt:lpstr>
      <vt:lpstr>Classic Grotesque Std Book</vt:lpstr>
      <vt:lpstr>Classic Grotesque Std Light</vt:lpstr>
      <vt:lpstr>Classic Grotesque Std Medium</vt:lpstr>
      <vt:lpstr>Custom Design</vt:lpstr>
      <vt:lpstr>1_Custom Design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ann shier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Classic Grotesque template</dc:title>
  <dc:creator>Creighton Barrett</dc:creator>
  <cp:keywords>open learning object</cp:keywords>
  <cp:lastModifiedBy>Creighton</cp:lastModifiedBy>
  <cp:revision>96</cp:revision>
  <cp:lastPrinted>2014-06-16T17:18:12Z</cp:lastPrinted>
  <dcterms:created xsi:type="dcterms:W3CDTF">2014-06-16T16:08:57Z</dcterms:created>
  <dcterms:modified xsi:type="dcterms:W3CDTF">2015-09-28T00:28:44Z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0x010100F4BE8702A6576644ABA37097A1290309</vt:lpwstr>
  </property>
  <property fmtid="{D5CDD505-2E9C-101B-9397-08002B2CF9AE}" pid="3" name="DocVizPreviewMetadata_Count">
    <vt:i4>5</vt:i4>
  </property>
  <property fmtid="{D5CDD505-2E9C-101B-9397-08002B2CF9AE}" pid="4" name="DocVizPreviewMetadata_0">
    <vt:lpwstr>300x200x1</vt:lpwstr>
  </property>
</Properties>
</file>