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48" r:id="rId6"/>
    <p:sldMasterId id="2147483673" r:id="rId7"/>
  </p:sldMasterIdLst>
  <p:sldIdLst>
    <p:sldId id="272" r:id="rId8"/>
    <p:sldId id="276" r:id="rId9"/>
    <p:sldId id="277" r:id="rId10"/>
    <p:sldId id="279" r:id="rId11"/>
    <p:sldId id="275" r:id="rId12"/>
    <p:sldId id="278" r:id="rId13"/>
    <p:sldId id="280" r:id="rId14"/>
    <p:sldId id="289" r:id="rId15"/>
    <p:sldId id="285" r:id="rId16"/>
    <p:sldId id="281" r:id="rId17"/>
    <p:sldId id="287" r:id="rId18"/>
    <p:sldId id="294" r:id="rId19"/>
    <p:sldId id="296" r:id="rId20"/>
    <p:sldId id="295" r:id="rId21"/>
    <p:sldId id="286" r:id="rId22"/>
    <p:sldId id="283" r:id="rId23"/>
    <p:sldId id="292" r:id="rId24"/>
    <p:sldId id="293" r:id="rId25"/>
    <p:sldId id="288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9FB0"/>
    <a:srgbClr val="6CCEFF"/>
    <a:srgbClr val="78FFFC"/>
    <a:srgbClr val="61F6FF"/>
    <a:srgbClr val="8D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 autoAdjust="0"/>
    <p:restoredTop sz="99811" autoAdjust="0"/>
  </p:normalViewPr>
  <p:slideViewPr>
    <p:cSldViewPr snapToGrid="0" snapToObjects="1"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3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59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8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222/63582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hdl.handle.net/10222/63582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L Dal Shield Head_grey.ai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000" r="20350" b="8308"/>
          <a:stretch/>
        </p:blipFill>
        <p:spPr>
          <a:xfrm rot="21318730">
            <a:off x="5102010" y="2428033"/>
            <a:ext cx="4726479" cy="5247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53278" y="6168726"/>
            <a:ext cx="43078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ASSC 1200 / HIST 1900 | Raiders of the Lost Archives 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6"/>
              </a:rPr>
              <a:t>http://hdl.handle.net/10222/63582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USING THE DALHOUSIE UNIVERSITY ARCHIVES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53278" y="6168726"/>
            <a:ext cx="42824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ASSC 1200 / HIST 1900 | Raiders of the Lost Archives 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6"/>
              </a:rPr>
              <a:t>http://hdl.handle.net/10222/63582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USING THE DALHOUSIE UNIVERSITY ARCHIVES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8905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hdl.handle.net/10222/63582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al.ca.libguides.com/archivalresearch" TargetMode="External"/><Relationship Id="rId2" Type="http://schemas.openxmlformats.org/officeDocument/2006/relationships/hyperlink" Target="http://libraries.dal.ca/collection/archives/collectionsguide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findingaids.library.dal.ca/" TargetMode="External"/><Relationship Id="rId5" Type="http://schemas.openxmlformats.org/officeDocument/2006/relationships/hyperlink" Target="http://dal.ca.libguides.com/c.php?g=298659&amp;p=1994682" TargetMode="External"/><Relationship Id="rId4" Type="http://schemas.openxmlformats.org/officeDocument/2006/relationships/hyperlink" Target="http://dal.ca.libguides.com/dalhousiehistory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libraries.dal.ca/collection/archives/collectionsguide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ibraries.dal.ca/collection/archive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findingaids.library.dal.ca/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archives@d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l.ca/archives" TargetMode="External"/><Relationship Id="rId2" Type="http://schemas.openxmlformats.org/officeDocument/2006/relationships/hyperlink" Target="http://util.library.dal.ca/PatronRegistration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dal.ca.libguides.com/" TargetMode="External"/><Relationship Id="rId4" Type="http://schemas.openxmlformats.org/officeDocument/2006/relationships/hyperlink" Target="http://findingaids.library.dal.ca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ASSC 1200 / HIST 1900 </a:t>
            </a:r>
          </a:p>
          <a:p>
            <a:r>
              <a:rPr lang="en-US" dirty="0" smtClean="0"/>
              <a:t>Raiders of the Lost Archives</a:t>
            </a:r>
            <a:br>
              <a:rPr lang="en-US" dirty="0" smtClean="0"/>
            </a:br>
            <a:endParaRPr lang="en-US" dirty="0">
              <a:latin typeface="Classic Grotesque Std Light"/>
              <a:cs typeface="Classic Grotesque Std Ligh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1" y="1676792"/>
            <a:ext cx="7867324" cy="1354137"/>
          </a:xfrm>
        </p:spPr>
        <p:txBody>
          <a:bodyPr/>
          <a:lstStyle/>
          <a:p>
            <a:r>
              <a:rPr lang="en-US" sz="5200" dirty="0" smtClean="0">
                <a:latin typeface="Classic Grotesque Std Light"/>
                <a:cs typeface="Classic Grotesque Std Light"/>
              </a:rPr>
              <a:t>USING THE DALHOUSIE UNIVERSITY ARCHIVES</a:t>
            </a:r>
            <a:endParaRPr lang="en-US" sz="5200" dirty="0">
              <a:latin typeface="Classic Grotesque Std Light"/>
              <a:cs typeface="Classic Grotesque Std Light"/>
            </a:endParaRP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617536" y="3152866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70000"/>
              </a:lnSpc>
              <a:spcBef>
                <a:spcPct val="20000"/>
              </a:spcBef>
              <a:buFont typeface="Arial"/>
              <a:buNone/>
              <a:defRPr sz="3200" b="0" i="0" kern="1200" baseline="0">
                <a:solidFill>
                  <a:schemeClr val="tx1"/>
                </a:solidFill>
                <a:latin typeface="Classic Grotesque Std Light"/>
                <a:ea typeface="+mn-ea"/>
                <a:cs typeface="Classic Grotesque Std Light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Creighton Barrett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Download presentation: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hdl.handle.net/10222/63582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1253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ONLINE RESEARCH TOOLS AT THE UNIVERSITY ARCHIVES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Guide to 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2"/>
              </a:rPr>
              <a:t>Major Research Collections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3"/>
              </a:rPr>
              <a:t>Guide to Archival Research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4"/>
              </a:rPr>
              <a:t>History of Dalhousie University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5"/>
              </a:rPr>
              <a:t>“Raiders of the Lost Archives” Guide</a:t>
            </a:r>
            <a:endParaRPr lang="en-US" sz="2400" dirty="0" smtClean="0">
              <a:latin typeface="Classic Grotesque Std Medium"/>
              <a:cs typeface="Classic Grotesque Std Medium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335322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b="3826"/>
          <a:stretch/>
        </p:blipFill>
        <p:spPr>
          <a:xfrm>
            <a:off x="187200" y="397569"/>
            <a:ext cx="8763000" cy="57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1253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DEFINITIONS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err="1" smtClean="0">
                <a:latin typeface="Classic Grotesque Std Medium"/>
                <a:cs typeface="Classic Grotesque Std Medium"/>
              </a:rPr>
              <a:t>Fonds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: The entire body of records of an organization, family, or individual that have been created and accumulated in the course of that creator’s functions or activities.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lassic Grotesque Std Medium"/>
                <a:cs typeface="Classic Grotesque Std Medium"/>
              </a:rPr>
              <a:t>Collection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: A grouping of documents of any provenance intentionally assembled on the basis of some common characteristic.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90857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1253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DEFINITIONS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lassic Grotesque Std Medium"/>
                <a:cs typeface="Classic Grotesque Std Medium"/>
              </a:rPr>
              <a:t>Provenance:</a:t>
            </a:r>
            <a:r>
              <a:rPr lang="en-US" sz="2400" dirty="0">
                <a:latin typeface="Classic Grotesque Std Medium"/>
                <a:cs typeface="Classic Grotesque Std Medium"/>
              </a:rPr>
              <a:t>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The person(s), family (families) or corporate body (bodies) that created and/or accumulated and used records in the conduct of personal or business life.</a:t>
            </a:r>
            <a:endParaRPr lang="en-US" sz="2400" b="1" u="sng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u="sng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>
                <a:latin typeface="Classic Grotesque Std Medium"/>
                <a:cs typeface="Classic Grotesque Std Medium"/>
              </a:rPr>
              <a:t>Reference code</a:t>
            </a:r>
            <a:r>
              <a:rPr lang="en-US" sz="2400" dirty="0">
                <a:latin typeface="Classic Grotesque Std Medium"/>
                <a:cs typeface="Classic Grotesque Std Medium"/>
              </a:rPr>
              <a:t>: the unique identifier used to request archival material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. Reference codes are assigned based on provenance.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53650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1253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FINDING AIDS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Archives create “finding aids” for each 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fonds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or collection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Std Medium"/>
                <a:cs typeface="Classic Grotesque Std Medium"/>
              </a:rPr>
              <a:t>Dalhousie finding aids are fully searchable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The level of detail varies widely</a:t>
            </a: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Some finding aids contain “embedded” digitized material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90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b="1671"/>
          <a:stretch/>
        </p:blipFill>
        <p:spPr>
          <a:xfrm>
            <a:off x="185737" y="385561"/>
            <a:ext cx="8772525" cy="573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4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385694"/>
            <a:ext cx="9134475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84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49179" y="800158"/>
            <a:ext cx="8261683" cy="574286"/>
          </a:xfrm>
        </p:spPr>
        <p:txBody>
          <a:bodyPr/>
          <a:lstStyle/>
          <a:p>
            <a:pPr algn="ctr"/>
            <a:r>
              <a:rPr lang="en-US" dirty="0" smtClean="0"/>
              <a:t>CONCEPTS IN YOUR </a:t>
            </a:r>
            <a:br>
              <a:rPr lang="en-US" dirty="0" smtClean="0"/>
            </a:br>
            <a:r>
              <a:rPr lang="en-US" dirty="0" smtClean="0"/>
              <a:t>RESEARCH QUESTION</a:t>
            </a:r>
          </a:p>
          <a:p>
            <a:r>
              <a:rPr lang="en-US" sz="2400" b="1" u="sng" dirty="0" smtClean="0"/>
              <a:t>Example</a:t>
            </a:r>
            <a:r>
              <a:rPr lang="en-US" sz="2400" b="1" dirty="0" smtClean="0"/>
              <a:t>:</a:t>
            </a:r>
            <a:r>
              <a:rPr lang="en-US" sz="2400" dirty="0" smtClean="0"/>
              <a:t> </a:t>
            </a:r>
            <a:r>
              <a:rPr lang="en-US" sz="2400" dirty="0" smtClean="0"/>
              <a:t>Did </a:t>
            </a:r>
            <a:r>
              <a:rPr lang="en-US" sz="2400" u="sng" dirty="0" smtClean="0"/>
              <a:t>landlocked </a:t>
            </a:r>
            <a:r>
              <a:rPr lang="en-US" sz="2400" u="sng" dirty="0" smtClean="0"/>
              <a:t>states</a:t>
            </a:r>
            <a:r>
              <a:rPr lang="en-US" sz="2400" dirty="0" smtClean="0"/>
              <a:t> </a:t>
            </a:r>
            <a:r>
              <a:rPr lang="en-US" sz="2400" dirty="0" smtClean="0"/>
              <a:t>influence the </a:t>
            </a:r>
            <a:r>
              <a:rPr lang="en-US" sz="2400" u="sng" dirty="0" smtClean="0"/>
              <a:t>Exclusive Economic Zones</a:t>
            </a:r>
            <a:r>
              <a:rPr lang="en-US" sz="2400" dirty="0" smtClean="0"/>
              <a:t> </a:t>
            </a:r>
            <a:r>
              <a:rPr lang="en-US" sz="2400" dirty="0" smtClean="0"/>
              <a:t>established by </a:t>
            </a:r>
            <a:r>
              <a:rPr lang="en-US" sz="2400" dirty="0" smtClean="0"/>
              <a:t>the </a:t>
            </a:r>
            <a:r>
              <a:rPr lang="en-US" sz="2400" dirty="0" smtClean="0"/>
              <a:t>UN “</a:t>
            </a:r>
            <a:r>
              <a:rPr lang="en-US" sz="2400" u="sng" dirty="0" smtClean="0"/>
              <a:t>Law of the Sea</a:t>
            </a:r>
            <a:r>
              <a:rPr lang="en-US" sz="2400" dirty="0" smtClean="0"/>
              <a:t>”?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31135"/>
              </p:ext>
            </p:extLst>
          </p:nvPr>
        </p:nvGraphicFramePr>
        <p:xfrm>
          <a:off x="449178" y="2808705"/>
          <a:ext cx="826168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5421"/>
                <a:gridCol w="2065421"/>
                <a:gridCol w="2065421"/>
                <a:gridCol w="2065421"/>
              </a:tblGrid>
              <a:tr h="370840"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1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2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 3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Keyword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Callout 5"/>
          <p:cNvSpPr/>
          <p:nvPr/>
        </p:nvSpPr>
        <p:spPr>
          <a:xfrm>
            <a:off x="-114300" y="247650"/>
            <a:ext cx="2405312" cy="1282038"/>
          </a:xfrm>
          <a:prstGeom prst="wedgeEllipseCallout">
            <a:avLst>
              <a:gd name="adj1" fmla="val 748"/>
              <a:gd name="adj2" fmla="val 73044"/>
            </a:avLst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BROAD</a:t>
            </a:r>
            <a:endParaRPr lang="en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4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49179" y="800158"/>
            <a:ext cx="8261683" cy="574286"/>
          </a:xfrm>
        </p:spPr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CONCEPTS IN YOUR 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QUESTION</a:t>
            </a:r>
          </a:p>
          <a:p>
            <a:r>
              <a:rPr lang="en-U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Does the Dalhousie University Archives have any records on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Burlington, Ontario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032253"/>
              </p:ext>
            </p:extLst>
          </p:nvPr>
        </p:nvGraphicFramePr>
        <p:xfrm>
          <a:off x="449178" y="2808705"/>
          <a:ext cx="826168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5421"/>
                <a:gridCol w="2065421"/>
                <a:gridCol w="2065421"/>
                <a:gridCol w="2065421"/>
              </a:tblGrid>
              <a:tr h="370840"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1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</a:t>
                      </a:r>
                      <a:r>
                        <a:rPr lang="en-CA" sz="2400" b="1" baseline="0" dirty="0" smtClean="0"/>
                        <a:t> 2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CONCEPT 3</a:t>
                      </a:r>
                      <a:endParaRPr lang="en-C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Keyword</a:t>
                      </a:r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/>
                        <a:t>Keyword</a:t>
                      </a:r>
                      <a:endParaRPr lang="en-CA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Oval Callout 8"/>
          <p:cNvSpPr/>
          <p:nvPr/>
        </p:nvSpPr>
        <p:spPr>
          <a:xfrm>
            <a:off x="-114300" y="247650"/>
            <a:ext cx="2405312" cy="1282038"/>
          </a:xfrm>
          <a:prstGeom prst="wedgeEllipseCallout">
            <a:avLst>
              <a:gd name="adj1" fmla="val 748"/>
              <a:gd name="adj2" fmla="val 73044"/>
            </a:avLst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NARROW</a:t>
            </a:r>
            <a:endParaRPr lang="en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ultiply 9"/>
          <p:cNvSpPr/>
          <p:nvPr/>
        </p:nvSpPr>
        <p:spPr>
          <a:xfrm>
            <a:off x="6629400" y="2076450"/>
            <a:ext cx="2019300" cy="4972050"/>
          </a:xfrm>
          <a:prstGeom prst="mathMultiply">
            <a:avLst/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Multiply 10"/>
          <p:cNvSpPr/>
          <p:nvPr/>
        </p:nvSpPr>
        <p:spPr>
          <a:xfrm>
            <a:off x="4610100" y="2076450"/>
            <a:ext cx="2019300" cy="4972050"/>
          </a:xfrm>
          <a:prstGeom prst="mathMultiply">
            <a:avLst/>
          </a:prstGeom>
          <a:solidFill>
            <a:srgbClr val="6CCE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802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1253" cy="4815416"/>
          </a:xfrm>
        </p:spPr>
        <p:txBody>
          <a:bodyPr/>
          <a:lstStyle/>
          <a:p>
            <a:r>
              <a:rPr lang="en-US" dirty="0" smtClean="0"/>
              <a:t>CONTACT US!</a:t>
            </a:r>
            <a:endParaRPr lang="en-US" dirty="0" smtClean="0">
              <a:latin typeface="Classic Grotesque Std Book"/>
              <a:cs typeface="Classic Grotesque Std Book"/>
            </a:endParaRPr>
          </a:p>
          <a:p>
            <a:r>
              <a:rPr lang="en-US" sz="2400" dirty="0" smtClean="0">
                <a:latin typeface="Classic Grotesque Pro"/>
                <a:cs typeface="Classic Grotesque Std Medium"/>
              </a:rPr>
              <a:t>Dalhousie University Archives</a:t>
            </a:r>
          </a:p>
          <a:p>
            <a:r>
              <a:rPr lang="en-CA" sz="2400" dirty="0"/>
              <a:t>5th Floor, Killam Memorial Library</a:t>
            </a:r>
            <a:br>
              <a:rPr lang="en-CA" sz="2400" dirty="0"/>
            </a:br>
            <a:r>
              <a:rPr lang="en-CA" sz="2400" dirty="0"/>
              <a:t>6225 University Avenue</a:t>
            </a:r>
            <a:br>
              <a:rPr lang="en-CA" sz="2400" dirty="0"/>
            </a:br>
            <a:r>
              <a:rPr lang="en-CA" sz="2400" dirty="0"/>
              <a:t>PO Box 15000</a:t>
            </a:r>
            <a:br>
              <a:rPr lang="en-CA" sz="2400" dirty="0"/>
            </a:br>
            <a:r>
              <a:rPr lang="en-CA" sz="2400" dirty="0"/>
              <a:t>Dalhousie University</a:t>
            </a:r>
            <a:br>
              <a:rPr lang="en-CA" sz="2400" dirty="0"/>
            </a:br>
            <a:r>
              <a:rPr lang="en-CA" sz="2400" dirty="0"/>
              <a:t>Halifax, Nova Scotia</a:t>
            </a:r>
            <a:br>
              <a:rPr lang="en-CA" sz="2400" dirty="0"/>
            </a:br>
            <a:r>
              <a:rPr lang="en-CA" sz="2400" dirty="0"/>
              <a:t>Canada B3H </a:t>
            </a:r>
            <a:r>
              <a:rPr lang="en-CA" sz="2400" dirty="0" smtClean="0"/>
              <a:t>4R2</a:t>
            </a:r>
          </a:p>
          <a:p>
            <a:endParaRPr lang="en-CA" sz="2400" b="1" dirty="0">
              <a:latin typeface="Classic Grotesque Pro"/>
              <a:cs typeface="Classic Grotesque Std Medium"/>
            </a:endParaRPr>
          </a:p>
          <a:p>
            <a:r>
              <a:rPr lang="en-CA" sz="2400" dirty="0"/>
              <a:t>Monday - Friday: 11:00 a.m. to 5:00 p.m</a:t>
            </a:r>
            <a:r>
              <a:rPr lang="en-CA" sz="2400" dirty="0" smtClean="0"/>
              <a:t>.</a:t>
            </a:r>
          </a:p>
          <a:p>
            <a:r>
              <a:rPr lang="fr-FR" sz="2400" dirty="0"/>
              <a:t>Email: </a:t>
            </a:r>
            <a:r>
              <a:rPr lang="fr-FR" sz="2400" dirty="0" smtClean="0">
                <a:hlinkClick r:id="rId2"/>
              </a:rPr>
              <a:t>archives@dal.ca</a:t>
            </a:r>
            <a:endParaRPr lang="fr-FR" sz="2400" dirty="0"/>
          </a:p>
          <a:p>
            <a:r>
              <a:rPr lang="fr-FR" sz="2400" dirty="0"/>
              <a:t>Reference Desk: (902) 494-3615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53160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1253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AGENDA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Introduction to Dalhousie Libraries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Introduction to Dalhousie University Archives</a:t>
            </a: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Online Research Tools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Archives Catalogue and Online Collections Demo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680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DALHOUSIE LIBRARIES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35" y="1542722"/>
            <a:ext cx="7353300" cy="3638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929" y="3544359"/>
            <a:ext cx="280987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68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KILLAM MEMORIAL LIBRARY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6555"/>
          <a:stretch/>
        </p:blipFill>
        <p:spPr>
          <a:xfrm>
            <a:off x="1" y="1468192"/>
            <a:ext cx="9157252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471709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YOUR FALL TERM “TO DO” LIST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lassic Grotesque Std Medium"/>
                <a:cs typeface="Classic Grotesque Std Medium"/>
                <a:hlinkClick r:id="rId2"/>
              </a:rPr>
              <a:t>Register your </a:t>
            </a:r>
            <a:r>
              <a:rPr lang="en-US" sz="2400" dirty="0" err="1" smtClean="0">
                <a:latin typeface="Classic Grotesque Std Medium"/>
                <a:cs typeface="Classic Grotesque Std Medium"/>
                <a:hlinkClick r:id="rId2"/>
              </a:rPr>
              <a:t>DalCard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2"/>
              </a:rPr>
              <a:t>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with the Libraries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Come study in the 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3"/>
              </a:rPr>
              <a:t>Archives and Special Collections Reading Room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in the Killam Memorial Library 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Use the 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4"/>
              </a:rPr>
              <a:t>Archives Catalogue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to find a primary source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Check out the </a:t>
            </a:r>
            <a:r>
              <a:rPr lang="en-US" sz="2400" dirty="0" smtClean="0">
                <a:latin typeface="Classic Grotesque Std Medium"/>
                <a:cs typeface="Classic Grotesque Std Medium"/>
                <a:hlinkClick r:id="rId5"/>
              </a:rPr>
              <a:t>online Subject Guides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46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UNIVERSITY ARCHIVES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0125" y="1497303"/>
            <a:ext cx="10144125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8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01253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UNIVERSITY ARCHIVES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Std Medium"/>
                <a:cs typeface="Classic Grotesque Std Medium"/>
              </a:rPr>
              <a:t>Reference desk and reading room on 5</a:t>
            </a:r>
            <a:r>
              <a:rPr lang="en-US" sz="2400" baseline="30000" dirty="0">
                <a:latin typeface="Classic Grotesque Std Medium"/>
                <a:cs typeface="Classic Grotesque Std Medium"/>
              </a:rPr>
              <a:t>th</a:t>
            </a:r>
            <a:r>
              <a:rPr lang="en-US" sz="2400" dirty="0">
                <a:latin typeface="Classic Grotesque Std Medium"/>
                <a:cs typeface="Classic Grotesque Std Medium"/>
              </a:rPr>
              <a:t> floor of Killam Memorial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Stacks </a:t>
            </a:r>
            <a:r>
              <a:rPr lang="en-US" sz="2400" dirty="0">
                <a:latin typeface="Classic Grotesque Std Medium"/>
                <a:cs typeface="Classic Grotesque Std Medium"/>
              </a:rPr>
              <a:t>are “closed” and staff must retrieve material for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you</a:t>
            </a: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Archival material does not circulate</a:t>
            </a:r>
          </a:p>
          <a:p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Std Medium"/>
                <a:cs typeface="Classic Grotesque Std Medium"/>
              </a:rPr>
              <a:t>O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pen </a:t>
            </a:r>
            <a:r>
              <a:rPr lang="en-US" sz="2400" dirty="0">
                <a:latin typeface="Classic Grotesque Std Medium"/>
                <a:cs typeface="Classic Grotesque Std Medium"/>
              </a:rPr>
              <a:t>Monday-Friday 11:00 a.m. – 5:00 p.m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.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46372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832317" cy="4815416"/>
          </a:xfrm>
        </p:spPr>
        <p:txBody>
          <a:bodyPr/>
          <a:lstStyle/>
          <a:p>
            <a:r>
              <a:rPr lang="en-US" dirty="0" smtClean="0"/>
              <a:t>ARCHIVAL MATERIAL</a:t>
            </a:r>
            <a:endParaRPr lang="en-US" sz="2400" b="1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Types of records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Text (papyrus, parchment, pulp, etc.)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Sound recordings (vinyl, cassette, etc.)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Moving images (film, video, etc.)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Still images (tintype, print, negative, etc.)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Maps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Technical drawings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Research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Advanced notice may be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Surrogates or alternative sources may be provided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3161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825501"/>
            <a:ext cx="9144000" cy="4815416"/>
          </a:xfrm>
        </p:spPr>
        <p:txBody>
          <a:bodyPr/>
          <a:lstStyle/>
          <a:p>
            <a:pPr algn="ctr"/>
            <a:r>
              <a:rPr lang="en-US" dirty="0" smtClean="0">
                <a:latin typeface="Classic Grotesque Std Book"/>
                <a:cs typeface="Classic Grotesque Std Book"/>
              </a:rPr>
              <a:t>SOUND RECORDINGS</a:t>
            </a:r>
          </a:p>
          <a:p>
            <a:endParaRPr lang="en-US" sz="2400" b="1" dirty="0">
              <a:latin typeface="Classic Grotesque Pro"/>
              <a:cs typeface="Classic Grotesque Std Medium"/>
            </a:endParaRPr>
          </a:p>
        </p:txBody>
      </p:sp>
      <p:pic>
        <p:nvPicPr>
          <p:cNvPr id="2050" name="Picture 2" descr="visualperformingarts_sl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87" y="1426334"/>
            <a:ext cx="7440889" cy="449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79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1" ma:contentTypeDescription="Create a new document." ma:contentTypeScope="" ma:versionID="665c74bdc5014144625d1df95a4c8021">
  <xsd:schema xmlns:xsd="http://www.w3.org/2001/XMLSchema" xmlns:xs="http://www.w3.org/2001/XMLSchema" xmlns:p="http://schemas.microsoft.com/office/2006/metadata/properties" xmlns:ns2="6a6a9153-db81-41aa-b483-54a7d12e9aff" targetNamespace="http://schemas.microsoft.com/office/2006/metadata/properties" ma:root="true" ma:fieldsID="ee3d2467055855b8eb7c0776b91e8d80" ns2:_="">
    <xsd:import namespace="6a6a9153-db81-41aa-b483-54a7d12e9af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Props1.xml><?xml version="1.0" encoding="utf-8"?>
<ds:datastoreItem xmlns:ds="http://schemas.openxmlformats.org/officeDocument/2006/customXml" ds:itemID="{C0801BB1-198A-4F23-95D2-61AB6E5381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58AEC5-20AA-4B71-A61F-422CCA23D2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C298E4-DC43-4CFC-B93E-D1A2FE605067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6a6a9153-db81-41aa-b483-54a7d12e9a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8807</TotalTime>
  <Words>385</Words>
  <Application>Microsoft Office PowerPoint</Application>
  <PresentationFormat>On-screen Show (4:3)</PresentationFormat>
  <Paragraphs>107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Calibri</vt:lpstr>
      <vt:lpstr>Classic Grotesque Pro</vt:lpstr>
      <vt:lpstr>Classic Grotesque Pro Book</vt:lpstr>
      <vt:lpstr>Classic Grotesque Pro Light</vt:lpstr>
      <vt:lpstr>Classic Grotesque Pro Semi Bold</vt:lpstr>
      <vt:lpstr>Classic Grotesque Std</vt:lpstr>
      <vt:lpstr>Classic Grotesque Std Book</vt:lpstr>
      <vt:lpstr>Classic Grotesque Std Light</vt:lpstr>
      <vt:lpstr>Classic Grotesque Std Medium</vt:lpstr>
      <vt:lpstr>Wingdings</vt:lpstr>
      <vt:lpstr>Custom Design</vt:lpstr>
      <vt:lpstr>1_Custom Design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presentation: Classic Grotesque template</dc:title>
  <dc:creator>Creighton Barrett</dc:creator>
  <cp:keywords>open learning object</cp:keywords>
  <cp:lastModifiedBy>Creighton</cp:lastModifiedBy>
  <cp:revision>95</cp:revision>
  <cp:lastPrinted>2014-06-16T17:18:12Z</cp:lastPrinted>
  <dcterms:created xsi:type="dcterms:W3CDTF">2014-06-16T16:08:57Z</dcterms:created>
  <dcterms:modified xsi:type="dcterms:W3CDTF">2015-09-27T23:28:25Z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  <property fmtid="{D5CDD505-2E9C-101B-9397-08002B2CF9AE}" pid="3" name="DocVizPreviewMetadata_Count">
    <vt:i4>5</vt:i4>
  </property>
  <property fmtid="{D5CDD505-2E9C-101B-9397-08002B2CF9AE}" pid="4" name="DocVizPreviewMetadata_0">
    <vt:lpwstr>300x200x1</vt:lpwstr>
  </property>
</Properties>
</file>