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</p:sldMasterIdLst>
  <p:sldIdLst>
    <p:sldId id="272" r:id="rId8"/>
    <p:sldId id="274" r:id="rId9"/>
    <p:sldId id="276" r:id="rId10"/>
    <p:sldId id="277" r:id="rId11"/>
    <p:sldId id="278" r:id="rId12"/>
    <p:sldId id="281" r:id="rId13"/>
    <p:sldId id="280" r:id="rId14"/>
    <p:sldId id="283" r:id="rId15"/>
    <p:sldId id="282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9FB0"/>
    <a:srgbClr val="6CCEFF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9811" autoAdjust="0"/>
  </p:normalViewPr>
  <p:slideViewPr>
    <p:cSldViewPr snapToGrid="0" snapToObjects="1">
      <p:cViewPr varScale="1">
        <p:scale>
          <a:sx n="116" d="100"/>
          <a:sy n="116" d="100"/>
        </p:scale>
        <p:origin x="150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199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857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61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dalspace.library.dal.ca/handle/10222/5803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dalspace.library.dal.ca/handle/10222/5803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7" y="6168726"/>
            <a:ext cx="4374043" cy="6093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July 14, 2015 | presented by Creighton Barrett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ELISABETH MANN BORGESE ARCHIVES PRESENTATION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  <a:hlinkClick r:id="rId6"/>
              </a:rPr>
              <a:t>http://dalspace.library.dal.ca/handle/10222/58038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 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 Book"/>
              <a:ea typeface="+mn-ea"/>
              <a:cs typeface="Classic Grotesque Std Book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4390372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July 14, 2015 | presented by Creighton Barrett</a:t>
            </a:r>
            <a:endParaRPr lang="en-US" sz="1200" b="0" i="0" u="none" strike="noStrike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ELISABETH MANN BORGESE ARCHIVES PRESENTATION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  <a:hlinkClick r:id="rId6"/>
              </a:rPr>
              <a:t>http://dalspace.library.dal.ca/handle/10222/58038</a:t>
            </a:r>
            <a:r>
              <a:rPr lang="en-US" sz="12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i="0" u="none" strike="noStrike" kern="1200" baseline="30000" dirty="0" smtClean="0">
              <a:solidFill>
                <a:schemeClr val="tx1"/>
              </a:solidFill>
              <a:latin typeface="Classic Grotesque Std Book"/>
              <a:ea typeface="+mn-ea"/>
              <a:cs typeface="Classic Grotesque Std Book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667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findingaids.library.dal.ca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elisabeth-mann-borgese-fonds/digitalobject/browse" TargetMode="External"/><Relationship Id="rId7" Type="http://schemas.openxmlformats.org/officeDocument/2006/relationships/image" Target="../media/image11.jpeg"/><Relationship Id="rId2" Type="http://schemas.openxmlformats.org/officeDocument/2006/relationships/hyperlink" Target="http://findingaids.library.dal.ca/elisabeth-mann-borgese-fonds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guides.library.dal.ca/c.php?g=257178&amp;p=1717146" TargetMode="External"/><Relationship Id="rId5" Type="http://schemas.openxmlformats.org/officeDocument/2006/relationships/hyperlink" Target="http://findingaids.library.dal.ca/browsehelp" TargetMode="External"/><Relationship Id="rId4" Type="http://schemas.openxmlformats.org/officeDocument/2006/relationships/hyperlink" Target="http://findingaids.library.dal.ca/searchhel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7537" y="317500"/>
            <a:ext cx="7455544" cy="867833"/>
          </a:xfrm>
        </p:spPr>
        <p:txBody>
          <a:bodyPr/>
          <a:lstStyle/>
          <a:p>
            <a:r>
              <a:rPr lang="en-US" dirty="0" smtClean="0">
                <a:latin typeface="Classic Grotesque Std Light"/>
                <a:cs typeface="Classic Grotesque Std Light"/>
              </a:rPr>
              <a:t>July </a:t>
            </a:r>
            <a:r>
              <a:rPr lang="en-US" dirty="0" smtClean="0">
                <a:latin typeface="Classic Grotesque Std Light"/>
                <a:cs typeface="Classic Grotesque Std Light"/>
              </a:rPr>
              <a:t>14, 2015 - IOI Training </a:t>
            </a:r>
            <a:r>
              <a:rPr lang="en-US" dirty="0" err="1" smtClean="0">
                <a:latin typeface="Classic Grotesque Std Light"/>
                <a:cs typeface="Classic Grotesque Std Light"/>
              </a:rPr>
              <a:t>Programme</a:t>
            </a:r>
            <a:r>
              <a:rPr lang="en-US" dirty="0" smtClean="0">
                <a:latin typeface="Classic Grotesque Std Light"/>
                <a:cs typeface="Classic Grotesque Std Light"/>
              </a:rPr>
              <a:t> Presented by Creighton Barrett</a:t>
            </a:r>
            <a:endParaRPr lang="en-US" dirty="0">
              <a:latin typeface="Classic Grotesque Std Light"/>
              <a:cs typeface="Classic Grotesque Std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29701" y="1535123"/>
            <a:ext cx="7815229" cy="1354137"/>
          </a:xfrm>
        </p:spPr>
        <p:txBody>
          <a:bodyPr/>
          <a:lstStyle/>
          <a:p>
            <a:r>
              <a:rPr lang="en-US" sz="7000" dirty="0" smtClean="0"/>
              <a:t>ELISABETH MANN BORGESE </a:t>
            </a:r>
            <a:r>
              <a:rPr lang="en-US" sz="7000" dirty="0" smtClean="0"/>
              <a:t>ARCHIVES</a:t>
            </a:r>
            <a:endParaRPr lang="en-US" sz="7000" dirty="0" smtClean="0"/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EMB CATALOGUE EXERCISE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Write down research question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Identify concepts in research question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Identify keywords associated with each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Search catalogue</a:t>
            </a:r>
            <a:endParaRPr lang="en-US" sz="2400" dirty="0">
              <a:latin typeface="Classic Grotesque Pro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900" y="5387977"/>
            <a:ext cx="3167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Slide depicting mussel </a:t>
            </a:r>
            <a:r>
              <a:rPr lang="en-CA" sz="1400" dirty="0" smtClean="0"/>
              <a:t>farming</a:t>
            </a:r>
            <a:r>
              <a:rPr lang="en-US" sz="1400" dirty="0" smtClean="0"/>
              <a:t>, </a:t>
            </a:r>
            <a:r>
              <a:rPr lang="en-CA" sz="1400" dirty="0"/>
              <a:t>MS-2-744, Box 371, Folder 5, Item </a:t>
            </a:r>
            <a:r>
              <a:rPr lang="en-CA" sz="1400" dirty="0" smtClean="0"/>
              <a:t>126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076" name="Picture 4" descr="http://findingaids.library.dal.ca/uploads/r/dalhousie-university-archives/a/b/8/ab85781dd987978e3625ab23bb07ca7e5d110014a7ba4c81ef3c94af91b747bb/ms-2-744_371-5_access_0126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3148" y="825501"/>
            <a:ext cx="2905125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1913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DISCUSSION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How would you use the EMB Archives?</a:t>
            </a:r>
            <a:endParaRPr lang="en-US" sz="2400" dirty="0" smtClean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Are there other digital archives of interest to you?</a:t>
            </a:r>
            <a:endParaRPr lang="en-US" sz="2400" dirty="0" smtClean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How can we improve the EMB Archives?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What can you do to ensure your work is archived?</a:t>
            </a:r>
            <a:endParaRPr lang="en-US" sz="2400" dirty="0" smtClean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Pro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900" y="5387977"/>
            <a:ext cx="31676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from a Hellenic Marine Environment Protection Association (HELMEPA) event </a:t>
            </a:r>
            <a:r>
              <a:rPr lang="en-US" sz="1400" dirty="0" smtClean="0"/>
              <a:t>, </a:t>
            </a:r>
            <a:r>
              <a:rPr lang="en-US" sz="1400" dirty="0"/>
              <a:t>MS-2-744, Box 237, Folder 53, Item </a:t>
            </a:r>
            <a:r>
              <a:rPr lang="en-US" sz="1400" dirty="0" smtClean="0"/>
              <a:t>27</a:t>
            </a:r>
            <a:endParaRPr lang="en-US" sz="1400" dirty="0"/>
          </a:p>
        </p:txBody>
      </p:sp>
      <p:pic>
        <p:nvPicPr>
          <p:cNvPr id="1026" name="Picture 2" descr="http://findingaids.library.dal.ca/uploads/r/dalhousie-university-archives/8/f/a/8fad63496358e2c29c3c244df0a0c5db7bae91a06a915bf912fccb79c7e2f023/ms-2-744_237-53_access_0027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897" y="825501"/>
            <a:ext cx="30956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09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findingaids.library.dal.ca/uploads/r/dalhousie-university-archives/7/c/7/7c7da8ef98e473712d039e8417e53153bd0fc9fe4f104155b8c435abe0508615/ms-2-744_237-29_access_0010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8822" y="825501"/>
            <a:ext cx="327660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3" y="825501"/>
            <a:ext cx="3830844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AGENDA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Overview of EMB</a:t>
            </a:r>
            <a:r>
              <a:rPr lang="en-US" sz="2400" dirty="0">
                <a:latin typeface="Classic Grotesque Pro"/>
                <a:cs typeface="Classic Grotesque Std Medium"/>
              </a:rPr>
              <a:t> </a:t>
            </a:r>
            <a:r>
              <a:rPr lang="en-US" sz="2400" dirty="0" smtClean="0">
                <a:latin typeface="Classic Grotesque Pro"/>
                <a:cs typeface="Classic Grotesque Std Medium"/>
              </a:rPr>
              <a:t>archives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Digitization project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Demonstration of Archives catalogue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Catalogue search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Brief discussion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of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EMB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digital archives</a:t>
            </a:r>
            <a:endParaRPr lang="en-US" sz="2400" dirty="0" smtClean="0">
              <a:latin typeface="Classic Grotesque Pro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9416" y="5404020"/>
            <a:ext cx="32354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of Elisabeth Mann </a:t>
            </a:r>
            <a:r>
              <a:rPr lang="en-US" sz="1400" dirty="0" err="1"/>
              <a:t>Borgese</a:t>
            </a:r>
            <a:r>
              <a:rPr lang="en-US" sz="1400" dirty="0"/>
              <a:t> and </a:t>
            </a:r>
            <a:r>
              <a:rPr lang="en-US" sz="1400" dirty="0" err="1"/>
              <a:t>Arvid</a:t>
            </a:r>
            <a:r>
              <a:rPr lang="en-US" sz="1400" dirty="0"/>
              <a:t> Pardo, MS-2-744, Box 237, Folder 29, Item 10 </a:t>
            </a:r>
          </a:p>
        </p:txBody>
      </p:sp>
    </p:spTree>
    <p:extLst>
      <p:ext uri="{BB962C8B-B14F-4D97-AF65-F5344CB8AC3E}">
        <p14:creationId xmlns:p14="http://schemas.microsoft.com/office/powerpoint/2010/main" val="30251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79157" y="800158"/>
            <a:ext cx="6771501" cy="574286"/>
          </a:xfrm>
        </p:spPr>
        <p:txBody>
          <a:bodyPr/>
          <a:lstStyle/>
          <a:p>
            <a:pPr algn="ctr"/>
            <a:r>
              <a:rPr lang="en-US" dirty="0" smtClean="0"/>
              <a:t>OVERVIEW OF EMB ARCHIVES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093" y="1374444"/>
            <a:ext cx="9144000" cy="493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2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EMB ARCHIVES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370 boxes (55.5 </a:t>
            </a:r>
            <a:r>
              <a:rPr lang="en-US" sz="2400" dirty="0" err="1" smtClean="0">
                <a:latin typeface="Classic Grotesque Pro"/>
                <a:cs typeface="Classic Grotesque Std Medium"/>
              </a:rPr>
              <a:t>metres</a:t>
            </a:r>
            <a:r>
              <a:rPr lang="en-US" sz="2400" dirty="0" smtClean="0">
                <a:latin typeface="Classic Grotesque Pro"/>
                <a:cs typeface="Classic Grotesque Std Medium"/>
              </a:rPr>
              <a:t>)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Textual records, sound recordings, moving images, photographs, maps,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Created between 1938-2002 (predominantly 1969-2001)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4005" y="3126115"/>
            <a:ext cx="32354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 negative of fisherman in Volga River , MS-2-744, Box 178, Folder 20, Item 6 </a:t>
            </a:r>
          </a:p>
        </p:txBody>
      </p:sp>
      <p:pic>
        <p:nvPicPr>
          <p:cNvPr id="6146" name="Picture 2" descr="http://findingaids.library.dal.ca/uploads/r/dalhousie-university-archives/7/a/7/7a7d4bdd6ec022b48f1a2832d8cdeffb0b9f8c9e1056a447872790144e47712e/ms-2-744_178-20_access_0006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583" y="825501"/>
            <a:ext cx="3342255" cy="226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61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EMB ARCHIVES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lassic Grotesque Pro"/>
                <a:cs typeface="Classic Grotesque Std Medium"/>
              </a:rPr>
              <a:t>UNCLoS</a:t>
            </a:r>
            <a:r>
              <a:rPr lang="en-US" sz="2400" dirty="0" smtClean="0">
                <a:latin typeface="Classic Grotesque Pro"/>
                <a:cs typeface="Classic Grotesque Std Medium"/>
              </a:rPr>
              <a:t> III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International Centre for Ocean Development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International Ocean Institute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University of Chicago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Dalhousie University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Personal archives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Club of Rome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lassic Grotesque Std Medium"/>
                <a:cs typeface="Classic Grotesque Std Medium"/>
              </a:rPr>
              <a:t>Pacem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in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Maribus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900" y="4729965"/>
            <a:ext cx="3167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from </a:t>
            </a:r>
            <a:r>
              <a:rPr lang="en-US" sz="1400" dirty="0" err="1"/>
              <a:t>Pacem</a:t>
            </a:r>
            <a:r>
              <a:rPr lang="en-US" sz="1400" dirty="0"/>
              <a:t> in </a:t>
            </a:r>
            <a:r>
              <a:rPr lang="en-US" sz="1400" dirty="0" err="1"/>
              <a:t>Maribus</a:t>
            </a:r>
            <a:r>
              <a:rPr lang="en-US" sz="1400" dirty="0"/>
              <a:t> II, MS-2-744, Box 169, Folder 28, Item </a:t>
            </a:r>
            <a:r>
              <a:rPr lang="en-US" sz="1400" dirty="0" smtClean="0"/>
              <a:t>13</a:t>
            </a:r>
            <a:endParaRPr lang="en-US" sz="1400" dirty="0"/>
          </a:p>
        </p:txBody>
      </p:sp>
      <p:pic>
        <p:nvPicPr>
          <p:cNvPr id="1026" name="Picture 2" descr="http://findingaids.library.dal.ca/uploads/r/dalhousie-university-archives/d/f/b/dfbf7c1e2f637e43f1ef4934b252fd458e601ba9e88d9feba93aa2cacfe2d15b/ms-2-744_169-28_access_0013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900" y="825501"/>
            <a:ext cx="3167620" cy="390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26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DIGITIZATION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Selected materials from various “series” of records in collection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</a:rPr>
              <a:t>20.75 </a:t>
            </a:r>
            <a:r>
              <a:rPr lang="en-US" sz="2400" dirty="0" err="1">
                <a:latin typeface="Classic Grotesque Pro"/>
                <a:cs typeface="Classic Grotesque Std Medium"/>
              </a:rPr>
              <a:t>metres</a:t>
            </a:r>
            <a:r>
              <a:rPr lang="en-US" sz="2400" dirty="0">
                <a:latin typeface="Classic Grotesque Pro"/>
                <a:cs typeface="Classic Grotesque Std Medium"/>
              </a:rPr>
              <a:t> digitized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126,443 pages of textual records and 700 photographs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All sound recordings and moving images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2517" y="4902017"/>
            <a:ext cx="3167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of a fish farm , MS-2-744, Box 178, Folder 5, Item 3</a:t>
            </a:r>
          </a:p>
        </p:txBody>
      </p:sp>
      <p:pic>
        <p:nvPicPr>
          <p:cNvPr id="2052" name="Picture 4" descr="http://findingaids.library.dal.ca/uploads/r/dalhousie-university-archives/f/5/6/f56db5e111c0915bb63da43d5aa693f6b49ad6a744d0ecf5a6ead9695e928aec/ms-2-744_178-5_access_0003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7348" y="825501"/>
            <a:ext cx="3248723" cy="405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21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DIGITIZATION</a:t>
            </a:r>
            <a:endParaRPr lang="en-US" sz="2400" b="1" dirty="0">
              <a:latin typeface="Classic Grotesque Pro"/>
              <a:cs typeface="Classic Grotesque Std Book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Digitization standards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Digitization “workflow”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Extensive documentation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Rights management activities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Improvements to archival descriptions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Pro"/>
                <a:cs typeface="Classic Grotesque Std Medium"/>
              </a:rPr>
              <a:t>Development of “custom” PDF script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87900" y="5387977"/>
            <a:ext cx="31676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Photograph of Elisabeth Mann </a:t>
            </a:r>
            <a:r>
              <a:rPr lang="en-US" sz="1400" dirty="0" err="1"/>
              <a:t>Borgese</a:t>
            </a:r>
            <a:r>
              <a:rPr lang="en-US" sz="1400" dirty="0"/>
              <a:t> and a woman in Japan , MS-2-744, Box 169, Folder 30, Item 2 </a:t>
            </a:r>
          </a:p>
        </p:txBody>
      </p:sp>
      <p:pic>
        <p:nvPicPr>
          <p:cNvPr id="2050" name="Picture 2" descr="http://findingaids.library.dal.ca/uploads/r/dalhousie-university-archives/1/0/2/102126c19306bf52bc85b76b4829d82b10cc3c87c12f838f7a3b66e4b9dd3a58/ms-2-744_169-30_access_0002_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899" y="825501"/>
            <a:ext cx="3095625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1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079157" y="800158"/>
            <a:ext cx="6771501" cy="574286"/>
          </a:xfrm>
        </p:spPr>
        <p:txBody>
          <a:bodyPr/>
          <a:lstStyle/>
          <a:p>
            <a:pPr algn="ctr"/>
            <a:r>
              <a:rPr lang="en-US" dirty="0" smtClean="0"/>
              <a:t>DEMONSTRATION OF </a:t>
            </a:r>
            <a:br>
              <a:rPr lang="en-US" dirty="0" smtClean="0"/>
            </a:br>
            <a:r>
              <a:rPr lang="en-US" dirty="0" smtClean="0"/>
              <a:t>ARCHIVES CATALOGUE</a:t>
            </a:r>
            <a:endParaRPr lang="en-US" dirty="0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223"/>
          <a:stretch/>
        </p:blipFill>
        <p:spPr bwMode="auto">
          <a:xfrm>
            <a:off x="375139" y="1911741"/>
            <a:ext cx="8639908" cy="412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902677" y="3774831"/>
            <a:ext cx="1781908" cy="4923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980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3723751" cy="4815416"/>
          </a:xfrm>
        </p:spPr>
        <p:txBody>
          <a:bodyPr/>
          <a:lstStyle/>
          <a:p>
            <a:r>
              <a:rPr lang="en-US" dirty="0" smtClean="0">
                <a:latin typeface="Classic Grotesque Std Book"/>
                <a:cs typeface="Classic Grotesque Std Book"/>
              </a:rPr>
              <a:t>ARCHIVES CATALOGUE LINKS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  <a:hlinkClick r:id="rId2"/>
              </a:rPr>
              <a:t>EMB archives finding aid</a:t>
            </a:r>
            <a:endParaRPr lang="en-US" sz="2400" dirty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  <a:hlinkClick r:id="rId3"/>
              </a:rPr>
              <a:t>Browse EMB digital archives</a:t>
            </a:r>
            <a:endParaRPr lang="en-US" sz="2400" dirty="0" smtClean="0">
              <a:latin typeface="Classic Grotesque Pro"/>
              <a:cs typeface="Classic Grotesque Std Medium"/>
              <a:hlinkClick r:id="rId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  <a:hlinkClick r:id="rId4"/>
              </a:rPr>
              <a:t>Search help</a:t>
            </a:r>
            <a:endParaRPr lang="en-US" sz="2400" dirty="0" smtClean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  <a:hlinkClick r:id="rId5"/>
              </a:rPr>
              <a:t>Browse help</a:t>
            </a:r>
            <a:endParaRPr lang="en-US" sz="2400" dirty="0" smtClean="0">
              <a:latin typeface="Classic Grotesque Pro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Pro"/>
                <a:cs typeface="Classic Grotesque Std Medium"/>
                <a:hlinkClick r:id="rId6"/>
              </a:rPr>
              <a:t>Guide to archival research</a:t>
            </a:r>
            <a:endParaRPr lang="en-US" sz="2400" dirty="0" smtClean="0">
              <a:latin typeface="Classic Grotesque Pro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900" y="5387977"/>
            <a:ext cx="3167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/>
              <a:t>Slide depicting sea life, deceased </a:t>
            </a:r>
            <a:r>
              <a:rPr lang="en-US" sz="1400" dirty="0" smtClean="0"/>
              <a:t>, </a:t>
            </a:r>
            <a:r>
              <a:rPr lang="en-CA" sz="1400" dirty="0"/>
              <a:t>MS-2-744, Box 371, Folder 5, Item 143 </a:t>
            </a:r>
            <a:endParaRPr lang="en-US" sz="1400" dirty="0"/>
          </a:p>
        </p:txBody>
      </p:sp>
      <p:pic>
        <p:nvPicPr>
          <p:cNvPr id="2" name="Picture 2" descr="http://findingaids.library.dal.ca/uploads/r/dalhousie-university-archives/5/d/b/5db1d3303a227546b830598614582fa4e63006491545a8d1e782cd52aa04e99a/ms-2-744_371-5_access_0143_14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8152" y="825501"/>
            <a:ext cx="30384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54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665c74bdc5014144625d1df95a4c8021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ee3d2467055855b8eb7c0776b91e8d80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BC298E4-DC43-4CFC-B93E-D1A2FE605067}">
  <ds:schemaRefs>
    <ds:schemaRef ds:uri="http://purl.org/dc/terms/"/>
    <ds:schemaRef ds:uri="http://www.w3.org/XML/1998/namespace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6a6a9153-db81-41aa-b483-54a7d12e9aff"/>
  </ds:schemaRefs>
</ds:datastoreItem>
</file>

<file path=customXml/itemProps2.xml><?xml version="1.0" encoding="utf-8"?>
<ds:datastoreItem xmlns:ds="http://schemas.openxmlformats.org/officeDocument/2006/customXml" ds:itemID="{CD58AEC5-20AA-4B71-A61F-422CCA23D2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8119</TotalTime>
  <Words>372</Words>
  <Application>Microsoft Office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Arial</vt:lpstr>
      <vt:lpstr>Calibri</vt:lpstr>
      <vt:lpstr>Classic Grotesque Pro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Custom Design</vt:lpstr>
      <vt:lpstr>1_Custom Design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Elisabeth Mann Borgese Archives (Presentation by Creighton Barrett)</dc:title>
  <dc:creator>Creighton Barrett</dc:creator>
  <cp:lastModifiedBy>Creighton Barrett</cp:lastModifiedBy>
  <cp:revision>92</cp:revision>
  <cp:lastPrinted>2014-06-16T17:18:12Z</cp:lastPrinted>
  <dcterms:created xsi:type="dcterms:W3CDTF">2014-06-16T16:08:57Z</dcterms:created>
  <dcterms:modified xsi:type="dcterms:W3CDTF">2015-07-14T16:11:15Z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