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03" r:id="rId2"/>
    <p:sldId id="304" r:id="rId3"/>
    <p:sldId id="307" r:id="rId4"/>
    <p:sldId id="308" r:id="rId5"/>
    <p:sldId id="312" r:id="rId6"/>
    <p:sldId id="317" r:id="rId7"/>
    <p:sldId id="310" r:id="rId8"/>
    <p:sldId id="313" r:id="rId9"/>
    <p:sldId id="315" r:id="rId10"/>
    <p:sldId id="316" r:id="rId11"/>
    <p:sldId id="256" r:id="rId12"/>
    <p:sldId id="258" r:id="rId13"/>
    <p:sldId id="257" r:id="rId14"/>
    <p:sldId id="259" r:id="rId15"/>
    <p:sldId id="314" r:id="rId16"/>
    <p:sldId id="30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033" autoAdjust="0"/>
  </p:normalViewPr>
  <p:slideViewPr>
    <p:cSldViewPr snapToGrid="0">
      <p:cViewPr varScale="1">
        <p:scale>
          <a:sx n="82" d="100"/>
          <a:sy n="82" d="100"/>
        </p:scale>
        <p:origin x="69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18C55A-C007-41A4-9625-2ABB8D3DB4AD}" type="datetimeFigureOut">
              <a:rPr lang="en-IN" smtClean="0"/>
              <a:t>20-07-2023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6E42BA-8C32-4C0D-A0E7-9970416FC744}" type="slidenum">
              <a:rPr lang="en-IN" smtClean="0"/>
              <a:t>‹#›</a:t>
            </a:fld>
            <a:endParaRPr lang="en-IN"/>
          </a:p>
        </p:txBody>
      </p:sp>
    </p:spTree>
    <p:extLst>
      <p:ext uri="{BB962C8B-B14F-4D97-AF65-F5344CB8AC3E}">
        <p14:creationId xmlns:p14="http://schemas.microsoft.com/office/powerpoint/2010/main" val="1512461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956E42BA-8C32-4C0D-A0E7-9970416FC744}" type="slidenum">
              <a:rPr lang="en-IN" smtClean="0"/>
              <a:t>1</a:t>
            </a:fld>
            <a:endParaRPr lang="en-IN"/>
          </a:p>
        </p:txBody>
      </p:sp>
    </p:spTree>
    <p:extLst>
      <p:ext uri="{BB962C8B-B14F-4D97-AF65-F5344CB8AC3E}">
        <p14:creationId xmlns:p14="http://schemas.microsoft.com/office/powerpoint/2010/main" val="3509807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Sharks - Carcharodon carcharias - white shark</a:t>
            </a:r>
          </a:p>
          <a:p>
            <a:r>
              <a:rPr lang="en-IN" dirty="0"/>
              <a:t>Fishes - Morone saxatilis - striped bass</a:t>
            </a:r>
          </a:p>
        </p:txBody>
      </p:sp>
      <p:sp>
        <p:nvSpPr>
          <p:cNvPr id="4" name="Slide Number Placeholder 3"/>
          <p:cNvSpPr>
            <a:spLocks noGrp="1"/>
          </p:cNvSpPr>
          <p:nvPr>
            <p:ph type="sldNum" sz="quarter" idx="5"/>
          </p:nvPr>
        </p:nvSpPr>
        <p:spPr/>
        <p:txBody>
          <a:bodyPr/>
          <a:lstStyle/>
          <a:p>
            <a:fld id="{956E42BA-8C32-4C0D-A0E7-9970416FC744}" type="slidenum">
              <a:rPr lang="en-IN" smtClean="0"/>
              <a:t>16</a:t>
            </a:fld>
            <a:endParaRPr lang="en-IN"/>
          </a:p>
        </p:txBody>
      </p:sp>
    </p:spTree>
    <p:extLst>
      <p:ext uri="{BB962C8B-B14F-4D97-AF65-F5344CB8AC3E}">
        <p14:creationId xmlns:p14="http://schemas.microsoft.com/office/powerpoint/2010/main" val="3323598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27FED-E6F2-81B5-23FE-85D5540859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F4F93083-9CCA-7A67-D683-20AE6D68DA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762F9BAA-1E46-3ECE-143B-834BD74CE80C}"/>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5" name="Footer Placeholder 4">
            <a:extLst>
              <a:ext uri="{FF2B5EF4-FFF2-40B4-BE49-F238E27FC236}">
                <a16:creationId xmlns:a16="http://schemas.microsoft.com/office/drawing/2014/main" id="{83819C09-C01F-1496-5F67-A44F06C0BB3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4D499D9-B5AD-B251-40D7-37B9B49312D2}"/>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3466347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B156F-058D-1E81-F794-1605D21DFC7F}"/>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23C876B-8745-74F8-DA94-97E3CB4B7E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E3D745D-4E10-173D-DEE3-21D329356E46}"/>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5" name="Footer Placeholder 4">
            <a:extLst>
              <a:ext uri="{FF2B5EF4-FFF2-40B4-BE49-F238E27FC236}">
                <a16:creationId xmlns:a16="http://schemas.microsoft.com/office/drawing/2014/main" id="{69557A7F-7420-1F92-6F85-A301B442E16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7AEB145-2DB3-AEB2-AC0F-558E861EE269}"/>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2002128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E6F9C5-4CC4-226C-6ADA-4834039301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BC18FB7-8430-3CE8-9E98-B8945911927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6449916-956C-5411-907C-C970B4C1C1F1}"/>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5" name="Footer Placeholder 4">
            <a:extLst>
              <a:ext uri="{FF2B5EF4-FFF2-40B4-BE49-F238E27FC236}">
                <a16:creationId xmlns:a16="http://schemas.microsoft.com/office/drawing/2014/main" id="{42BB9083-43C7-7CCD-2AD2-DD13A91D641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30CD04E-929C-D57A-853B-3CEA051F7AB3}"/>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678393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0011-44C3-34E5-1324-8AA9A86A11D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2BEB5AE-6C10-2B0B-1557-7AC07D3DA05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ABD1732-C32D-82EE-257E-E312485EB4F1}"/>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5" name="Footer Placeholder 4">
            <a:extLst>
              <a:ext uri="{FF2B5EF4-FFF2-40B4-BE49-F238E27FC236}">
                <a16:creationId xmlns:a16="http://schemas.microsoft.com/office/drawing/2014/main" id="{5F74DAE2-A045-A3ED-E513-123DDCB4A28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E0E1B96-75D4-6C64-F607-2AAB38E7089D}"/>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3073986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DD428-3014-4E70-97AB-30A7A49D60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BD267F8-D0EB-FB3A-E850-FD60E14DB9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665593F-BCA6-694A-7C21-CEC6DE59BF58}"/>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5" name="Footer Placeholder 4">
            <a:extLst>
              <a:ext uri="{FF2B5EF4-FFF2-40B4-BE49-F238E27FC236}">
                <a16:creationId xmlns:a16="http://schemas.microsoft.com/office/drawing/2014/main" id="{52357A0D-B9DF-4C95-7654-0A5DFED0399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249BF00-8FCC-3EFC-BDA3-A5F1A875AA1F}"/>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3628728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1F16C-F13B-E8DC-F810-B15F7B5701E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2745B2F-0EBC-FE69-EFE9-E8F63E961C1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3EAD77B5-F339-664A-3924-9508E72CB9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6E9911F3-1A35-EFD7-0561-219E32400657}"/>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6" name="Footer Placeholder 5">
            <a:extLst>
              <a:ext uri="{FF2B5EF4-FFF2-40B4-BE49-F238E27FC236}">
                <a16:creationId xmlns:a16="http://schemas.microsoft.com/office/drawing/2014/main" id="{E6380A16-47E9-C2E1-B5C5-9DF117B2C49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0542FB8-4F0A-6375-4C03-CE8FFB2150F3}"/>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2735558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8E79C-C720-1D60-119B-74B36442874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3F2B2A4-F358-EF54-B165-3468805EEA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132C0BC-1120-1D21-A4D3-D38F3B4FC59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4A4C232-4CC9-444D-3D4E-1033E04B85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2B5A32D-557D-5557-0EF2-DCB6F8F5A9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52BA6D28-7C83-4393-89A3-A768E3B954DA}"/>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8" name="Footer Placeholder 7">
            <a:extLst>
              <a:ext uri="{FF2B5EF4-FFF2-40B4-BE49-F238E27FC236}">
                <a16:creationId xmlns:a16="http://schemas.microsoft.com/office/drawing/2014/main" id="{0F2EE68C-A251-8BB5-E6DE-0906464DAC5C}"/>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68CCD95-6DB5-986F-AE96-BAAFE5289326}"/>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2480480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EF719-CEBA-1D6D-6AAA-9F82CC8176A2}"/>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69635E2-2960-4552-31C3-2A8F529A254B}"/>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4" name="Footer Placeholder 3">
            <a:extLst>
              <a:ext uri="{FF2B5EF4-FFF2-40B4-BE49-F238E27FC236}">
                <a16:creationId xmlns:a16="http://schemas.microsoft.com/office/drawing/2014/main" id="{D423BFBE-8A7B-F778-077F-F7131840FF1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0CBE027A-FA47-7C6D-E0D1-B9BF5E105157}"/>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3253814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388520-E76E-50C9-4EF5-8F9E14EB82BE}"/>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3" name="Footer Placeholder 2">
            <a:extLst>
              <a:ext uri="{FF2B5EF4-FFF2-40B4-BE49-F238E27FC236}">
                <a16:creationId xmlns:a16="http://schemas.microsoft.com/office/drawing/2014/main" id="{D3509BF1-8519-84B5-224F-4F7C6345428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EFCAF5D-A0D3-B1B6-ECF3-90E823C2C09C}"/>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3091251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30876-B4AE-5289-05E6-A2AC786CA2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985924E-C97A-B7A5-F603-96D675FDFE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CE3D93A-AB3B-3EE2-33FB-E2280D5775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5D807C-B28D-61B0-9626-CFB0CDD28852}"/>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6" name="Footer Placeholder 5">
            <a:extLst>
              <a:ext uri="{FF2B5EF4-FFF2-40B4-BE49-F238E27FC236}">
                <a16:creationId xmlns:a16="http://schemas.microsoft.com/office/drawing/2014/main" id="{04494B29-EA93-4CAA-66D3-B33705F4160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22F3E1B-A81E-AB98-5209-B5C152A7987C}"/>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1002312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E29FD-4F61-1AE4-C4FB-172889B16E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88226B8-A9BE-9DCE-79BD-D6910DC724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E36236B-FA4C-ABF8-87FE-37C1E276AD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E2BE17-CF24-A02B-2B7E-B3E3D855AF5D}"/>
              </a:ext>
            </a:extLst>
          </p:cNvPr>
          <p:cNvSpPr>
            <a:spLocks noGrp="1"/>
          </p:cNvSpPr>
          <p:nvPr>
            <p:ph type="dt" sz="half" idx="10"/>
          </p:nvPr>
        </p:nvSpPr>
        <p:spPr/>
        <p:txBody>
          <a:bodyPr/>
          <a:lstStyle/>
          <a:p>
            <a:fld id="{E83C82C5-9F78-41A3-B166-ADCAEA6D8CC0}" type="datetimeFigureOut">
              <a:rPr lang="en-IN" smtClean="0"/>
              <a:t>20-07-2023</a:t>
            </a:fld>
            <a:endParaRPr lang="en-IN"/>
          </a:p>
        </p:txBody>
      </p:sp>
      <p:sp>
        <p:nvSpPr>
          <p:cNvPr id="6" name="Footer Placeholder 5">
            <a:extLst>
              <a:ext uri="{FF2B5EF4-FFF2-40B4-BE49-F238E27FC236}">
                <a16:creationId xmlns:a16="http://schemas.microsoft.com/office/drawing/2014/main" id="{ED500E8D-72ED-733C-A075-79C051D3220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49B6581-17D8-5D83-2ECA-39ACB764391B}"/>
              </a:ext>
            </a:extLst>
          </p:cNvPr>
          <p:cNvSpPr>
            <a:spLocks noGrp="1"/>
          </p:cNvSpPr>
          <p:nvPr>
            <p:ph type="sldNum" sz="quarter" idx="12"/>
          </p:nvPr>
        </p:nvSpPr>
        <p:spPr/>
        <p:txBody>
          <a:bodyPr/>
          <a:lstStyle/>
          <a:p>
            <a:fld id="{0A58B145-2AEC-4137-8AC8-FF3C17851032}" type="slidenum">
              <a:rPr lang="en-IN" smtClean="0"/>
              <a:t>‹#›</a:t>
            </a:fld>
            <a:endParaRPr lang="en-IN"/>
          </a:p>
        </p:txBody>
      </p:sp>
    </p:spTree>
    <p:extLst>
      <p:ext uri="{BB962C8B-B14F-4D97-AF65-F5344CB8AC3E}">
        <p14:creationId xmlns:p14="http://schemas.microsoft.com/office/powerpoint/2010/main" val="2051579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6FD5A4-F1AA-A8DF-5EE0-8856008406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5F84BDF-5942-A0D7-A276-A6E5A149B3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40C48EB-A4F7-CE90-D2C3-0D35F8B111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3C82C5-9F78-41A3-B166-ADCAEA6D8CC0}" type="datetimeFigureOut">
              <a:rPr lang="en-IN" smtClean="0"/>
              <a:t>20-07-2023</a:t>
            </a:fld>
            <a:endParaRPr lang="en-IN"/>
          </a:p>
        </p:txBody>
      </p:sp>
      <p:sp>
        <p:nvSpPr>
          <p:cNvPr id="5" name="Footer Placeholder 4">
            <a:extLst>
              <a:ext uri="{FF2B5EF4-FFF2-40B4-BE49-F238E27FC236}">
                <a16:creationId xmlns:a16="http://schemas.microsoft.com/office/drawing/2014/main" id="{C559BCCD-8449-CEFD-327B-581DDF3DBF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3DB9748E-9703-72C4-5382-B51D853A95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58B145-2AEC-4137-8AC8-FF3C17851032}" type="slidenum">
              <a:rPr lang="en-IN" smtClean="0"/>
              <a:t>‹#›</a:t>
            </a:fld>
            <a:endParaRPr lang="en-IN"/>
          </a:p>
        </p:txBody>
      </p:sp>
    </p:spTree>
    <p:extLst>
      <p:ext uri="{BB962C8B-B14F-4D97-AF65-F5344CB8AC3E}">
        <p14:creationId xmlns:p14="http://schemas.microsoft.com/office/powerpoint/2010/main" val="3480375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hyperlink" Target="https://drive.google.com/file/d/1AAR6jPMHmB5lRkVXqfFFMi7Wfni2RWlP/view?usp=sharing"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drive.google.com/file/d/1Ow9A8u52Kucwke6JpsYw_lTwE85TBZgE/view?usp=sharing"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urveys.dal.ca/opinio/s?s=72366" TargetMode="External"/><Relationship Id="rId2" Type="http://schemas.openxmlformats.org/officeDocument/2006/relationships/hyperlink" Target="https://surveys.dal.ca/opinio/s?s=72368" TargetMode="External"/><Relationship Id="rId1" Type="http://schemas.openxmlformats.org/officeDocument/2006/relationships/slideLayout" Target="../slideLayouts/slideLayout2.xml"/><Relationship Id="rId5" Type="http://schemas.openxmlformats.org/officeDocument/2006/relationships/hyperlink" Target="https://surveys.dal.ca/opinio/s?s=72328" TargetMode="External"/><Relationship Id="rId4" Type="http://schemas.openxmlformats.org/officeDocument/2006/relationships/hyperlink" Target="https://surveys.dal.ca/opinio/s?s=72410"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txBox="1">
            <a:spLocks/>
          </p:cNvSpPr>
          <p:nvPr/>
        </p:nvSpPr>
        <p:spPr>
          <a:xfrm>
            <a:off x="911665" y="1461052"/>
            <a:ext cx="10472928" cy="3127923"/>
          </a:xfrm>
          <a:prstGeom prst="rect">
            <a:avLst/>
          </a:prstGeom>
        </p:spPr>
        <p:txBody>
          <a:bodyPr>
            <a:noAutofit/>
          </a:bodyPr>
          <a:lstStyle/>
          <a:p>
            <a:pPr marL="457189" indent="-457189" algn="ctr">
              <a:spcBef>
                <a:spcPct val="20000"/>
              </a:spcBef>
              <a:defRPr/>
            </a:pPr>
            <a:r>
              <a:rPr lang="en-US" sz="5333" b="1" dirty="0">
                <a:solidFill>
                  <a:srgbClr val="18187E"/>
                </a:solidFill>
                <a:latin typeface="Calibri" pitchFamily="34" charset="0"/>
                <a:cs typeface="Calibri" pitchFamily="34" charset="0"/>
              </a:rPr>
              <a:t>Vegu Shree Rama Kamal Kumar</a:t>
            </a:r>
          </a:p>
          <a:p>
            <a:pPr marL="457189" indent="-457189" algn="ctr">
              <a:spcBef>
                <a:spcPct val="20000"/>
              </a:spcBef>
              <a:defRPr/>
            </a:pPr>
            <a:r>
              <a:rPr lang="en-US" sz="3200" b="1" dirty="0">
                <a:latin typeface="Calibri" pitchFamily="34" charset="0"/>
                <a:cs typeface="Calibri" pitchFamily="34" charset="0"/>
              </a:rPr>
              <a:t>Visual Analysis of Oceanic Multivariate Species </a:t>
            </a:r>
          </a:p>
          <a:p>
            <a:pPr marL="457189" indent="-457189" algn="ctr">
              <a:spcBef>
                <a:spcPct val="20000"/>
              </a:spcBef>
              <a:defRPr/>
            </a:pPr>
            <a:r>
              <a:rPr lang="en-US" sz="3200" b="1" dirty="0">
                <a:latin typeface="Calibri" pitchFamily="34" charset="0"/>
                <a:cs typeface="Calibri" pitchFamily="34" charset="0"/>
              </a:rPr>
              <a:t>Time-Series Data</a:t>
            </a:r>
            <a:endParaRPr lang="en-CA" sz="3200" b="1" dirty="0">
              <a:latin typeface="Calibri" pitchFamily="34" charset="0"/>
              <a:cs typeface="Calibri" pitchFamily="34" charset="0"/>
            </a:endParaRPr>
          </a:p>
          <a:p>
            <a:pPr marL="457189" indent="-457189" algn="ctr">
              <a:spcBef>
                <a:spcPct val="20000"/>
              </a:spcBef>
              <a:defRPr/>
            </a:pPr>
            <a:endParaRPr lang="en-CA" sz="3200" dirty="0">
              <a:latin typeface="Calibri" pitchFamily="34" charset="0"/>
              <a:cs typeface="Calibri" pitchFamily="34" charset="0"/>
            </a:endParaRPr>
          </a:p>
          <a:p>
            <a:pPr marL="457189" indent="-457189" algn="ctr">
              <a:spcBef>
                <a:spcPct val="20000"/>
              </a:spcBef>
              <a:defRPr/>
            </a:pPr>
            <a:r>
              <a:rPr lang="en-CA" sz="3200" dirty="0">
                <a:latin typeface="Calibri" pitchFamily="34" charset="0"/>
                <a:cs typeface="Calibri" pitchFamily="34" charset="0"/>
              </a:rPr>
              <a:t>Program: MSc in Computer Science (Thesis)</a:t>
            </a:r>
          </a:p>
          <a:p>
            <a:pPr marL="457189" indent="-457189" algn="ctr">
              <a:spcBef>
                <a:spcPct val="20000"/>
              </a:spcBef>
              <a:defRPr/>
            </a:pPr>
            <a:r>
              <a:rPr lang="en-CA" sz="3200" dirty="0">
                <a:latin typeface="Calibri" pitchFamily="34" charset="0"/>
                <a:cs typeface="Calibri" pitchFamily="34" charset="0"/>
              </a:rPr>
              <a:t>Supervisor: Dr. Stephen Brooks</a:t>
            </a:r>
          </a:p>
          <a:p>
            <a:pPr marL="457189" indent="-457189" algn="ctr">
              <a:spcBef>
                <a:spcPct val="20000"/>
              </a:spcBef>
              <a:defRPr/>
            </a:pPr>
            <a:r>
              <a:rPr lang="en-US" sz="1067" dirty="0">
                <a:solidFill>
                  <a:schemeClr val="bg1">
                    <a:lumMod val="50000"/>
                  </a:schemeClr>
                </a:solidFill>
                <a:latin typeface="+mj-lt"/>
              </a:rPr>
              <a:t>      </a:t>
            </a:r>
            <a:endParaRPr lang="en-US" sz="3733" dirty="0">
              <a:cs typeface="Geneva" charset="-128"/>
            </a:endParaRPr>
          </a:p>
        </p:txBody>
      </p:sp>
      <p:sp>
        <p:nvSpPr>
          <p:cNvPr id="4" name="Rectangle 3"/>
          <p:cNvSpPr/>
          <p:nvPr/>
        </p:nvSpPr>
        <p:spPr>
          <a:xfrm>
            <a:off x="631873" y="391706"/>
            <a:ext cx="11032512" cy="6065113"/>
          </a:xfrm>
          <a:prstGeom prst="rect">
            <a:avLst/>
          </a:prstGeom>
          <a:no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pic>
        <p:nvPicPr>
          <p:cNvPr id="9" name="Picture 8">
            <a:extLst>
              <a:ext uri="{FF2B5EF4-FFF2-40B4-BE49-F238E27FC236}">
                <a16:creationId xmlns:a16="http://schemas.microsoft.com/office/drawing/2014/main" id="{B9817B84-6810-B696-28E7-341C608C24FB}"/>
              </a:ext>
            </a:extLst>
          </p:cNvPr>
          <p:cNvPicPr>
            <a:picLocks noChangeAspect="1"/>
          </p:cNvPicPr>
          <p:nvPr/>
        </p:nvPicPr>
        <p:blipFill rotWithShape="1">
          <a:blip r:embed="rId3"/>
          <a:srcRect r="43804"/>
          <a:stretch/>
        </p:blipFill>
        <p:spPr>
          <a:xfrm>
            <a:off x="527615" y="401182"/>
            <a:ext cx="2559714" cy="687953"/>
          </a:xfrm>
          <a:prstGeom prst="rect">
            <a:avLst/>
          </a:prstGeom>
        </p:spPr>
      </p:pic>
      <p:pic>
        <p:nvPicPr>
          <p:cNvPr id="5" name="Picture 4" descr="A shark swimming underwater&#10;&#10;Description automatically generated with medium confidence">
            <a:extLst>
              <a:ext uri="{FF2B5EF4-FFF2-40B4-BE49-F238E27FC236}">
                <a16:creationId xmlns:a16="http://schemas.microsoft.com/office/drawing/2014/main" id="{8BBC7FCB-A8D1-1C60-0152-B2E01698F0E3}"/>
              </a:ext>
            </a:extLst>
          </p:cNvPr>
          <p:cNvPicPr>
            <a:picLocks noChangeAspect="1"/>
          </p:cNvPicPr>
          <p:nvPr/>
        </p:nvPicPr>
        <p:blipFill rotWithShape="1">
          <a:blip r:embed="rId4"/>
          <a:srcRect l="19216" r="2" b="2"/>
          <a:stretch/>
        </p:blipFill>
        <p:spPr>
          <a:xfrm>
            <a:off x="10313825" y="5658321"/>
            <a:ext cx="1651003" cy="1021864"/>
          </a:xfrm>
          <a:custGeom>
            <a:avLst/>
            <a:gdLst/>
            <a:ahLst/>
            <a:cxnLst/>
            <a:rect l="l" t="t" r="r" b="b"/>
            <a:pathLst>
              <a:path w="8500451" h="5783926">
                <a:moveTo>
                  <a:pt x="4814568" y="604"/>
                </a:moveTo>
                <a:cubicBezTo>
                  <a:pt x="5041344" y="3294"/>
                  <a:pt x="5267019" y="14348"/>
                  <a:pt x="5493575" y="21000"/>
                </a:cubicBezTo>
                <a:cubicBezTo>
                  <a:pt x="5987120" y="36130"/>
                  <a:pt x="6483273" y="35607"/>
                  <a:pt x="6977859" y="46564"/>
                </a:cubicBezTo>
                <a:cubicBezTo>
                  <a:pt x="7286195" y="53346"/>
                  <a:pt x="7590877" y="77867"/>
                  <a:pt x="7880953" y="154038"/>
                </a:cubicBezTo>
                <a:cubicBezTo>
                  <a:pt x="7921646" y="164993"/>
                  <a:pt x="7967557" y="167081"/>
                  <a:pt x="7998861" y="193166"/>
                </a:cubicBezTo>
                <a:cubicBezTo>
                  <a:pt x="8033815" y="222382"/>
                  <a:pt x="8019729" y="265163"/>
                  <a:pt x="7968600" y="273511"/>
                </a:cubicBezTo>
                <a:cubicBezTo>
                  <a:pt x="7903386" y="284466"/>
                  <a:pt x="7836607" y="287597"/>
                  <a:pt x="7764609" y="294901"/>
                </a:cubicBezTo>
                <a:cubicBezTo>
                  <a:pt x="7792260" y="335073"/>
                  <a:pt x="7859040" y="304814"/>
                  <a:pt x="7876257" y="354899"/>
                </a:cubicBezTo>
                <a:cubicBezTo>
                  <a:pt x="7799043" y="389332"/>
                  <a:pt x="7705656" y="366898"/>
                  <a:pt x="7631049" y="400810"/>
                </a:cubicBezTo>
                <a:cubicBezTo>
                  <a:pt x="7633137" y="424287"/>
                  <a:pt x="7649831" y="426374"/>
                  <a:pt x="7663396" y="432635"/>
                </a:cubicBezTo>
                <a:cubicBezTo>
                  <a:pt x="7676961" y="438373"/>
                  <a:pt x="7710871" y="430026"/>
                  <a:pt x="7696264" y="462894"/>
                </a:cubicBezTo>
                <a:cubicBezTo>
                  <a:pt x="7541315" y="482719"/>
                  <a:pt x="7393147" y="550021"/>
                  <a:pt x="7229849" y="540630"/>
                </a:cubicBezTo>
                <a:cubicBezTo>
                  <a:pt x="7431755" y="558890"/>
                  <a:pt x="7602355" y="633496"/>
                  <a:pt x="7780782" y="683059"/>
                </a:cubicBezTo>
                <a:cubicBezTo>
                  <a:pt x="7773479" y="741491"/>
                  <a:pt x="7701483" y="718014"/>
                  <a:pt x="7680613" y="759751"/>
                </a:cubicBezTo>
                <a:cubicBezTo>
                  <a:pt x="7794869" y="788967"/>
                  <a:pt x="7904429" y="823401"/>
                  <a:pt x="7998861" y="880789"/>
                </a:cubicBezTo>
                <a:cubicBezTo>
                  <a:pt x="8083901" y="932439"/>
                  <a:pt x="8164765" y="989306"/>
                  <a:pt x="8257111" y="1031566"/>
                </a:cubicBezTo>
                <a:cubicBezTo>
                  <a:pt x="8354150" y="1075912"/>
                  <a:pt x="8413103" y="1132779"/>
                  <a:pt x="8402148" y="1229819"/>
                </a:cubicBezTo>
                <a:cubicBezTo>
                  <a:pt x="8397452" y="1269468"/>
                  <a:pt x="8409973" y="1302859"/>
                  <a:pt x="8453275" y="1318510"/>
                </a:cubicBezTo>
                <a:cubicBezTo>
                  <a:pt x="8507013" y="1337814"/>
                  <a:pt x="8501275" y="1367029"/>
                  <a:pt x="8499187" y="1411897"/>
                </a:cubicBezTo>
                <a:cubicBezTo>
                  <a:pt x="8496056" y="1465634"/>
                  <a:pt x="8468406" y="1486504"/>
                  <a:pt x="8419885" y="1504764"/>
                </a:cubicBezTo>
                <a:cubicBezTo>
                  <a:pt x="8350497" y="1530327"/>
                  <a:pt x="8349975" y="1569978"/>
                  <a:pt x="8368237" y="1617454"/>
                </a:cubicBezTo>
                <a:cubicBezTo>
                  <a:pt x="8378149" y="1643540"/>
                  <a:pt x="8393278" y="1664409"/>
                  <a:pt x="8415713" y="1683712"/>
                </a:cubicBezTo>
                <a:cubicBezTo>
                  <a:pt x="8493448" y="1751014"/>
                  <a:pt x="8492927" y="1752056"/>
                  <a:pt x="8416755" y="1831880"/>
                </a:cubicBezTo>
                <a:cubicBezTo>
                  <a:pt x="8396408" y="1853269"/>
                  <a:pt x="8374496" y="1867356"/>
                  <a:pt x="8383888" y="1901790"/>
                </a:cubicBezTo>
                <a:cubicBezTo>
                  <a:pt x="8415713" y="2016046"/>
                  <a:pt x="8411538" y="2016046"/>
                  <a:pt x="8283717" y="2053609"/>
                </a:cubicBezTo>
                <a:cubicBezTo>
                  <a:pt x="8254501" y="2062479"/>
                  <a:pt x="8215373" y="2054653"/>
                  <a:pt x="8198678" y="2087521"/>
                </a:cubicBezTo>
                <a:cubicBezTo>
                  <a:pt x="8209113" y="2111521"/>
                  <a:pt x="8184591" y="2690625"/>
                  <a:pt x="8207547" y="2700017"/>
                </a:cubicBezTo>
                <a:cubicBezTo>
                  <a:pt x="8387017" y="2773578"/>
                  <a:pt x="8409451" y="2860184"/>
                  <a:pt x="8269632" y="2996352"/>
                </a:cubicBezTo>
                <a:cubicBezTo>
                  <a:pt x="8175722" y="3087653"/>
                  <a:pt x="8186677" y="3236864"/>
                  <a:pt x="8225807" y="3330251"/>
                </a:cubicBezTo>
                <a:cubicBezTo>
                  <a:pt x="8373452" y="3371467"/>
                  <a:pt x="8341107" y="3481027"/>
                  <a:pt x="8370845" y="3577023"/>
                </a:cubicBezTo>
                <a:cubicBezTo>
                  <a:pt x="8392757" y="3649020"/>
                  <a:pt x="8306673" y="3639107"/>
                  <a:pt x="8310847" y="3671976"/>
                </a:cubicBezTo>
                <a:cubicBezTo>
                  <a:pt x="8365105" y="3711626"/>
                  <a:pt x="8437624" y="3724148"/>
                  <a:pt x="8479884" y="3778406"/>
                </a:cubicBezTo>
                <a:cubicBezTo>
                  <a:pt x="8403713" y="3818056"/>
                  <a:pt x="8365105" y="3873880"/>
                  <a:pt x="8322845" y="3929703"/>
                </a:cubicBezTo>
                <a:cubicBezTo>
                  <a:pt x="8254501" y="4020482"/>
                  <a:pt x="8161635" y="4097174"/>
                  <a:pt x="8063031" y="4166563"/>
                </a:cubicBezTo>
                <a:cubicBezTo>
                  <a:pt x="8012947" y="4649674"/>
                  <a:pt x="7851215" y="5156783"/>
                  <a:pt x="7833475" y="5181825"/>
                </a:cubicBezTo>
                <a:cubicBezTo>
                  <a:pt x="7760436" y="5174520"/>
                  <a:pt x="7618528" y="5466682"/>
                  <a:pt x="7495403" y="5493812"/>
                </a:cubicBezTo>
                <a:cubicBezTo>
                  <a:pt x="7366017" y="5523550"/>
                  <a:pt x="5441925" y="5797973"/>
                  <a:pt x="5148199" y="5783364"/>
                </a:cubicBezTo>
                <a:cubicBezTo>
                  <a:pt x="3551743" y="5705628"/>
                  <a:pt x="3505310" y="5598155"/>
                  <a:pt x="3505310" y="5598155"/>
                </a:cubicBezTo>
                <a:cubicBezTo>
                  <a:pt x="3505310" y="5598155"/>
                  <a:pt x="3596089" y="5571548"/>
                  <a:pt x="3675390" y="5541287"/>
                </a:cubicBezTo>
                <a:cubicBezTo>
                  <a:pt x="3627392" y="5542853"/>
                  <a:pt x="3579395" y="5543896"/>
                  <a:pt x="3531919" y="5542331"/>
                </a:cubicBezTo>
                <a:cubicBezTo>
                  <a:pt x="3164108" y="5531375"/>
                  <a:pt x="3500093" y="5511028"/>
                  <a:pt x="3138022" y="5469291"/>
                </a:cubicBezTo>
                <a:cubicBezTo>
                  <a:pt x="2527092" y="5398860"/>
                  <a:pt x="2618913" y="5380598"/>
                  <a:pt x="2058068" y="5181825"/>
                </a:cubicBezTo>
                <a:cubicBezTo>
                  <a:pt x="2008504" y="5164086"/>
                  <a:pt x="1660519" y="5056613"/>
                  <a:pt x="1447659" y="5044613"/>
                </a:cubicBezTo>
                <a:cubicBezTo>
                  <a:pt x="1391313" y="5041483"/>
                  <a:pt x="1329751" y="5042527"/>
                  <a:pt x="1281230" y="4977311"/>
                </a:cubicBezTo>
                <a:cubicBezTo>
                  <a:pt x="1429920" y="4979399"/>
                  <a:pt x="1557741" y="4979399"/>
                  <a:pt x="1696518" y="4945487"/>
                </a:cubicBezTo>
                <a:cubicBezTo>
                  <a:pt x="1622434" y="4898532"/>
                  <a:pt x="1537394" y="4938705"/>
                  <a:pt x="1478440" y="4905836"/>
                </a:cubicBezTo>
                <a:cubicBezTo>
                  <a:pt x="1423138" y="4875577"/>
                  <a:pt x="1375140" y="4871404"/>
                  <a:pt x="1318795" y="4919401"/>
                </a:cubicBezTo>
                <a:cubicBezTo>
                  <a:pt x="1289578" y="4944443"/>
                  <a:pt x="1237928" y="4939747"/>
                  <a:pt x="1208190" y="4925140"/>
                </a:cubicBezTo>
                <a:cubicBezTo>
                  <a:pt x="1049066" y="4846360"/>
                  <a:pt x="1052718" y="4847404"/>
                  <a:pt x="875857" y="4867751"/>
                </a:cubicBezTo>
                <a:cubicBezTo>
                  <a:pt x="763166" y="4880272"/>
                  <a:pt x="648388" y="4902706"/>
                  <a:pt x="545088" y="4889141"/>
                </a:cubicBezTo>
                <a:cubicBezTo>
                  <a:pt x="532045" y="4859403"/>
                  <a:pt x="543522" y="4845839"/>
                  <a:pt x="558131" y="4841666"/>
                </a:cubicBezTo>
                <a:cubicBezTo>
                  <a:pt x="796034" y="4776973"/>
                  <a:pt x="840379" y="4702889"/>
                  <a:pt x="1081413" y="4662717"/>
                </a:cubicBezTo>
                <a:cubicBezTo>
                  <a:pt x="1099151" y="4617327"/>
                  <a:pt x="1011503" y="4609500"/>
                  <a:pt x="1052718" y="4564633"/>
                </a:cubicBezTo>
                <a:cubicBezTo>
                  <a:pt x="1127846" y="4529678"/>
                  <a:pt x="1216016" y="4570894"/>
                  <a:pt x="1290622" y="4525505"/>
                </a:cubicBezTo>
                <a:cubicBezTo>
                  <a:pt x="1277579" y="4493158"/>
                  <a:pt x="1214972" y="4516636"/>
                  <a:pt x="1217581" y="4482202"/>
                </a:cubicBezTo>
                <a:cubicBezTo>
                  <a:pt x="1220712" y="4442552"/>
                  <a:pt x="1264536" y="4448813"/>
                  <a:pt x="1294796" y="4451421"/>
                </a:cubicBezTo>
                <a:cubicBezTo>
                  <a:pt x="1441398" y="4464985"/>
                  <a:pt x="1568696" y="4390902"/>
                  <a:pt x="1709040" y="4365860"/>
                </a:cubicBezTo>
                <a:cubicBezTo>
                  <a:pt x="1559306" y="4303253"/>
                  <a:pt x="686474" y="4353338"/>
                  <a:pt x="530479" y="4334034"/>
                </a:cubicBezTo>
                <a:cubicBezTo>
                  <a:pt x="367182" y="4314210"/>
                  <a:pt x="107367" y="4261516"/>
                  <a:pt x="174146" y="4244821"/>
                </a:cubicBezTo>
                <a:cubicBezTo>
                  <a:pt x="249796" y="4225518"/>
                  <a:pt x="519524" y="3996484"/>
                  <a:pt x="596216" y="3986050"/>
                </a:cubicBezTo>
                <a:cubicBezTo>
                  <a:pt x="685430" y="3974050"/>
                  <a:pt x="703169" y="3957876"/>
                  <a:pt x="820554" y="3875967"/>
                </a:cubicBezTo>
                <a:cubicBezTo>
                  <a:pt x="897769" y="3822230"/>
                  <a:pt x="576391" y="3939094"/>
                  <a:pt x="451179" y="3901009"/>
                </a:cubicBezTo>
                <a:cubicBezTo>
                  <a:pt x="405268" y="3886923"/>
                  <a:pt x="729255" y="3738233"/>
                  <a:pt x="729255" y="3711105"/>
                </a:cubicBezTo>
                <a:cubicBezTo>
                  <a:pt x="729255" y="3682409"/>
                  <a:pt x="700038" y="3676150"/>
                  <a:pt x="672387" y="3676150"/>
                </a:cubicBezTo>
                <a:cubicBezTo>
                  <a:pt x="610824" y="3676150"/>
                  <a:pt x="629606" y="3651106"/>
                  <a:pt x="568043" y="3652673"/>
                </a:cubicBezTo>
                <a:cubicBezTo>
                  <a:pt x="748558" y="3580154"/>
                  <a:pt x="860205" y="3599458"/>
                  <a:pt x="1038632" y="3533198"/>
                </a:cubicBezTo>
                <a:cubicBezTo>
                  <a:pt x="1125760" y="3500852"/>
                  <a:pt x="817425" y="3393378"/>
                  <a:pt x="907160" y="3365206"/>
                </a:cubicBezTo>
                <a:cubicBezTo>
                  <a:pt x="941071" y="3354249"/>
                  <a:pt x="986461" y="3365727"/>
                  <a:pt x="1009938" y="3327120"/>
                </a:cubicBezTo>
                <a:cubicBezTo>
                  <a:pt x="972897" y="3296340"/>
                  <a:pt x="923855" y="3309904"/>
                  <a:pt x="886812" y="3322425"/>
                </a:cubicBezTo>
                <a:cubicBezTo>
                  <a:pt x="792381" y="3354772"/>
                  <a:pt x="799165" y="3346946"/>
                  <a:pt x="789773" y="3322947"/>
                </a:cubicBezTo>
                <a:cubicBezTo>
                  <a:pt x="758993" y="3241037"/>
                  <a:pt x="682822" y="3267123"/>
                  <a:pt x="615520" y="3280688"/>
                </a:cubicBezTo>
                <a:cubicBezTo>
                  <a:pt x="412050" y="3321382"/>
                  <a:pt x="205972" y="3309904"/>
                  <a:pt x="3023" y="3351641"/>
                </a:cubicBezTo>
                <a:cubicBezTo>
                  <a:pt x="-18888" y="3356337"/>
                  <a:pt x="83890" y="3262949"/>
                  <a:pt x="132409" y="3251993"/>
                </a:cubicBezTo>
                <a:cubicBezTo>
                  <a:pt x="185103" y="3240516"/>
                  <a:pt x="249796" y="3248863"/>
                  <a:pt x="287360" y="3195127"/>
                </a:cubicBezTo>
                <a:cubicBezTo>
                  <a:pt x="220579" y="3181561"/>
                  <a:pt x="144410" y="3207647"/>
                  <a:pt x="78150" y="3164866"/>
                </a:cubicBezTo>
                <a:cubicBezTo>
                  <a:pt x="225276" y="3105913"/>
                  <a:pt x="371878" y="3107999"/>
                  <a:pt x="498655" y="3069914"/>
                </a:cubicBezTo>
                <a:cubicBezTo>
                  <a:pt x="510133" y="2999483"/>
                  <a:pt x="426658" y="3025046"/>
                  <a:pt x="396399" y="2984874"/>
                </a:cubicBezTo>
                <a:cubicBezTo>
                  <a:pt x="1351140" y="2916007"/>
                  <a:pt x="817946" y="2712537"/>
                  <a:pt x="658822" y="2601411"/>
                </a:cubicBezTo>
                <a:cubicBezTo>
                  <a:pt x="605607" y="2564370"/>
                  <a:pt x="1164888" y="2388551"/>
                  <a:pt x="1183148" y="2383856"/>
                </a:cubicBezTo>
                <a:cubicBezTo>
                  <a:pt x="1229581" y="2372900"/>
                  <a:pt x="1413747" y="2380725"/>
                  <a:pt x="1451311" y="2366639"/>
                </a:cubicBezTo>
                <a:cubicBezTo>
                  <a:pt x="1499309" y="2348901"/>
                  <a:pt x="1340706" y="2318120"/>
                  <a:pt x="1376184" y="2296729"/>
                </a:cubicBezTo>
                <a:cubicBezTo>
                  <a:pt x="1625043" y="2145953"/>
                  <a:pt x="1642780" y="1919006"/>
                  <a:pt x="1572870" y="1902834"/>
                </a:cubicBezTo>
                <a:cubicBezTo>
                  <a:pt x="1500353" y="1886138"/>
                  <a:pt x="1429399" y="1899181"/>
                  <a:pt x="1362097" y="1926311"/>
                </a:cubicBezTo>
                <a:cubicBezTo>
                  <a:pt x="1252536" y="1970656"/>
                  <a:pt x="493960" y="1907528"/>
                  <a:pt x="281620" y="1943006"/>
                </a:cubicBezTo>
                <a:cubicBezTo>
                  <a:pt x="249274" y="1948223"/>
                  <a:pt x="205451" y="1971700"/>
                  <a:pt x="174669" y="1927876"/>
                </a:cubicBezTo>
                <a:cubicBezTo>
                  <a:pt x="393269" y="1785969"/>
                  <a:pt x="673952" y="1826663"/>
                  <a:pt x="918115" y="1730145"/>
                </a:cubicBezTo>
                <a:cubicBezTo>
                  <a:pt x="822119" y="1663886"/>
                  <a:pt x="724558" y="1667017"/>
                  <a:pt x="624389" y="1676929"/>
                </a:cubicBezTo>
                <a:cubicBezTo>
                  <a:pt x="598304" y="1679538"/>
                  <a:pt x="562826" y="1683190"/>
                  <a:pt x="556565" y="1655539"/>
                </a:cubicBezTo>
                <a:cubicBezTo>
                  <a:pt x="548739" y="1620584"/>
                  <a:pt x="590999" y="1614323"/>
                  <a:pt x="618650" y="1600237"/>
                </a:cubicBezTo>
                <a:cubicBezTo>
                  <a:pt x="660909" y="1578325"/>
                  <a:pt x="723515" y="1604410"/>
                  <a:pt x="775165" y="1544413"/>
                </a:cubicBezTo>
                <a:cubicBezTo>
                  <a:pt x="618650" y="1558500"/>
                  <a:pt x="486656" y="1583021"/>
                  <a:pt x="348401" y="1624758"/>
                </a:cubicBezTo>
                <a:cubicBezTo>
                  <a:pt x="360400" y="1587717"/>
                  <a:pt x="402137" y="1570499"/>
                  <a:pt x="378660" y="1539719"/>
                </a:cubicBezTo>
                <a:cubicBezTo>
                  <a:pt x="360922" y="1516763"/>
                  <a:pt x="310316" y="1505806"/>
                  <a:pt x="336402" y="1463025"/>
                </a:cubicBezTo>
                <a:cubicBezTo>
                  <a:pt x="409963" y="1417636"/>
                  <a:pt x="514307" y="1429636"/>
                  <a:pt x="576913" y="1364421"/>
                </a:cubicBezTo>
                <a:cubicBezTo>
                  <a:pt x="665605" y="1271556"/>
                  <a:pt x="803338" y="1239731"/>
                  <a:pt x="911856" y="1171908"/>
                </a:cubicBezTo>
                <a:cubicBezTo>
                  <a:pt x="947853" y="1149995"/>
                  <a:pt x="1184192" y="1073303"/>
                  <a:pt x="1247841" y="1048782"/>
                </a:cubicBezTo>
                <a:cubicBezTo>
                  <a:pt x="1336532" y="1014349"/>
                  <a:pt x="1437746" y="1002349"/>
                  <a:pt x="1524872" y="939221"/>
                </a:cubicBezTo>
                <a:cubicBezTo>
                  <a:pt x="1439310" y="926178"/>
                  <a:pt x="1369923" y="985133"/>
                  <a:pt x="1267145" y="956439"/>
                </a:cubicBezTo>
                <a:cubicBezTo>
                  <a:pt x="1429920" y="895398"/>
                  <a:pt x="1579131" y="867746"/>
                  <a:pt x="1697039" y="783749"/>
                </a:cubicBezTo>
                <a:cubicBezTo>
                  <a:pt x="1711648" y="773315"/>
                  <a:pt x="1740342" y="776446"/>
                  <a:pt x="1762255" y="772794"/>
                </a:cubicBezTo>
                <a:cubicBezTo>
                  <a:pt x="1992852" y="735752"/>
                  <a:pt x="2224495" y="704449"/>
                  <a:pt x="2452486" y="650712"/>
                </a:cubicBezTo>
                <a:cubicBezTo>
                  <a:pt x="2504136" y="638191"/>
                  <a:pt x="2595436" y="635061"/>
                  <a:pt x="2586045" y="590193"/>
                </a:cubicBezTo>
                <a:cubicBezTo>
                  <a:pt x="2571959" y="522891"/>
                  <a:pt x="2486919" y="570889"/>
                  <a:pt x="2432138" y="577150"/>
                </a:cubicBezTo>
                <a:cubicBezTo>
                  <a:pt x="2262059" y="597497"/>
                  <a:pt x="2091979" y="632974"/>
                  <a:pt x="1919291" y="613149"/>
                </a:cubicBezTo>
                <a:cubicBezTo>
                  <a:pt x="2035633" y="588107"/>
                  <a:pt x="2151455" y="562542"/>
                  <a:pt x="2267799" y="537499"/>
                </a:cubicBezTo>
                <a:cubicBezTo>
                  <a:pt x="2134238" y="546368"/>
                  <a:pt x="2017896" y="487936"/>
                  <a:pt x="1887988" y="514022"/>
                </a:cubicBezTo>
                <a:cubicBezTo>
                  <a:pt x="1846250" y="522370"/>
                  <a:pt x="1802427" y="495762"/>
                  <a:pt x="1798252" y="454546"/>
                </a:cubicBezTo>
                <a:cubicBezTo>
                  <a:pt x="1793557" y="421678"/>
                  <a:pt x="1832686" y="407071"/>
                  <a:pt x="1862424" y="396636"/>
                </a:cubicBezTo>
                <a:cubicBezTo>
                  <a:pt x="1938595" y="370028"/>
                  <a:pt x="1999113" y="291250"/>
                  <a:pt x="2096675" y="332987"/>
                </a:cubicBezTo>
                <a:cubicBezTo>
                  <a:pt x="2158237" y="267250"/>
                  <a:pt x="2256320" y="256816"/>
                  <a:pt x="2335621" y="239600"/>
                </a:cubicBezTo>
                <a:cubicBezTo>
                  <a:pt x="2588654" y="185341"/>
                  <a:pt x="2845338" y="143081"/>
                  <a:pt x="3102023" y="107082"/>
                </a:cubicBezTo>
                <a:cubicBezTo>
                  <a:pt x="3270538" y="83605"/>
                  <a:pt x="3444270" y="93518"/>
                  <a:pt x="3611219" y="63780"/>
                </a:cubicBezTo>
                <a:cubicBezTo>
                  <a:pt x="3937814" y="5869"/>
                  <a:pt x="4262322" y="7436"/>
                  <a:pt x="4587352" y="1175"/>
                </a:cubicBezTo>
                <a:cubicBezTo>
                  <a:pt x="4663262" y="-260"/>
                  <a:pt x="4738976" y="-293"/>
                  <a:pt x="4814568" y="604"/>
                </a:cubicBezTo>
                <a:close/>
              </a:path>
            </a:pathLst>
          </a:custGeom>
        </p:spPr>
      </p:pic>
    </p:spTree>
    <p:extLst>
      <p:ext uri="{BB962C8B-B14F-4D97-AF65-F5344CB8AC3E}">
        <p14:creationId xmlns:p14="http://schemas.microsoft.com/office/powerpoint/2010/main" val="53336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93ECF17-23CA-19A9-4457-A582C55C8DD1}"/>
              </a:ext>
            </a:extLst>
          </p:cNvPr>
          <p:cNvSpPr txBox="1">
            <a:spLocks/>
          </p:cNvSpPr>
          <p:nvPr/>
        </p:nvSpPr>
        <p:spPr>
          <a:xfrm>
            <a:off x="1052654" y="43443"/>
            <a:ext cx="10086691"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Related Work – Visualizations through Time Filter and Zone Reduction – Origin Destination Scenario</a:t>
            </a:r>
          </a:p>
          <a:p>
            <a:pPr marL="457189" indent="-457189" algn="ctr">
              <a:spcBef>
                <a:spcPct val="20000"/>
              </a:spcBef>
              <a:defRPr/>
            </a:pPr>
            <a:endParaRPr lang="en-US" sz="2800" b="1" dirty="0">
              <a:solidFill>
                <a:srgbClr val="18187E"/>
              </a:solidFill>
              <a:latin typeface="Calibri" pitchFamily="34" charset="0"/>
              <a:cs typeface="Calibri" pitchFamily="34" charset="0"/>
            </a:endParaRPr>
          </a:p>
        </p:txBody>
      </p:sp>
      <p:sp>
        <p:nvSpPr>
          <p:cNvPr id="6" name="TextBox 5">
            <a:extLst>
              <a:ext uri="{FF2B5EF4-FFF2-40B4-BE49-F238E27FC236}">
                <a16:creationId xmlns:a16="http://schemas.microsoft.com/office/drawing/2014/main" id="{496DC236-CFA6-E569-2AC1-49354C921907}"/>
              </a:ext>
            </a:extLst>
          </p:cNvPr>
          <p:cNvSpPr txBox="1"/>
          <p:nvPr/>
        </p:nvSpPr>
        <p:spPr>
          <a:xfrm>
            <a:off x="997177" y="5592708"/>
            <a:ext cx="10197643" cy="880241"/>
          </a:xfrm>
          <a:prstGeom prst="rect">
            <a:avLst/>
          </a:prstGeom>
          <a:noFill/>
        </p:spPr>
        <p:txBody>
          <a:bodyPr wrap="square">
            <a:spAutoFit/>
          </a:bodyPr>
          <a:lstStyle/>
          <a:p>
            <a:pPr algn="ctr">
              <a:spcBef>
                <a:spcPct val="20000"/>
              </a:spcBef>
              <a:defRPr/>
            </a:pPr>
            <a:r>
              <a:rPr lang="en-US" sz="1600" dirty="0">
                <a:solidFill>
                  <a:srgbClr val="000000"/>
                </a:solidFill>
                <a:latin typeface="Arial" panose="020B0604020202020204" pitchFamily="34" charset="0"/>
              </a:rPr>
              <a:t>Selecting origins using lasso: When a selection is made, the heatmap is updated, so that only the flows between the selected origins and destinations are displayed.</a:t>
            </a:r>
          </a:p>
          <a:p>
            <a:pPr algn="ctr">
              <a:spcBef>
                <a:spcPct val="20000"/>
              </a:spcBef>
              <a:defRPr/>
            </a:pPr>
            <a:r>
              <a:rPr lang="en-US" sz="1600" dirty="0">
                <a:solidFill>
                  <a:srgbClr val="000000"/>
                </a:solidFill>
                <a:latin typeface="Arial" panose="020B0604020202020204" pitchFamily="34" charset="0"/>
              </a:rPr>
              <a:t>[5]</a:t>
            </a:r>
          </a:p>
        </p:txBody>
      </p:sp>
      <p:pic>
        <p:nvPicPr>
          <p:cNvPr id="3074" name="Picture 2">
            <a:extLst>
              <a:ext uri="{FF2B5EF4-FFF2-40B4-BE49-F238E27FC236}">
                <a16:creationId xmlns:a16="http://schemas.microsoft.com/office/drawing/2014/main" id="{6356898C-FE9A-6B2A-64D9-D374F44A89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8280" y="1005501"/>
            <a:ext cx="9617539" cy="4462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945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5B4FA7D-BDF0-EC27-7265-3354F5EBB1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58570" cy="675476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EF3D204-4ABA-DB2C-2C9A-6BE58213799E}"/>
              </a:ext>
            </a:extLst>
          </p:cNvPr>
          <p:cNvPicPr>
            <a:picLocks noChangeAspect="1"/>
          </p:cNvPicPr>
          <p:nvPr/>
        </p:nvPicPr>
        <p:blipFill>
          <a:blip r:embed="rId3"/>
          <a:stretch>
            <a:fillRect/>
          </a:stretch>
        </p:blipFill>
        <p:spPr>
          <a:xfrm>
            <a:off x="7816644" y="3751005"/>
            <a:ext cx="3893575" cy="2109021"/>
          </a:xfrm>
          <a:prstGeom prst="rect">
            <a:avLst/>
          </a:prstGeom>
        </p:spPr>
      </p:pic>
      <p:pic>
        <p:nvPicPr>
          <p:cNvPr id="5" name="Picture 4">
            <a:extLst>
              <a:ext uri="{FF2B5EF4-FFF2-40B4-BE49-F238E27FC236}">
                <a16:creationId xmlns:a16="http://schemas.microsoft.com/office/drawing/2014/main" id="{2318F10B-0565-4CCC-CB34-CBFB0D169C6A}"/>
              </a:ext>
            </a:extLst>
          </p:cNvPr>
          <p:cNvPicPr>
            <a:picLocks noChangeAspect="1"/>
          </p:cNvPicPr>
          <p:nvPr/>
        </p:nvPicPr>
        <p:blipFill rotWithShape="1">
          <a:blip r:embed="rId4"/>
          <a:srcRect b="15125"/>
          <a:stretch/>
        </p:blipFill>
        <p:spPr>
          <a:xfrm>
            <a:off x="7774194" y="916859"/>
            <a:ext cx="3936025" cy="2020527"/>
          </a:xfrm>
          <a:prstGeom prst="rect">
            <a:avLst/>
          </a:prstGeom>
        </p:spPr>
      </p:pic>
      <p:sp>
        <p:nvSpPr>
          <p:cNvPr id="2" name="Subtitle 2">
            <a:extLst>
              <a:ext uri="{FF2B5EF4-FFF2-40B4-BE49-F238E27FC236}">
                <a16:creationId xmlns:a16="http://schemas.microsoft.com/office/drawing/2014/main" id="{AF4ABFCD-1B16-71C3-A9FF-8DC0780DEEE9}"/>
              </a:ext>
            </a:extLst>
          </p:cNvPr>
          <p:cNvSpPr txBox="1">
            <a:spLocks/>
          </p:cNvSpPr>
          <p:nvPr/>
        </p:nvSpPr>
        <p:spPr>
          <a:xfrm>
            <a:off x="-91225" y="195150"/>
            <a:ext cx="4201109"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High Level Architecture</a:t>
            </a:r>
            <a:r>
              <a:rPr lang="en-US" sz="600" dirty="0">
                <a:solidFill>
                  <a:schemeClr val="bg1">
                    <a:lumMod val="50000"/>
                  </a:schemeClr>
                </a:solidFill>
                <a:latin typeface="+mj-lt"/>
              </a:rPr>
              <a:t>      </a:t>
            </a:r>
            <a:endParaRPr lang="en-US" dirty="0">
              <a:cs typeface="Geneva" charset="-128"/>
            </a:endParaRPr>
          </a:p>
        </p:txBody>
      </p:sp>
    </p:spTree>
    <p:extLst>
      <p:ext uri="{BB962C8B-B14F-4D97-AF65-F5344CB8AC3E}">
        <p14:creationId xmlns:p14="http://schemas.microsoft.com/office/powerpoint/2010/main" val="1085902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0902B6B-21FA-0A86-5FFC-AE900CC5C175}"/>
              </a:ext>
            </a:extLst>
          </p:cNvPr>
          <p:cNvPicPr>
            <a:picLocks noChangeAspect="1"/>
          </p:cNvPicPr>
          <p:nvPr/>
        </p:nvPicPr>
        <p:blipFill rotWithShape="1">
          <a:blip r:embed="rId2"/>
          <a:srcRect b="15125"/>
          <a:stretch/>
        </p:blipFill>
        <p:spPr>
          <a:xfrm>
            <a:off x="0" y="625311"/>
            <a:ext cx="12192000" cy="6232689"/>
          </a:xfrm>
          <a:prstGeom prst="rect">
            <a:avLst/>
          </a:prstGeom>
        </p:spPr>
      </p:pic>
      <p:sp>
        <p:nvSpPr>
          <p:cNvPr id="2" name="Subtitle 2">
            <a:extLst>
              <a:ext uri="{FF2B5EF4-FFF2-40B4-BE49-F238E27FC236}">
                <a16:creationId xmlns:a16="http://schemas.microsoft.com/office/drawing/2014/main" id="{8158527D-B672-1119-1888-9FFA5962FD37}"/>
              </a:ext>
            </a:extLst>
          </p:cNvPr>
          <p:cNvSpPr txBox="1">
            <a:spLocks/>
          </p:cNvSpPr>
          <p:nvPr/>
        </p:nvSpPr>
        <p:spPr>
          <a:xfrm>
            <a:off x="147484" y="70750"/>
            <a:ext cx="11897032" cy="554561"/>
          </a:xfrm>
          <a:prstGeom prst="rect">
            <a:avLst/>
          </a:prstGeom>
        </p:spPr>
        <p:txBody>
          <a:bodyPr>
            <a:noAutofit/>
          </a:bodyPr>
          <a:lstStyle/>
          <a:p>
            <a:pPr marL="457189" indent="-457189" algn="ctr">
              <a:spcBef>
                <a:spcPct val="20000"/>
              </a:spcBef>
              <a:defRPr/>
            </a:pPr>
            <a:r>
              <a:rPr lang="en-US" sz="2400" b="1" dirty="0">
                <a:solidFill>
                  <a:srgbClr val="18187E"/>
                </a:solidFill>
                <a:latin typeface="Calibri" pitchFamily="34" charset="0"/>
                <a:cs typeface="Calibri" pitchFamily="34" charset="0"/>
              </a:rPr>
              <a:t>Visualization of Sharks and Fishes based on Detections</a:t>
            </a:r>
          </a:p>
        </p:txBody>
      </p:sp>
      <p:sp>
        <p:nvSpPr>
          <p:cNvPr id="7" name="TextBox 6">
            <a:extLst>
              <a:ext uri="{FF2B5EF4-FFF2-40B4-BE49-F238E27FC236}">
                <a16:creationId xmlns:a16="http://schemas.microsoft.com/office/drawing/2014/main" id="{8A8D9DA8-2138-40D7-6833-6C2F8A94CD71}"/>
              </a:ext>
            </a:extLst>
          </p:cNvPr>
          <p:cNvSpPr txBox="1"/>
          <p:nvPr/>
        </p:nvSpPr>
        <p:spPr>
          <a:xfrm>
            <a:off x="2683452" y="429858"/>
            <a:ext cx="7021657" cy="307777"/>
          </a:xfrm>
          <a:prstGeom prst="rect">
            <a:avLst/>
          </a:prstGeom>
          <a:noFill/>
        </p:spPr>
        <p:txBody>
          <a:bodyPr wrap="square">
            <a:spAutoFit/>
          </a:bodyPr>
          <a:lstStyle/>
          <a:p>
            <a:r>
              <a:rPr lang="en-IN" sz="1400" u="sng" dirty="0">
                <a:solidFill>
                  <a:srgbClr val="0563C1"/>
                </a:solidFill>
                <a:effectLst/>
                <a:latin typeface="Calibri" panose="020F0502020204030204" pitchFamily="34" charset="0"/>
                <a:ea typeface="Calibri" panose="020F0502020204030204" pitchFamily="34" charset="0"/>
                <a:hlinkClick r:id="rId3"/>
              </a:rPr>
              <a:t>https://drive.google.com/file/d/1AAR6jPMHmB5lRkVXqfFFMi7Wfni2RWlP/view?usp=sharing</a:t>
            </a:r>
            <a:endParaRPr lang="en-IN" sz="1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006142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2DB9E08-7DB1-E74C-FE38-6C19DB646468}"/>
              </a:ext>
            </a:extLst>
          </p:cNvPr>
          <p:cNvPicPr>
            <a:picLocks noChangeAspect="1"/>
          </p:cNvPicPr>
          <p:nvPr/>
        </p:nvPicPr>
        <p:blipFill>
          <a:blip r:embed="rId2"/>
          <a:stretch>
            <a:fillRect/>
          </a:stretch>
        </p:blipFill>
        <p:spPr>
          <a:xfrm>
            <a:off x="0" y="747252"/>
            <a:ext cx="12192000" cy="6110748"/>
          </a:xfrm>
          <a:prstGeom prst="rect">
            <a:avLst/>
          </a:prstGeom>
        </p:spPr>
      </p:pic>
      <p:sp>
        <p:nvSpPr>
          <p:cNvPr id="2" name="Subtitle 2">
            <a:extLst>
              <a:ext uri="{FF2B5EF4-FFF2-40B4-BE49-F238E27FC236}">
                <a16:creationId xmlns:a16="http://schemas.microsoft.com/office/drawing/2014/main" id="{10F50241-3340-F350-7502-75D79269E467}"/>
              </a:ext>
            </a:extLst>
          </p:cNvPr>
          <p:cNvSpPr txBox="1">
            <a:spLocks/>
          </p:cNvSpPr>
          <p:nvPr/>
        </p:nvSpPr>
        <p:spPr>
          <a:xfrm>
            <a:off x="-34413" y="0"/>
            <a:ext cx="12260825" cy="554561"/>
          </a:xfrm>
          <a:prstGeom prst="rect">
            <a:avLst/>
          </a:prstGeom>
        </p:spPr>
        <p:txBody>
          <a:bodyPr>
            <a:noAutofit/>
          </a:bodyPr>
          <a:lstStyle/>
          <a:p>
            <a:pPr marL="457189" indent="-457189" algn="ctr">
              <a:spcBef>
                <a:spcPct val="20000"/>
              </a:spcBef>
              <a:defRPr/>
            </a:pPr>
            <a:r>
              <a:rPr lang="en-US" sz="2400" b="1" dirty="0">
                <a:solidFill>
                  <a:srgbClr val="18187E"/>
                </a:solidFill>
                <a:latin typeface="Calibri" pitchFamily="34" charset="0"/>
                <a:cs typeface="Calibri" pitchFamily="34" charset="0"/>
              </a:rPr>
              <a:t>Visualization of Sharks and Fishes based on Mining Algorithms through Patterns and Rules</a:t>
            </a:r>
          </a:p>
        </p:txBody>
      </p:sp>
      <p:sp>
        <p:nvSpPr>
          <p:cNvPr id="4" name="TextBox 3">
            <a:extLst>
              <a:ext uri="{FF2B5EF4-FFF2-40B4-BE49-F238E27FC236}">
                <a16:creationId xmlns:a16="http://schemas.microsoft.com/office/drawing/2014/main" id="{51966E4D-1FD3-0056-A88E-D4F7BEDFA994}"/>
              </a:ext>
            </a:extLst>
          </p:cNvPr>
          <p:cNvSpPr txBox="1"/>
          <p:nvPr/>
        </p:nvSpPr>
        <p:spPr>
          <a:xfrm>
            <a:off x="2714625" y="400672"/>
            <a:ext cx="7021657" cy="307777"/>
          </a:xfrm>
          <a:prstGeom prst="rect">
            <a:avLst/>
          </a:prstGeom>
          <a:noFill/>
        </p:spPr>
        <p:txBody>
          <a:bodyPr wrap="square">
            <a:spAutoFit/>
          </a:bodyPr>
          <a:lstStyle/>
          <a:p>
            <a:r>
              <a:rPr lang="en-CA" sz="1400" u="sng" dirty="0">
                <a:solidFill>
                  <a:srgbClr val="0563C1"/>
                </a:solidFill>
                <a:effectLst/>
                <a:latin typeface="Calibri" panose="020F0502020204030204" pitchFamily="34" charset="0"/>
                <a:ea typeface="Calibri" panose="020F0502020204030204" pitchFamily="34" charset="0"/>
                <a:hlinkClick r:id="rId3"/>
              </a:rPr>
              <a:t>https://drive.google.com/file/d/1Ow9A8u52Kucwke6JpsYw_lTwE85TBZgE/view?usp=sharing</a:t>
            </a:r>
            <a:endParaRPr lang="en-IN" sz="1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610978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72018E1B-E0B9-4440-AFF3-4112E50A27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ubtitle 2">
            <a:extLst>
              <a:ext uri="{FF2B5EF4-FFF2-40B4-BE49-F238E27FC236}">
                <a16:creationId xmlns:a16="http://schemas.microsoft.com/office/drawing/2014/main" id="{03C40600-1BCC-4BD5-3EA5-BF258D62F911}"/>
              </a:ext>
            </a:extLst>
          </p:cNvPr>
          <p:cNvSpPr txBox="1">
            <a:spLocks/>
          </p:cNvSpPr>
          <p:nvPr/>
        </p:nvSpPr>
        <p:spPr>
          <a:xfrm>
            <a:off x="3726394" y="162584"/>
            <a:ext cx="4860183" cy="554561"/>
          </a:xfrm>
          <a:prstGeom prst="rect">
            <a:avLst/>
          </a:prstGeom>
        </p:spPr>
        <p:txBody>
          <a:bodyPr>
            <a:noAutofit/>
          </a:bodyPr>
          <a:lstStyle/>
          <a:p>
            <a:pPr marL="457189" indent="-457189">
              <a:spcBef>
                <a:spcPct val="20000"/>
              </a:spcBef>
              <a:defRPr/>
            </a:pPr>
            <a:r>
              <a:rPr lang="en-US" sz="3600" b="1" dirty="0">
                <a:solidFill>
                  <a:srgbClr val="18187E"/>
                </a:solidFill>
                <a:latin typeface="Calibri" pitchFamily="34" charset="0"/>
                <a:cs typeface="Calibri" pitchFamily="34" charset="0"/>
              </a:rPr>
              <a:t>Feedback and Reviews</a:t>
            </a:r>
          </a:p>
        </p:txBody>
      </p:sp>
      <p:sp>
        <p:nvSpPr>
          <p:cNvPr id="13" name="Subtitle 2">
            <a:extLst>
              <a:ext uri="{FF2B5EF4-FFF2-40B4-BE49-F238E27FC236}">
                <a16:creationId xmlns:a16="http://schemas.microsoft.com/office/drawing/2014/main" id="{C6B7A6C6-16BC-00B6-F1B1-BE2936199AB1}"/>
              </a:ext>
            </a:extLst>
          </p:cNvPr>
          <p:cNvSpPr txBox="1">
            <a:spLocks/>
          </p:cNvSpPr>
          <p:nvPr/>
        </p:nvSpPr>
        <p:spPr>
          <a:xfrm>
            <a:off x="2923260" y="1144410"/>
            <a:ext cx="5907062" cy="554561"/>
          </a:xfrm>
          <a:prstGeom prst="rect">
            <a:avLst/>
          </a:prstGeom>
        </p:spPr>
        <p:txBody>
          <a:bodyPr>
            <a:noAutofit/>
          </a:bodyPr>
          <a:lstStyle/>
          <a:p>
            <a:pPr marL="457189" indent="-457189" algn="ctr">
              <a:spcBef>
                <a:spcPct val="20000"/>
              </a:spcBef>
              <a:defRPr/>
            </a:pPr>
            <a:r>
              <a:rPr lang="en-US" sz="2800" b="1" dirty="0">
                <a:latin typeface="Calibri" pitchFamily="34" charset="0"/>
                <a:cs typeface="Calibri" pitchFamily="34" charset="0"/>
              </a:rPr>
              <a:t>Screening Questionnaire </a:t>
            </a:r>
            <a:endParaRPr lang="en-US" dirty="0">
              <a:cs typeface="Geneva" charset="-128"/>
            </a:endParaRPr>
          </a:p>
        </p:txBody>
      </p:sp>
      <p:sp>
        <p:nvSpPr>
          <p:cNvPr id="17" name="Subtitle 2">
            <a:extLst>
              <a:ext uri="{FF2B5EF4-FFF2-40B4-BE49-F238E27FC236}">
                <a16:creationId xmlns:a16="http://schemas.microsoft.com/office/drawing/2014/main" id="{219CAAB9-F21F-8C4A-09D4-DC3E7C9FE44D}"/>
              </a:ext>
            </a:extLst>
          </p:cNvPr>
          <p:cNvSpPr txBox="1">
            <a:spLocks/>
          </p:cNvSpPr>
          <p:nvPr/>
        </p:nvSpPr>
        <p:spPr>
          <a:xfrm>
            <a:off x="2822239" y="5204381"/>
            <a:ext cx="6109103" cy="554561"/>
          </a:xfrm>
          <a:prstGeom prst="rect">
            <a:avLst/>
          </a:prstGeom>
        </p:spPr>
        <p:txBody>
          <a:bodyPr>
            <a:noAutofit/>
          </a:bodyPr>
          <a:lstStyle/>
          <a:p>
            <a:pPr marL="457189" indent="-457189" algn="ctr">
              <a:spcBef>
                <a:spcPct val="20000"/>
              </a:spcBef>
              <a:defRPr/>
            </a:pPr>
            <a:r>
              <a:rPr lang="en-US" sz="2800" b="1" dirty="0">
                <a:latin typeface="Calibri" pitchFamily="34" charset="0"/>
                <a:cs typeface="Calibri" pitchFamily="34" charset="0"/>
              </a:rPr>
              <a:t>Software Usability Questionnaire </a:t>
            </a:r>
            <a:endParaRPr lang="en-US" dirty="0">
              <a:cs typeface="Geneva" charset="-128"/>
            </a:endParaRPr>
          </a:p>
        </p:txBody>
      </p:sp>
      <p:sp>
        <p:nvSpPr>
          <p:cNvPr id="18" name="Subtitle 2">
            <a:extLst>
              <a:ext uri="{FF2B5EF4-FFF2-40B4-BE49-F238E27FC236}">
                <a16:creationId xmlns:a16="http://schemas.microsoft.com/office/drawing/2014/main" id="{FA063FBF-071F-ABCF-8004-22FD5E53BC23}"/>
              </a:ext>
            </a:extLst>
          </p:cNvPr>
          <p:cNvSpPr txBox="1">
            <a:spLocks/>
          </p:cNvSpPr>
          <p:nvPr/>
        </p:nvSpPr>
        <p:spPr>
          <a:xfrm>
            <a:off x="1116695" y="2360950"/>
            <a:ext cx="9955559" cy="630825"/>
          </a:xfrm>
          <a:prstGeom prst="rect">
            <a:avLst/>
          </a:prstGeom>
        </p:spPr>
        <p:txBody>
          <a:bodyPr>
            <a:noAutofit/>
          </a:bodyPr>
          <a:lstStyle/>
          <a:p>
            <a:pPr marL="457189" indent="-457189" algn="ctr">
              <a:spcBef>
                <a:spcPct val="20000"/>
              </a:spcBef>
              <a:defRPr/>
            </a:pPr>
            <a:r>
              <a:rPr lang="en-US" sz="2800" b="1" dirty="0">
                <a:latin typeface="Calibri" pitchFamily="34" charset="0"/>
                <a:cs typeface="Calibri" pitchFamily="34" charset="0"/>
              </a:rPr>
              <a:t>Dashboard Interface Rating Questionnaire Detections - Page One</a:t>
            </a:r>
            <a:endParaRPr lang="en-US" sz="2800" dirty="0">
              <a:cs typeface="Geneva" charset="-128"/>
            </a:endParaRPr>
          </a:p>
        </p:txBody>
      </p:sp>
      <p:sp>
        <p:nvSpPr>
          <p:cNvPr id="23" name="Subtitle 2">
            <a:extLst>
              <a:ext uri="{FF2B5EF4-FFF2-40B4-BE49-F238E27FC236}">
                <a16:creationId xmlns:a16="http://schemas.microsoft.com/office/drawing/2014/main" id="{34EEC867-508A-989B-1257-9C4C1C3121A5}"/>
              </a:ext>
            </a:extLst>
          </p:cNvPr>
          <p:cNvSpPr txBox="1">
            <a:spLocks/>
          </p:cNvSpPr>
          <p:nvPr/>
        </p:nvSpPr>
        <p:spPr>
          <a:xfrm>
            <a:off x="480894" y="3782640"/>
            <a:ext cx="11042322" cy="554561"/>
          </a:xfrm>
          <a:prstGeom prst="rect">
            <a:avLst/>
          </a:prstGeom>
        </p:spPr>
        <p:txBody>
          <a:bodyPr>
            <a:noAutofit/>
          </a:bodyPr>
          <a:lstStyle/>
          <a:p>
            <a:pPr marL="457189" indent="-457189" algn="ctr">
              <a:spcBef>
                <a:spcPct val="20000"/>
              </a:spcBef>
              <a:defRPr/>
            </a:pPr>
            <a:r>
              <a:rPr lang="en-US" sz="2800" b="1" dirty="0">
                <a:latin typeface="Calibri" pitchFamily="34" charset="0"/>
                <a:cs typeface="Calibri" pitchFamily="34" charset="0"/>
              </a:rPr>
              <a:t>Dashboard Interface Rating Questionnaire Patterns and Rules - Page Two</a:t>
            </a:r>
            <a:endParaRPr lang="en-US" sz="2800" dirty="0">
              <a:cs typeface="Geneva" charset="-128"/>
            </a:endParaRPr>
          </a:p>
        </p:txBody>
      </p:sp>
      <p:sp>
        <p:nvSpPr>
          <p:cNvPr id="3" name="TextBox 2">
            <a:extLst>
              <a:ext uri="{FF2B5EF4-FFF2-40B4-BE49-F238E27FC236}">
                <a16:creationId xmlns:a16="http://schemas.microsoft.com/office/drawing/2014/main" id="{07EB3113-1461-60D4-6613-00AFF5694CB1}"/>
              </a:ext>
            </a:extLst>
          </p:cNvPr>
          <p:cNvSpPr txBox="1"/>
          <p:nvPr/>
        </p:nvSpPr>
        <p:spPr>
          <a:xfrm>
            <a:off x="3047088" y="5750668"/>
            <a:ext cx="6094520" cy="523220"/>
          </a:xfrm>
          <a:prstGeom prst="rect">
            <a:avLst/>
          </a:prstGeom>
          <a:noFill/>
        </p:spPr>
        <p:txBody>
          <a:bodyPr wrap="square">
            <a:spAutoFit/>
          </a:bodyPr>
          <a:lstStyle/>
          <a:p>
            <a:r>
              <a:rPr lang="en-US" sz="2800" u="sng" dirty="0">
                <a:solidFill>
                  <a:srgbClr val="0563C1"/>
                </a:solidFill>
                <a:effectLst/>
                <a:latin typeface="Calibri" panose="020F0502020204030204" pitchFamily="34" charset="0"/>
                <a:ea typeface="Calibri" panose="020F0502020204030204" pitchFamily="34" charset="0"/>
                <a:hlinkClick r:id="rId2"/>
              </a:rPr>
              <a:t>https://surveys.dal.ca/opinio/s?s=72368</a:t>
            </a:r>
            <a:endParaRPr lang="en-IN" sz="2800" dirty="0">
              <a:effectLst/>
              <a:latin typeface="Calibri" panose="020F0502020204030204" pitchFamily="34" charset="0"/>
              <a:ea typeface="Calibri" panose="020F0502020204030204" pitchFamily="34" charset="0"/>
            </a:endParaRPr>
          </a:p>
        </p:txBody>
      </p:sp>
      <p:sp>
        <p:nvSpPr>
          <p:cNvPr id="10" name="TextBox 9">
            <a:extLst>
              <a:ext uri="{FF2B5EF4-FFF2-40B4-BE49-F238E27FC236}">
                <a16:creationId xmlns:a16="http://schemas.microsoft.com/office/drawing/2014/main" id="{862C1078-5E2F-2CF2-10E3-B2A1B48096B2}"/>
              </a:ext>
            </a:extLst>
          </p:cNvPr>
          <p:cNvSpPr txBox="1"/>
          <p:nvPr/>
        </p:nvSpPr>
        <p:spPr>
          <a:xfrm>
            <a:off x="3057048" y="2953747"/>
            <a:ext cx="6084560" cy="523220"/>
          </a:xfrm>
          <a:prstGeom prst="rect">
            <a:avLst/>
          </a:prstGeom>
          <a:noFill/>
        </p:spPr>
        <p:txBody>
          <a:bodyPr wrap="square">
            <a:spAutoFit/>
          </a:bodyPr>
          <a:lstStyle/>
          <a:p>
            <a:r>
              <a:rPr lang="en-US" sz="2800" u="sng" dirty="0">
                <a:solidFill>
                  <a:srgbClr val="0563C1"/>
                </a:solidFill>
                <a:effectLst/>
                <a:latin typeface="Calibri" panose="020F0502020204030204" pitchFamily="34" charset="0"/>
                <a:ea typeface="Calibri" panose="020F0502020204030204" pitchFamily="34" charset="0"/>
                <a:hlinkClick r:id="rId3"/>
              </a:rPr>
              <a:t>https://surveys.dal.ca/opinio/s?s=72366</a:t>
            </a:r>
            <a:endParaRPr lang="en-IN" sz="2800" dirty="0">
              <a:effectLst/>
              <a:latin typeface="Calibri" panose="020F0502020204030204" pitchFamily="34" charset="0"/>
              <a:ea typeface="Calibri" panose="020F0502020204030204" pitchFamily="34" charset="0"/>
            </a:endParaRPr>
          </a:p>
        </p:txBody>
      </p:sp>
      <p:sp>
        <p:nvSpPr>
          <p:cNvPr id="20" name="TextBox 19">
            <a:extLst>
              <a:ext uri="{FF2B5EF4-FFF2-40B4-BE49-F238E27FC236}">
                <a16:creationId xmlns:a16="http://schemas.microsoft.com/office/drawing/2014/main" id="{0D9B58B5-37BB-A1D1-5E8E-72588101EA37}"/>
              </a:ext>
            </a:extLst>
          </p:cNvPr>
          <p:cNvSpPr txBox="1"/>
          <p:nvPr/>
        </p:nvSpPr>
        <p:spPr>
          <a:xfrm>
            <a:off x="3057048" y="4337108"/>
            <a:ext cx="6429329" cy="523220"/>
          </a:xfrm>
          <a:prstGeom prst="rect">
            <a:avLst/>
          </a:prstGeom>
          <a:noFill/>
        </p:spPr>
        <p:txBody>
          <a:bodyPr wrap="square">
            <a:spAutoFit/>
          </a:bodyPr>
          <a:lstStyle/>
          <a:p>
            <a:r>
              <a:rPr lang="en-US" sz="2800" u="sng" dirty="0">
                <a:solidFill>
                  <a:srgbClr val="0563C1"/>
                </a:solidFill>
                <a:effectLst/>
                <a:latin typeface="Calibri" panose="020F0502020204030204" pitchFamily="34" charset="0"/>
                <a:ea typeface="Calibri" panose="020F0502020204030204" pitchFamily="34" charset="0"/>
                <a:hlinkClick r:id="rId4"/>
              </a:rPr>
              <a:t>https://surveys.dal.ca/opinio/s?s=72410</a:t>
            </a:r>
            <a:endParaRPr lang="en-IN" sz="2800" dirty="0">
              <a:effectLst/>
              <a:latin typeface="Calibri" panose="020F0502020204030204" pitchFamily="34" charset="0"/>
              <a:ea typeface="Calibri" panose="020F0502020204030204" pitchFamily="34" charset="0"/>
            </a:endParaRPr>
          </a:p>
        </p:txBody>
      </p:sp>
      <p:sp>
        <p:nvSpPr>
          <p:cNvPr id="22" name="TextBox 21">
            <a:extLst>
              <a:ext uri="{FF2B5EF4-FFF2-40B4-BE49-F238E27FC236}">
                <a16:creationId xmlns:a16="http://schemas.microsoft.com/office/drawing/2014/main" id="{C9FB8A1B-67F7-C4F9-8E57-5287D90407FD}"/>
              </a:ext>
            </a:extLst>
          </p:cNvPr>
          <p:cNvSpPr txBox="1"/>
          <p:nvPr/>
        </p:nvSpPr>
        <p:spPr>
          <a:xfrm>
            <a:off x="3047340" y="1686673"/>
            <a:ext cx="6094268" cy="523220"/>
          </a:xfrm>
          <a:prstGeom prst="rect">
            <a:avLst/>
          </a:prstGeom>
          <a:noFill/>
        </p:spPr>
        <p:txBody>
          <a:bodyPr wrap="square">
            <a:spAutoFit/>
          </a:bodyPr>
          <a:lstStyle/>
          <a:p>
            <a:r>
              <a:rPr lang="en-US" sz="2800" u="sng" dirty="0">
                <a:solidFill>
                  <a:srgbClr val="0563C1"/>
                </a:solidFill>
                <a:effectLst/>
                <a:latin typeface="Calibri" panose="020F0502020204030204" pitchFamily="34" charset="0"/>
                <a:ea typeface="Calibri" panose="020F0502020204030204" pitchFamily="34" charset="0"/>
                <a:hlinkClick r:id="rId5"/>
              </a:rPr>
              <a:t>https://surveys.dal.ca/opinio/s?s=72328</a:t>
            </a:r>
            <a:endParaRPr lang="en-IN" sz="2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57855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93ECF17-23CA-19A9-4457-A582C55C8DD1}"/>
              </a:ext>
            </a:extLst>
          </p:cNvPr>
          <p:cNvSpPr txBox="1">
            <a:spLocks/>
          </p:cNvSpPr>
          <p:nvPr/>
        </p:nvSpPr>
        <p:spPr>
          <a:xfrm>
            <a:off x="2016818" y="525941"/>
            <a:ext cx="7936650" cy="554561"/>
          </a:xfrm>
          <a:prstGeom prst="rect">
            <a:avLst/>
          </a:prstGeom>
        </p:spPr>
        <p:txBody>
          <a:bodyPr>
            <a:noAutofit/>
          </a:bodyPr>
          <a:lstStyle/>
          <a:p>
            <a:pPr marL="457189" indent="-457189" algn="ctr">
              <a:spcBef>
                <a:spcPct val="20000"/>
              </a:spcBef>
              <a:defRPr/>
            </a:pPr>
            <a:r>
              <a:rPr lang="en-US" sz="3600" b="1" dirty="0">
                <a:solidFill>
                  <a:srgbClr val="18187E"/>
                </a:solidFill>
                <a:latin typeface="Calibri" pitchFamily="34" charset="0"/>
                <a:cs typeface="Calibri" pitchFamily="34" charset="0"/>
              </a:rPr>
              <a:t>Important References</a:t>
            </a:r>
          </a:p>
        </p:txBody>
      </p:sp>
      <p:sp>
        <p:nvSpPr>
          <p:cNvPr id="10" name="TextBox 9">
            <a:extLst>
              <a:ext uri="{FF2B5EF4-FFF2-40B4-BE49-F238E27FC236}">
                <a16:creationId xmlns:a16="http://schemas.microsoft.com/office/drawing/2014/main" id="{93EE3009-AA7A-27E4-7E50-0BE2498F3FB4}"/>
              </a:ext>
            </a:extLst>
          </p:cNvPr>
          <p:cNvSpPr txBox="1"/>
          <p:nvPr/>
        </p:nvSpPr>
        <p:spPr>
          <a:xfrm>
            <a:off x="927675" y="1460033"/>
            <a:ext cx="10114935" cy="5133713"/>
          </a:xfrm>
          <a:prstGeom prst="rect">
            <a:avLst/>
          </a:prstGeom>
          <a:noFill/>
        </p:spPr>
        <p:txBody>
          <a:bodyPr wrap="square">
            <a:spAutoFit/>
          </a:bodyPr>
          <a:lstStyle/>
          <a:p>
            <a:pPr marL="576000" indent="-457200" algn="just">
              <a:spcBef>
                <a:spcPct val="20000"/>
              </a:spcBef>
              <a:buFont typeface="+mj-lt"/>
              <a:buAutoNum type="arabicPeriod"/>
              <a:defRPr/>
            </a:pPr>
            <a:r>
              <a:rPr lang="en-IN" dirty="0">
                <a:solidFill>
                  <a:srgbClr val="000000"/>
                </a:solidFill>
                <a:latin typeface="Arial" panose="020B0604020202020204" pitchFamily="34" charset="0"/>
              </a:rPr>
              <a:t>Pak Chung Wong, W. Cowley, H. Foote, E. Jurrus, and J. Thomas. Visualizing sequential patterns for text mining. In IEEE Symposium on Information Visualization. INFOVIS 2000. Proceedings. IEEE Comput. Soc, 105-114, Utah, 2000.</a:t>
            </a:r>
          </a:p>
          <a:p>
            <a:pPr marL="576000" indent="-457200" algn="just">
              <a:spcBef>
                <a:spcPct val="20000"/>
              </a:spcBef>
              <a:buFont typeface="+mj-lt"/>
              <a:buAutoNum type="arabicPeriod"/>
              <a:defRPr/>
            </a:pPr>
            <a:r>
              <a:rPr lang="en-IN" dirty="0">
                <a:solidFill>
                  <a:srgbClr val="000000"/>
                </a:solidFill>
                <a:latin typeface="Arial" panose="020B0604020202020204" pitchFamily="34" charset="0"/>
              </a:rPr>
              <a:t>Danielle Albers, Colin Dewey, and Michael Gleicher. Sequence surveyor: Leveraging overview for scalable genomic alignment visualization. IEEE Transactions on Visualization and Computer Graphics, 17(12):2392 – 2401, Dec 2011.</a:t>
            </a:r>
            <a:endParaRPr lang="en-US" dirty="0">
              <a:solidFill>
                <a:srgbClr val="000000"/>
              </a:solidFill>
              <a:latin typeface="Arial" panose="020B0604020202020204" pitchFamily="34" charset="0"/>
            </a:endParaRPr>
          </a:p>
          <a:p>
            <a:pPr marL="576000" indent="-457200" algn="just">
              <a:spcBef>
                <a:spcPct val="20000"/>
              </a:spcBef>
              <a:buFont typeface="+mj-lt"/>
              <a:buAutoNum type="arabicPeriod"/>
              <a:defRPr/>
            </a:pPr>
            <a:r>
              <a:rPr lang="en-US" dirty="0">
                <a:solidFill>
                  <a:srgbClr val="000000"/>
                </a:solidFill>
                <a:latin typeface="Arial" panose="020B0604020202020204" pitchFamily="34" charset="0"/>
              </a:rPr>
              <a:t>International business machines corporation. the java-based mining visualizer. https://www.ibm.com/docs/en/db2/10.5?topic=types-java-based-miningvisualizer. 2021.</a:t>
            </a:r>
          </a:p>
          <a:p>
            <a:pPr marL="576000" indent="-457200" algn="just">
              <a:spcBef>
                <a:spcPct val="20000"/>
              </a:spcBef>
              <a:buFont typeface="+mj-lt"/>
              <a:buAutoNum type="arabicPeriod"/>
              <a:defRPr/>
            </a:pPr>
            <a:r>
              <a:rPr lang="en-IN" sz="1800" b="0" i="0" u="none" strike="noStrike" dirty="0">
                <a:solidFill>
                  <a:srgbClr val="000000"/>
                </a:solidFill>
                <a:effectLst/>
                <a:latin typeface="Arial" panose="020B0604020202020204" pitchFamily="34" charset="0"/>
              </a:rPr>
              <a:t>Bernard Fichet, Domenico Piccolo, Rosanna Verde, and Maurizio Vichi, editors. Classification and Multivariate Analysis for Complex Data Structures. Springer Berlin Heidelberg, 2011.</a:t>
            </a:r>
            <a:endParaRPr lang="en-US" dirty="0">
              <a:solidFill>
                <a:srgbClr val="000000"/>
              </a:solidFill>
              <a:latin typeface="Arial" panose="020B0604020202020204" pitchFamily="34" charset="0"/>
            </a:endParaRPr>
          </a:p>
          <a:p>
            <a:pPr marL="576000" indent="-457200" algn="just">
              <a:spcBef>
                <a:spcPct val="20000"/>
              </a:spcBef>
              <a:buFont typeface="+mj-lt"/>
              <a:buAutoNum type="arabicPeriod"/>
              <a:defRPr/>
            </a:pPr>
            <a:r>
              <a:rPr lang="en-IN" dirty="0">
                <a:solidFill>
                  <a:srgbClr val="000000"/>
                </a:solidFill>
                <a:latin typeface="Arial" panose="020B0604020202020204" pitchFamily="34" charset="0"/>
              </a:rPr>
              <a:t>Lya Boyandin, Enrico Bertini, Peter Bak, and Denis Lalanne. Flowstrates: An approach for visual exploration of temporal origin-destination data. Computer Graphics Forum, 30(3):971–980, June 2011.</a:t>
            </a:r>
          </a:p>
          <a:p>
            <a:pPr marL="576000" indent="-457200" algn="just">
              <a:spcBef>
                <a:spcPct val="20000"/>
              </a:spcBef>
              <a:buFont typeface="+mj-lt"/>
              <a:buAutoNum type="arabicPeriod"/>
              <a:defRPr/>
            </a:pPr>
            <a:r>
              <a:rPr lang="en-IN" dirty="0">
                <a:solidFill>
                  <a:srgbClr val="000000"/>
                </a:solidFill>
                <a:latin typeface="Arial" panose="020B0604020202020204" pitchFamily="34" charset="0"/>
              </a:rPr>
              <a:t>https://data-mining.philippe-fournier-viger.com/spmf-data-mining-library-0-98-new-pattern-visualization-window/</a:t>
            </a:r>
          </a:p>
          <a:p>
            <a:pPr marL="576000" indent="-457200" algn="just">
              <a:spcBef>
                <a:spcPct val="20000"/>
              </a:spcBef>
              <a:buFont typeface="+mj-lt"/>
              <a:buAutoNum type="arabicPeriod"/>
              <a:defRPr/>
            </a:pPr>
            <a:endParaRPr lang="en-IN" dirty="0">
              <a:solidFill>
                <a:srgbClr val="000000"/>
              </a:solidFill>
              <a:latin typeface="Arial" panose="020B0604020202020204" pitchFamily="34" charset="0"/>
            </a:endParaRPr>
          </a:p>
        </p:txBody>
      </p:sp>
    </p:spTree>
    <p:extLst>
      <p:ext uri="{BB962C8B-B14F-4D97-AF65-F5344CB8AC3E}">
        <p14:creationId xmlns:p14="http://schemas.microsoft.com/office/powerpoint/2010/main" val="4131428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txBox="1">
            <a:spLocks/>
          </p:cNvSpPr>
          <p:nvPr/>
        </p:nvSpPr>
        <p:spPr>
          <a:xfrm>
            <a:off x="2002833" y="2365948"/>
            <a:ext cx="8310992" cy="938019"/>
          </a:xfrm>
          <a:prstGeom prst="rect">
            <a:avLst/>
          </a:prstGeom>
        </p:spPr>
        <p:txBody>
          <a:bodyPr>
            <a:noAutofit/>
          </a:bodyPr>
          <a:lstStyle/>
          <a:p>
            <a:pPr marL="457189" marR="0" lvl="0" indent="-457189" algn="ctr" defTabSz="914400" rtl="0" eaLnBrk="1" fontAlgn="auto" latinLnBrk="0" hangingPunct="1">
              <a:lnSpc>
                <a:spcPct val="100000"/>
              </a:lnSpc>
              <a:spcBef>
                <a:spcPct val="20000"/>
              </a:spcBef>
              <a:spcAft>
                <a:spcPts val="0"/>
              </a:spcAft>
              <a:buClrTx/>
              <a:buSzTx/>
              <a:buFontTx/>
              <a:buNone/>
              <a:tabLst/>
              <a:defRPr/>
            </a:pPr>
            <a:r>
              <a:rPr kumimoji="0" lang="en-US" sz="11500" b="1" i="0" u="none" strike="noStrike" kern="1200" cap="none" spc="0" normalizeH="0" baseline="0" noProof="0" dirty="0">
                <a:ln>
                  <a:noFill/>
                </a:ln>
                <a:solidFill>
                  <a:srgbClr val="18187E"/>
                </a:solidFill>
                <a:effectLst/>
                <a:uLnTx/>
                <a:uFillTx/>
                <a:latin typeface="Calibri" pitchFamily="34" charset="0"/>
                <a:ea typeface="+mn-ea"/>
                <a:cs typeface="Calibri" pitchFamily="34" charset="0"/>
              </a:rPr>
              <a:t>Thank You !!!</a:t>
            </a:r>
            <a:endParaRPr kumimoji="0" lang="en-US" sz="8000" b="0" i="0" u="none" strike="noStrike" kern="1200" cap="none" spc="0" normalizeH="0" baseline="0" noProof="0" dirty="0">
              <a:ln>
                <a:noFill/>
              </a:ln>
              <a:solidFill>
                <a:prstClr val="black"/>
              </a:solidFill>
              <a:effectLst/>
              <a:uLnTx/>
              <a:uFillTx/>
              <a:latin typeface="Calibri" panose="020F0502020204030204"/>
              <a:ea typeface="+mn-ea"/>
              <a:cs typeface="Geneva" charset="-128"/>
            </a:endParaRPr>
          </a:p>
        </p:txBody>
      </p:sp>
      <p:sp>
        <p:nvSpPr>
          <p:cNvPr id="4" name="Rectangle 3"/>
          <p:cNvSpPr/>
          <p:nvPr/>
        </p:nvSpPr>
        <p:spPr>
          <a:xfrm>
            <a:off x="631873" y="391706"/>
            <a:ext cx="11032512" cy="6065113"/>
          </a:xfrm>
          <a:prstGeom prst="rect">
            <a:avLst/>
          </a:prstGeom>
          <a:noFill/>
          <a:ln>
            <a:solidFill>
              <a:schemeClr val="bg1">
                <a:lumMod val="9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B9817B84-6810-B696-28E7-341C608C24FB}"/>
              </a:ext>
            </a:extLst>
          </p:cNvPr>
          <p:cNvPicPr>
            <a:picLocks noChangeAspect="1"/>
          </p:cNvPicPr>
          <p:nvPr/>
        </p:nvPicPr>
        <p:blipFill rotWithShape="1">
          <a:blip r:embed="rId3"/>
          <a:srcRect r="43804"/>
          <a:stretch/>
        </p:blipFill>
        <p:spPr>
          <a:xfrm>
            <a:off x="527615" y="401182"/>
            <a:ext cx="2559714" cy="687953"/>
          </a:xfrm>
          <a:prstGeom prst="rect">
            <a:avLst/>
          </a:prstGeom>
        </p:spPr>
      </p:pic>
      <p:pic>
        <p:nvPicPr>
          <p:cNvPr id="5" name="Picture 4" descr="A shark swimming underwater&#10;&#10;Description automatically generated with medium confidence">
            <a:extLst>
              <a:ext uri="{FF2B5EF4-FFF2-40B4-BE49-F238E27FC236}">
                <a16:creationId xmlns:a16="http://schemas.microsoft.com/office/drawing/2014/main" id="{8BBC7FCB-A8D1-1C60-0152-B2E01698F0E3}"/>
              </a:ext>
            </a:extLst>
          </p:cNvPr>
          <p:cNvPicPr>
            <a:picLocks noChangeAspect="1"/>
          </p:cNvPicPr>
          <p:nvPr/>
        </p:nvPicPr>
        <p:blipFill rotWithShape="1">
          <a:blip r:embed="rId4"/>
          <a:srcRect l="19216" r="2" b="2"/>
          <a:stretch/>
        </p:blipFill>
        <p:spPr>
          <a:xfrm>
            <a:off x="10313825" y="5658321"/>
            <a:ext cx="1651003" cy="1021864"/>
          </a:xfrm>
          <a:custGeom>
            <a:avLst/>
            <a:gdLst/>
            <a:ahLst/>
            <a:cxnLst/>
            <a:rect l="l" t="t" r="r" b="b"/>
            <a:pathLst>
              <a:path w="8500451" h="5783926">
                <a:moveTo>
                  <a:pt x="4814568" y="604"/>
                </a:moveTo>
                <a:cubicBezTo>
                  <a:pt x="5041344" y="3294"/>
                  <a:pt x="5267019" y="14348"/>
                  <a:pt x="5493575" y="21000"/>
                </a:cubicBezTo>
                <a:cubicBezTo>
                  <a:pt x="5987120" y="36130"/>
                  <a:pt x="6483273" y="35607"/>
                  <a:pt x="6977859" y="46564"/>
                </a:cubicBezTo>
                <a:cubicBezTo>
                  <a:pt x="7286195" y="53346"/>
                  <a:pt x="7590877" y="77867"/>
                  <a:pt x="7880953" y="154038"/>
                </a:cubicBezTo>
                <a:cubicBezTo>
                  <a:pt x="7921646" y="164993"/>
                  <a:pt x="7967557" y="167081"/>
                  <a:pt x="7998861" y="193166"/>
                </a:cubicBezTo>
                <a:cubicBezTo>
                  <a:pt x="8033815" y="222382"/>
                  <a:pt x="8019729" y="265163"/>
                  <a:pt x="7968600" y="273511"/>
                </a:cubicBezTo>
                <a:cubicBezTo>
                  <a:pt x="7903386" y="284466"/>
                  <a:pt x="7836607" y="287597"/>
                  <a:pt x="7764609" y="294901"/>
                </a:cubicBezTo>
                <a:cubicBezTo>
                  <a:pt x="7792260" y="335073"/>
                  <a:pt x="7859040" y="304814"/>
                  <a:pt x="7876257" y="354899"/>
                </a:cubicBezTo>
                <a:cubicBezTo>
                  <a:pt x="7799043" y="389332"/>
                  <a:pt x="7705656" y="366898"/>
                  <a:pt x="7631049" y="400810"/>
                </a:cubicBezTo>
                <a:cubicBezTo>
                  <a:pt x="7633137" y="424287"/>
                  <a:pt x="7649831" y="426374"/>
                  <a:pt x="7663396" y="432635"/>
                </a:cubicBezTo>
                <a:cubicBezTo>
                  <a:pt x="7676961" y="438373"/>
                  <a:pt x="7710871" y="430026"/>
                  <a:pt x="7696264" y="462894"/>
                </a:cubicBezTo>
                <a:cubicBezTo>
                  <a:pt x="7541315" y="482719"/>
                  <a:pt x="7393147" y="550021"/>
                  <a:pt x="7229849" y="540630"/>
                </a:cubicBezTo>
                <a:cubicBezTo>
                  <a:pt x="7431755" y="558890"/>
                  <a:pt x="7602355" y="633496"/>
                  <a:pt x="7780782" y="683059"/>
                </a:cubicBezTo>
                <a:cubicBezTo>
                  <a:pt x="7773479" y="741491"/>
                  <a:pt x="7701483" y="718014"/>
                  <a:pt x="7680613" y="759751"/>
                </a:cubicBezTo>
                <a:cubicBezTo>
                  <a:pt x="7794869" y="788967"/>
                  <a:pt x="7904429" y="823401"/>
                  <a:pt x="7998861" y="880789"/>
                </a:cubicBezTo>
                <a:cubicBezTo>
                  <a:pt x="8083901" y="932439"/>
                  <a:pt x="8164765" y="989306"/>
                  <a:pt x="8257111" y="1031566"/>
                </a:cubicBezTo>
                <a:cubicBezTo>
                  <a:pt x="8354150" y="1075912"/>
                  <a:pt x="8413103" y="1132779"/>
                  <a:pt x="8402148" y="1229819"/>
                </a:cubicBezTo>
                <a:cubicBezTo>
                  <a:pt x="8397452" y="1269468"/>
                  <a:pt x="8409973" y="1302859"/>
                  <a:pt x="8453275" y="1318510"/>
                </a:cubicBezTo>
                <a:cubicBezTo>
                  <a:pt x="8507013" y="1337814"/>
                  <a:pt x="8501275" y="1367029"/>
                  <a:pt x="8499187" y="1411897"/>
                </a:cubicBezTo>
                <a:cubicBezTo>
                  <a:pt x="8496056" y="1465634"/>
                  <a:pt x="8468406" y="1486504"/>
                  <a:pt x="8419885" y="1504764"/>
                </a:cubicBezTo>
                <a:cubicBezTo>
                  <a:pt x="8350497" y="1530327"/>
                  <a:pt x="8349975" y="1569978"/>
                  <a:pt x="8368237" y="1617454"/>
                </a:cubicBezTo>
                <a:cubicBezTo>
                  <a:pt x="8378149" y="1643540"/>
                  <a:pt x="8393278" y="1664409"/>
                  <a:pt x="8415713" y="1683712"/>
                </a:cubicBezTo>
                <a:cubicBezTo>
                  <a:pt x="8493448" y="1751014"/>
                  <a:pt x="8492927" y="1752056"/>
                  <a:pt x="8416755" y="1831880"/>
                </a:cubicBezTo>
                <a:cubicBezTo>
                  <a:pt x="8396408" y="1853269"/>
                  <a:pt x="8374496" y="1867356"/>
                  <a:pt x="8383888" y="1901790"/>
                </a:cubicBezTo>
                <a:cubicBezTo>
                  <a:pt x="8415713" y="2016046"/>
                  <a:pt x="8411538" y="2016046"/>
                  <a:pt x="8283717" y="2053609"/>
                </a:cubicBezTo>
                <a:cubicBezTo>
                  <a:pt x="8254501" y="2062479"/>
                  <a:pt x="8215373" y="2054653"/>
                  <a:pt x="8198678" y="2087521"/>
                </a:cubicBezTo>
                <a:cubicBezTo>
                  <a:pt x="8209113" y="2111521"/>
                  <a:pt x="8184591" y="2690625"/>
                  <a:pt x="8207547" y="2700017"/>
                </a:cubicBezTo>
                <a:cubicBezTo>
                  <a:pt x="8387017" y="2773578"/>
                  <a:pt x="8409451" y="2860184"/>
                  <a:pt x="8269632" y="2996352"/>
                </a:cubicBezTo>
                <a:cubicBezTo>
                  <a:pt x="8175722" y="3087653"/>
                  <a:pt x="8186677" y="3236864"/>
                  <a:pt x="8225807" y="3330251"/>
                </a:cubicBezTo>
                <a:cubicBezTo>
                  <a:pt x="8373452" y="3371467"/>
                  <a:pt x="8341107" y="3481027"/>
                  <a:pt x="8370845" y="3577023"/>
                </a:cubicBezTo>
                <a:cubicBezTo>
                  <a:pt x="8392757" y="3649020"/>
                  <a:pt x="8306673" y="3639107"/>
                  <a:pt x="8310847" y="3671976"/>
                </a:cubicBezTo>
                <a:cubicBezTo>
                  <a:pt x="8365105" y="3711626"/>
                  <a:pt x="8437624" y="3724148"/>
                  <a:pt x="8479884" y="3778406"/>
                </a:cubicBezTo>
                <a:cubicBezTo>
                  <a:pt x="8403713" y="3818056"/>
                  <a:pt x="8365105" y="3873880"/>
                  <a:pt x="8322845" y="3929703"/>
                </a:cubicBezTo>
                <a:cubicBezTo>
                  <a:pt x="8254501" y="4020482"/>
                  <a:pt x="8161635" y="4097174"/>
                  <a:pt x="8063031" y="4166563"/>
                </a:cubicBezTo>
                <a:cubicBezTo>
                  <a:pt x="8012947" y="4649674"/>
                  <a:pt x="7851215" y="5156783"/>
                  <a:pt x="7833475" y="5181825"/>
                </a:cubicBezTo>
                <a:cubicBezTo>
                  <a:pt x="7760436" y="5174520"/>
                  <a:pt x="7618528" y="5466682"/>
                  <a:pt x="7495403" y="5493812"/>
                </a:cubicBezTo>
                <a:cubicBezTo>
                  <a:pt x="7366017" y="5523550"/>
                  <a:pt x="5441925" y="5797973"/>
                  <a:pt x="5148199" y="5783364"/>
                </a:cubicBezTo>
                <a:cubicBezTo>
                  <a:pt x="3551743" y="5705628"/>
                  <a:pt x="3505310" y="5598155"/>
                  <a:pt x="3505310" y="5598155"/>
                </a:cubicBezTo>
                <a:cubicBezTo>
                  <a:pt x="3505310" y="5598155"/>
                  <a:pt x="3596089" y="5571548"/>
                  <a:pt x="3675390" y="5541287"/>
                </a:cubicBezTo>
                <a:cubicBezTo>
                  <a:pt x="3627392" y="5542853"/>
                  <a:pt x="3579395" y="5543896"/>
                  <a:pt x="3531919" y="5542331"/>
                </a:cubicBezTo>
                <a:cubicBezTo>
                  <a:pt x="3164108" y="5531375"/>
                  <a:pt x="3500093" y="5511028"/>
                  <a:pt x="3138022" y="5469291"/>
                </a:cubicBezTo>
                <a:cubicBezTo>
                  <a:pt x="2527092" y="5398860"/>
                  <a:pt x="2618913" y="5380598"/>
                  <a:pt x="2058068" y="5181825"/>
                </a:cubicBezTo>
                <a:cubicBezTo>
                  <a:pt x="2008504" y="5164086"/>
                  <a:pt x="1660519" y="5056613"/>
                  <a:pt x="1447659" y="5044613"/>
                </a:cubicBezTo>
                <a:cubicBezTo>
                  <a:pt x="1391313" y="5041483"/>
                  <a:pt x="1329751" y="5042527"/>
                  <a:pt x="1281230" y="4977311"/>
                </a:cubicBezTo>
                <a:cubicBezTo>
                  <a:pt x="1429920" y="4979399"/>
                  <a:pt x="1557741" y="4979399"/>
                  <a:pt x="1696518" y="4945487"/>
                </a:cubicBezTo>
                <a:cubicBezTo>
                  <a:pt x="1622434" y="4898532"/>
                  <a:pt x="1537394" y="4938705"/>
                  <a:pt x="1478440" y="4905836"/>
                </a:cubicBezTo>
                <a:cubicBezTo>
                  <a:pt x="1423138" y="4875577"/>
                  <a:pt x="1375140" y="4871404"/>
                  <a:pt x="1318795" y="4919401"/>
                </a:cubicBezTo>
                <a:cubicBezTo>
                  <a:pt x="1289578" y="4944443"/>
                  <a:pt x="1237928" y="4939747"/>
                  <a:pt x="1208190" y="4925140"/>
                </a:cubicBezTo>
                <a:cubicBezTo>
                  <a:pt x="1049066" y="4846360"/>
                  <a:pt x="1052718" y="4847404"/>
                  <a:pt x="875857" y="4867751"/>
                </a:cubicBezTo>
                <a:cubicBezTo>
                  <a:pt x="763166" y="4880272"/>
                  <a:pt x="648388" y="4902706"/>
                  <a:pt x="545088" y="4889141"/>
                </a:cubicBezTo>
                <a:cubicBezTo>
                  <a:pt x="532045" y="4859403"/>
                  <a:pt x="543522" y="4845839"/>
                  <a:pt x="558131" y="4841666"/>
                </a:cubicBezTo>
                <a:cubicBezTo>
                  <a:pt x="796034" y="4776973"/>
                  <a:pt x="840379" y="4702889"/>
                  <a:pt x="1081413" y="4662717"/>
                </a:cubicBezTo>
                <a:cubicBezTo>
                  <a:pt x="1099151" y="4617327"/>
                  <a:pt x="1011503" y="4609500"/>
                  <a:pt x="1052718" y="4564633"/>
                </a:cubicBezTo>
                <a:cubicBezTo>
                  <a:pt x="1127846" y="4529678"/>
                  <a:pt x="1216016" y="4570894"/>
                  <a:pt x="1290622" y="4525505"/>
                </a:cubicBezTo>
                <a:cubicBezTo>
                  <a:pt x="1277579" y="4493158"/>
                  <a:pt x="1214972" y="4516636"/>
                  <a:pt x="1217581" y="4482202"/>
                </a:cubicBezTo>
                <a:cubicBezTo>
                  <a:pt x="1220712" y="4442552"/>
                  <a:pt x="1264536" y="4448813"/>
                  <a:pt x="1294796" y="4451421"/>
                </a:cubicBezTo>
                <a:cubicBezTo>
                  <a:pt x="1441398" y="4464985"/>
                  <a:pt x="1568696" y="4390902"/>
                  <a:pt x="1709040" y="4365860"/>
                </a:cubicBezTo>
                <a:cubicBezTo>
                  <a:pt x="1559306" y="4303253"/>
                  <a:pt x="686474" y="4353338"/>
                  <a:pt x="530479" y="4334034"/>
                </a:cubicBezTo>
                <a:cubicBezTo>
                  <a:pt x="367182" y="4314210"/>
                  <a:pt x="107367" y="4261516"/>
                  <a:pt x="174146" y="4244821"/>
                </a:cubicBezTo>
                <a:cubicBezTo>
                  <a:pt x="249796" y="4225518"/>
                  <a:pt x="519524" y="3996484"/>
                  <a:pt x="596216" y="3986050"/>
                </a:cubicBezTo>
                <a:cubicBezTo>
                  <a:pt x="685430" y="3974050"/>
                  <a:pt x="703169" y="3957876"/>
                  <a:pt x="820554" y="3875967"/>
                </a:cubicBezTo>
                <a:cubicBezTo>
                  <a:pt x="897769" y="3822230"/>
                  <a:pt x="576391" y="3939094"/>
                  <a:pt x="451179" y="3901009"/>
                </a:cubicBezTo>
                <a:cubicBezTo>
                  <a:pt x="405268" y="3886923"/>
                  <a:pt x="729255" y="3738233"/>
                  <a:pt x="729255" y="3711105"/>
                </a:cubicBezTo>
                <a:cubicBezTo>
                  <a:pt x="729255" y="3682409"/>
                  <a:pt x="700038" y="3676150"/>
                  <a:pt x="672387" y="3676150"/>
                </a:cubicBezTo>
                <a:cubicBezTo>
                  <a:pt x="610824" y="3676150"/>
                  <a:pt x="629606" y="3651106"/>
                  <a:pt x="568043" y="3652673"/>
                </a:cubicBezTo>
                <a:cubicBezTo>
                  <a:pt x="748558" y="3580154"/>
                  <a:pt x="860205" y="3599458"/>
                  <a:pt x="1038632" y="3533198"/>
                </a:cubicBezTo>
                <a:cubicBezTo>
                  <a:pt x="1125760" y="3500852"/>
                  <a:pt x="817425" y="3393378"/>
                  <a:pt x="907160" y="3365206"/>
                </a:cubicBezTo>
                <a:cubicBezTo>
                  <a:pt x="941071" y="3354249"/>
                  <a:pt x="986461" y="3365727"/>
                  <a:pt x="1009938" y="3327120"/>
                </a:cubicBezTo>
                <a:cubicBezTo>
                  <a:pt x="972897" y="3296340"/>
                  <a:pt x="923855" y="3309904"/>
                  <a:pt x="886812" y="3322425"/>
                </a:cubicBezTo>
                <a:cubicBezTo>
                  <a:pt x="792381" y="3354772"/>
                  <a:pt x="799165" y="3346946"/>
                  <a:pt x="789773" y="3322947"/>
                </a:cubicBezTo>
                <a:cubicBezTo>
                  <a:pt x="758993" y="3241037"/>
                  <a:pt x="682822" y="3267123"/>
                  <a:pt x="615520" y="3280688"/>
                </a:cubicBezTo>
                <a:cubicBezTo>
                  <a:pt x="412050" y="3321382"/>
                  <a:pt x="205972" y="3309904"/>
                  <a:pt x="3023" y="3351641"/>
                </a:cubicBezTo>
                <a:cubicBezTo>
                  <a:pt x="-18888" y="3356337"/>
                  <a:pt x="83890" y="3262949"/>
                  <a:pt x="132409" y="3251993"/>
                </a:cubicBezTo>
                <a:cubicBezTo>
                  <a:pt x="185103" y="3240516"/>
                  <a:pt x="249796" y="3248863"/>
                  <a:pt x="287360" y="3195127"/>
                </a:cubicBezTo>
                <a:cubicBezTo>
                  <a:pt x="220579" y="3181561"/>
                  <a:pt x="144410" y="3207647"/>
                  <a:pt x="78150" y="3164866"/>
                </a:cubicBezTo>
                <a:cubicBezTo>
                  <a:pt x="225276" y="3105913"/>
                  <a:pt x="371878" y="3107999"/>
                  <a:pt x="498655" y="3069914"/>
                </a:cubicBezTo>
                <a:cubicBezTo>
                  <a:pt x="510133" y="2999483"/>
                  <a:pt x="426658" y="3025046"/>
                  <a:pt x="396399" y="2984874"/>
                </a:cubicBezTo>
                <a:cubicBezTo>
                  <a:pt x="1351140" y="2916007"/>
                  <a:pt x="817946" y="2712537"/>
                  <a:pt x="658822" y="2601411"/>
                </a:cubicBezTo>
                <a:cubicBezTo>
                  <a:pt x="605607" y="2564370"/>
                  <a:pt x="1164888" y="2388551"/>
                  <a:pt x="1183148" y="2383856"/>
                </a:cubicBezTo>
                <a:cubicBezTo>
                  <a:pt x="1229581" y="2372900"/>
                  <a:pt x="1413747" y="2380725"/>
                  <a:pt x="1451311" y="2366639"/>
                </a:cubicBezTo>
                <a:cubicBezTo>
                  <a:pt x="1499309" y="2348901"/>
                  <a:pt x="1340706" y="2318120"/>
                  <a:pt x="1376184" y="2296729"/>
                </a:cubicBezTo>
                <a:cubicBezTo>
                  <a:pt x="1625043" y="2145953"/>
                  <a:pt x="1642780" y="1919006"/>
                  <a:pt x="1572870" y="1902834"/>
                </a:cubicBezTo>
                <a:cubicBezTo>
                  <a:pt x="1500353" y="1886138"/>
                  <a:pt x="1429399" y="1899181"/>
                  <a:pt x="1362097" y="1926311"/>
                </a:cubicBezTo>
                <a:cubicBezTo>
                  <a:pt x="1252536" y="1970656"/>
                  <a:pt x="493960" y="1907528"/>
                  <a:pt x="281620" y="1943006"/>
                </a:cubicBezTo>
                <a:cubicBezTo>
                  <a:pt x="249274" y="1948223"/>
                  <a:pt x="205451" y="1971700"/>
                  <a:pt x="174669" y="1927876"/>
                </a:cubicBezTo>
                <a:cubicBezTo>
                  <a:pt x="393269" y="1785969"/>
                  <a:pt x="673952" y="1826663"/>
                  <a:pt x="918115" y="1730145"/>
                </a:cubicBezTo>
                <a:cubicBezTo>
                  <a:pt x="822119" y="1663886"/>
                  <a:pt x="724558" y="1667017"/>
                  <a:pt x="624389" y="1676929"/>
                </a:cubicBezTo>
                <a:cubicBezTo>
                  <a:pt x="598304" y="1679538"/>
                  <a:pt x="562826" y="1683190"/>
                  <a:pt x="556565" y="1655539"/>
                </a:cubicBezTo>
                <a:cubicBezTo>
                  <a:pt x="548739" y="1620584"/>
                  <a:pt x="590999" y="1614323"/>
                  <a:pt x="618650" y="1600237"/>
                </a:cubicBezTo>
                <a:cubicBezTo>
                  <a:pt x="660909" y="1578325"/>
                  <a:pt x="723515" y="1604410"/>
                  <a:pt x="775165" y="1544413"/>
                </a:cubicBezTo>
                <a:cubicBezTo>
                  <a:pt x="618650" y="1558500"/>
                  <a:pt x="486656" y="1583021"/>
                  <a:pt x="348401" y="1624758"/>
                </a:cubicBezTo>
                <a:cubicBezTo>
                  <a:pt x="360400" y="1587717"/>
                  <a:pt x="402137" y="1570499"/>
                  <a:pt x="378660" y="1539719"/>
                </a:cubicBezTo>
                <a:cubicBezTo>
                  <a:pt x="360922" y="1516763"/>
                  <a:pt x="310316" y="1505806"/>
                  <a:pt x="336402" y="1463025"/>
                </a:cubicBezTo>
                <a:cubicBezTo>
                  <a:pt x="409963" y="1417636"/>
                  <a:pt x="514307" y="1429636"/>
                  <a:pt x="576913" y="1364421"/>
                </a:cubicBezTo>
                <a:cubicBezTo>
                  <a:pt x="665605" y="1271556"/>
                  <a:pt x="803338" y="1239731"/>
                  <a:pt x="911856" y="1171908"/>
                </a:cubicBezTo>
                <a:cubicBezTo>
                  <a:pt x="947853" y="1149995"/>
                  <a:pt x="1184192" y="1073303"/>
                  <a:pt x="1247841" y="1048782"/>
                </a:cubicBezTo>
                <a:cubicBezTo>
                  <a:pt x="1336532" y="1014349"/>
                  <a:pt x="1437746" y="1002349"/>
                  <a:pt x="1524872" y="939221"/>
                </a:cubicBezTo>
                <a:cubicBezTo>
                  <a:pt x="1439310" y="926178"/>
                  <a:pt x="1369923" y="985133"/>
                  <a:pt x="1267145" y="956439"/>
                </a:cubicBezTo>
                <a:cubicBezTo>
                  <a:pt x="1429920" y="895398"/>
                  <a:pt x="1579131" y="867746"/>
                  <a:pt x="1697039" y="783749"/>
                </a:cubicBezTo>
                <a:cubicBezTo>
                  <a:pt x="1711648" y="773315"/>
                  <a:pt x="1740342" y="776446"/>
                  <a:pt x="1762255" y="772794"/>
                </a:cubicBezTo>
                <a:cubicBezTo>
                  <a:pt x="1992852" y="735752"/>
                  <a:pt x="2224495" y="704449"/>
                  <a:pt x="2452486" y="650712"/>
                </a:cubicBezTo>
                <a:cubicBezTo>
                  <a:pt x="2504136" y="638191"/>
                  <a:pt x="2595436" y="635061"/>
                  <a:pt x="2586045" y="590193"/>
                </a:cubicBezTo>
                <a:cubicBezTo>
                  <a:pt x="2571959" y="522891"/>
                  <a:pt x="2486919" y="570889"/>
                  <a:pt x="2432138" y="577150"/>
                </a:cubicBezTo>
                <a:cubicBezTo>
                  <a:pt x="2262059" y="597497"/>
                  <a:pt x="2091979" y="632974"/>
                  <a:pt x="1919291" y="613149"/>
                </a:cubicBezTo>
                <a:cubicBezTo>
                  <a:pt x="2035633" y="588107"/>
                  <a:pt x="2151455" y="562542"/>
                  <a:pt x="2267799" y="537499"/>
                </a:cubicBezTo>
                <a:cubicBezTo>
                  <a:pt x="2134238" y="546368"/>
                  <a:pt x="2017896" y="487936"/>
                  <a:pt x="1887988" y="514022"/>
                </a:cubicBezTo>
                <a:cubicBezTo>
                  <a:pt x="1846250" y="522370"/>
                  <a:pt x="1802427" y="495762"/>
                  <a:pt x="1798252" y="454546"/>
                </a:cubicBezTo>
                <a:cubicBezTo>
                  <a:pt x="1793557" y="421678"/>
                  <a:pt x="1832686" y="407071"/>
                  <a:pt x="1862424" y="396636"/>
                </a:cubicBezTo>
                <a:cubicBezTo>
                  <a:pt x="1938595" y="370028"/>
                  <a:pt x="1999113" y="291250"/>
                  <a:pt x="2096675" y="332987"/>
                </a:cubicBezTo>
                <a:cubicBezTo>
                  <a:pt x="2158237" y="267250"/>
                  <a:pt x="2256320" y="256816"/>
                  <a:pt x="2335621" y="239600"/>
                </a:cubicBezTo>
                <a:cubicBezTo>
                  <a:pt x="2588654" y="185341"/>
                  <a:pt x="2845338" y="143081"/>
                  <a:pt x="3102023" y="107082"/>
                </a:cubicBezTo>
                <a:cubicBezTo>
                  <a:pt x="3270538" y="83605"/>
                  <a:pt x="3444270" y="93518"/>
                  <a:pt x="3611219" y="63780"/>
                </a:cubicBezTo>
                <a:cubicBezTo>
                  <a:pt x="3937814" y="5869"/>
                  <a:pt x="4262322" y="7436"/>
                  <a:pt x="4587352" y="1175"/>
                </a:cubicBezTo>
                <a:cubicBezTo>
                  <a:pt x="4663262" y="-260"/>
                  <a:pt x="4738976" y="-293"/>
                  <a:pt x="4814568" y="604"/>
                </a:cubicBezTo>
                <a:close/>
              </a:path>
            </a:pathLst>
          </a:custGeom>
        </p:spPr>
      </p:pic>
    </p:spTree>
    <p:extLst>
      <p:ext uri="{BB962C8B-B14F-4D97-AF65-F5344CB8AC3E}">
        <p14:creationId xmlns:p14="http://schemas.microsoft.com/office/powerpoint/2010/main" val="585714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D9415CA6-D971-AAF9-5909-17E6FF7363AB}"/>
              </a:ext>
            </a:extLst>
          </p:cNvPr>
          <p:cNvSpPr txBox="1">
            <a:spLocks/>
          </p:cNvSpPr>
          <p:nvPr/>
        </p:nvSpPr>
        <p:spPr>
          <a:xfrm>
            <a:off x="3860761" y="100247"/>
            <a:ext cx="4201109" cy="554561"/>
          </a:xfrm>
          <a:prstGeom prst="rect">
            <a:avLst/>
          </a:prstGeom>
        </p:spPr>
        <p:txBody>
          <a:bodyPr>
            <a:noAutofit/>
          </a:bodyPr>
          <a:lstStyle/>
          <a:p>
            <a:pPr marL="457189" indent="-457189" algn="ctr">
              <a:spcBef>
                <a:spcPct val="20000"/>
              </a:spcBef>
              <a:defRPr/>
            </a:pPr>
            <a:r>
              <a:rPr lang="en-US" sz="3600" b="1" dirty="0">
                <a:solidFill>
                  <a:srgbClr val="18187E"/>
                </a:solidFill>
                <a:latin typeface="Calibri" pitchFamily="34" charset="0"/>
                <a:cs typeface="Calibri" pitchFamily="34" charset="0"/>
              </a:rPr>
              <a:t>Contents</a:t>
            </a:r>
            <a:endParaRPr lang="en-US" sz="2400" dirty="0">
              <a:cs typeface="Geneva" charset="-128"/>
            </a:endParaRPr>
          </a:p>
        </p:txBody>
      </p:sp>
      <p:sp>
        <p:nvSpPr>
          <p:cNvPr id="2" name="Subtitle 2">
            <a:extLst>
              <a:ext uri="{FF2B5EF4-FFF2-40B4-BE49-F238E27FC236}">
                <a16:creationId xmlns:a16="http://schemas.microsoft.com/office/drawing/2014/main" id="{7A183006-6B06-F71B-6FCD-BC7A5FF3E660}"/>
              </a:ext>
            </a:extLst>
          </p:cNvPr>
          <p:cNvSpPr txBox="1">
            <a:spLocks/>
          </p:cNvSpPr>
          <p:nvPr/>
        </p:nvSpPr>
        <p:spPr>
          <a:xfrm>
            <a:off x="449549" y="841621"/>
            <a:ext cx="10472928" cy="4566122"/>
          </a:xfrm>
          <a:prstGeom prst="rect">
            <a:avLst/>
          </a:prstGeom>
        </p:spPr>
        <p:txBody>
          <a:bodyPr>
            <a:noAutofit/>
          </a:bodyPr>
          <a:lstStyle/>
          <a:p>
            <a:pPr marL="457189" indent="-457189">
              <a:spcBef>
                <a:spcPct val="20000"/>
              </a:spcBef>
              <a:buFont typeface="Wingdings" panose="05000000000000000000" pitchFamily="2" charset="2"/>
              <a:buChar char="v"/>
              <a:defRPr/>
            </a:pPr>
            <a:r>
              <a:rPr lang="en-US" sz="2400" b="1" dirty="0">
                <a:latin typeface="Calibri" pitchFamily="34" charset="0"/>
                <a:cs typeface="Calibri" pitchFamily="34" charset="0"/>
              </a:rPr>
              <a:t>Goal and Research Questions</a:t>
            </a:r>
          </a:p>
          <a:p>
            <a:pPr marL="457189" indent="-457189">
              <a:spcBef>
                <a:spcPct val="20000"/>
              </a:spcBef>
              <a:buFont typeface="Wingdings" panose="05000000000000000000" pitchFamily="2" charset="2"/>
              <a:buChar char="v"/>
              <a:defRPr/>
            </a:pPr>
            <a:r>
              <a:rPr lang="en-US" sz="2400" b="1" dirty="0">
                <a:latin typeface="Calibri" pitchFamily="34" charset="0"/>
                <a:cs typeface="Calibri" pitchFamily="34" charset="0"/>
              </a:rPr>
              <a:t>Data Mining (Predictive and Descriptive)</a:t>
            </a:r>
          </a:p>
          <a:p>
            <a:pPr marL="457189" indent="-457189">
              <a:spcBef>
                <a:spcPct val="20000"/>
              </a:spcBef>
              <a:buFont typeface="Wingdings" panose="05000000000000000000" pitchFamily="2" charset="2"/>
              <a:buChar char="v"/>
              <a:defRPr/>
            </a:pPr>
            <a:r>
              <a:rPr lang="en-US" sz="2400" b="1" dirty="0">
                <a:latin typeface="Calibri" pitchFamily="34" charset="0"/>
                <a:cs typeface="Calibri" pitchFamily="34" charset="0"/>
              </a:rPr>
              <a:t>Sequential Pattern Mining (Closed and Maximal)</a:t>
            </a:r>
          </a:p>
          <a:p>
            <a:pPr marL="457189" indent="-457189">
              <a:spcBef>
                <a:spcPct val="20000"/>
              </a:spcBef>
              <a:buFont typeface="Wingdings" panose="05000000000000000000" pitchFamily="2" charset="2"/>
              <a:buChar char="v"/>
              <a:defRPr/>
            </a:pPr>
            <a:r>
              <a:rPr lang="en-US" sz="2400" b="1" dirty="0">
                <a:latin typeface="Calibri" pitchFamily="34" charset="0"/>
                <a:cs typeface="Calibri" pitchFamily="34" charset="0"/>
              </a:rPr>
              <a:t>Sequential Rule Mining</a:t>
            </a:r>
          </a:p>
          <a:p>
            <a:pPr marL="457189" indent="-457189">
              <a:spcBef>
                <a:spcPct val="20000"/>
              </a:spcBef>
              <a:buFont typeface="Wingdings" panose="05000000000000000000" pitchFamily="2" charset="2"/>
              <a:buChar char="v"/>
              <a:defRPr/>
            </a:pPr>
            <a:r>
              <a:rPr lang="en-US" sz="2400" b="1" dirty="0">
                <a:latin typeface="Calibri" pitchFamily="34" charset="0"/>
                <a:cs typeface="Calibri" pitchFamily="34" charset="0"/>
              </a:rPr>
              <a:t>SPMF’s VMSP and TRule Growth Algorithms</a:t>
            </a:r>
          </a:p>
          <a:p>
            <a:pPr marL="457189" indent="-457189">
              <a:spcBef>
                <a:spcPct val="20000"/>
              </a:spcBef>
              <a:buFont typeface="Wingdings" panose="05000000000000000000" pitchFamily="2" charset="2"/>
              <a:buChar char="v"/>
              <a:defRPr/>
            </a:pPr>
            <a:r>
              <a:rPr lang="en-US" sz="2400" b="1" dirty="0">
                <a:latin typeface="Calibri" pitchFamily="34" charset="0"/>
                <a:cs typeface="Calibri" pitchFamily="34" charset="0"/>
              </a:rPr>
              <a:t>Support and Minimum Gap in Sequential Mining</a:t>
            </a:r>
          </a:p>
          <a:p>
            <a:pPr marL="457189" indent="-457189">
              <a:spcBef>
                <a:spcPct val="20000"/>
              </a:spcBef>
              <a:buFont typeface="Wingdings" panose="05000000000000000000" pitchFamily="2" charset="2"/>
              <a:buChar char="v"/>
              <a:defRPr/>
            </a:pPr>
            <a:r>
              <a:rPr lang="en-US" sz="2400" b="1" dirty="0">
                <a:latin typeface="Calibri" pitchFamily="34" charset="0"/>
                <a:cs typeface="Calibri" pitchFamily="34" charset="0"/>
              </a:rPr>
              <a:t>Related Work </a:t>
            </a:r>
          </a:p>
          <a:p>
            <a:pPr marL="457189" indent="-457189">
              <a:spcBef>
                <a:spcPct val="20000"/>
              </a:spcBef>
              <a:buFont typeface="Wingdings" panose="05000000000000000000" pitchFamily="2" charset="2"/>
              <a:buChar char="v"/>
              <a:defRPr/>
            </a:pPr>
            <a:r>
              <a:rPr lang="en-US" sz="2400" b="1" dirty="0">
                <a:latin typeface="Calibri" pitchFamily="34" charset="0"/>
                <a:cs typeface="Calibri" pitchFamily="34" charset="0"/>
              </a:rPr>
              <a:t>High Level Architecture</a:t>
            </a:r>
          </a:p>
          <a:p>
            <a:pPr marL="457189" indent="-457189">
              <a:spcBef>
                <a:spcPct val="20000"/>
              </a:spcBef>
              <a:buFont typeface="Wingdings" panose="05000000000000000000" pitchFamily="2" charset="2"/>
              <a:buChar char="v"/>
              <a:defRPr/>
            </a:pPr>
            <a:r>
              <a:rPr lang="en-US" sz="2400" b="1" dirty="0">
                <a:latin typeface="Calibri" pitchFamily="34" charset="0"/>
                <a:cs typeface="Calibri" pitchFamily="34" charset="0"/>
              </a:rPr>
              <a:t>Visualization of Sharks and Fishes based on Detections</a:t>
            </a:r>
          </a:p>
          <a:p>
            <a:pPr marL="457189" indent="-457189">
              <a:spcBef>
                <a:spcPct val="20000"/>
              </a:spcBef>
              <a:spcAft>
                <a:spcPts val="0"/>
              </a:spcAft>
              <a:buFont typeface="Wingdings" panose="05000000000000000000" pitchFamily="2" charset="2"/>
              <a:buChar char="v"/>
              <a:defRPr/>
            </a:pPr>
            <a:r>
              <a:rPr lang="en-US" sz="2400" b="1" dirty="0">
                <a:latin typeface="Calibri" pitchFamily="34" charset="0"/>
                <a:cs typeface="Calibri" pitchFamily="34" charset="0"/>
              </a:rPr>
              <a:t>Visualization of Sharks and Fishes based on Mining Algorithms through Patterns and Rules</a:t>
            </a:r>
          </a:p>
          <a:p>
            <a:pPr marL="457189" indent="-457189">
              <a:spcBef>
                <a:spcPct val="20000"/>
              </a:spcBef>
              <a:spcAft>
                <a:spcPts val="0"/>
              </a:spcAft>
              <a:buFont typeface="Wingdings" panose="05000000000000000000" pitchFamily="2" charset="2"/>
              <a:buChar char="v"/>
              <a:defRPr/>
            </a:pPr>
            <a:r>
              <a:rPr lang="en-US" sz="2400" b="1" dirty="0">
                <a:latin typeface="Calibri" pitchFamily="34" charset="0"/>
                <a:cs typeface="Calibri" pitchFamily="34" charset="0"/>
              </a:rPr>
              <a:t>Feedback and Reviews</a:t>
            </a:r>
          </a:p>
          <a:p>
            <a:pPr marL="457189" indent="-457189">
              <a:spcBef>
                <a:spcPct val="20000"/>
              </a:spcBef>
              <a:spcAft>
                <a:spcPts val="0"/>
              </a:spcAft>
              <a:buFont typeface="Wingdings" panose="05000000000000000000" pitchFamily="2" charset="2"/>
              <a:buChar char="v"/>
              <a:defRPr/>
            </a:pPr>
            <a:r>
              <a:rPr lang="en-US" sz="2400" b="1" dirty="0">
                <a:latin typeface="Calibri" pitchFamily="34" charset="0"/>
                <a:cs typeface="Calibri" pitchFamily="34" charset="0"/>
              </a:rPr>
              <a:t>Conclusion</a:t>
            </a:r>
          </a:p>
          <a:p>
            <a:br>
              <a:rPr lang="en-US" dirty="0"/>
            </a:br>
            <a:endParaRPr lang="en-US" i="0" u="none" strike="noStrike" dirty="0">
              <a:solidFill>
                <a:srgbClr val="000000"/>
              </a:solidFill>
              <a:effectLst/>
              <a:latin typeface="Arial" panose="020B0604020202020204" pitchFamily="34" charset="0"/>
            </a:endParaRPr>
          </a:p>
          <a:p>
            <a:pPr marL="457189" indent="-457189">
              <a:spcBef>
                <a:spcPct val="20000"/>
              </a:spcBef>
              <a:defRPr/>
            </a:pPr>
            <a:endParaRPr lang="en-US" i="0" u="none" strike="noStrike" dirty="0">
              <a:solidFill>
                <a:srgbClr val="000000"/>
              </a:solidFill>
              <a:effectLst/>
              <a:latin typeface="Calibri" pitchFamily="34" charset="0"/>
              <a:cs typeface="Calibri" pitchFamily="34" charset="0"/>
            </a:endParaRPr>
          </a:p>
          <a:p>
            <a:pPr marL="457189" indent="-457189">
              <a:spcBef>
                <a:spcPct val="20000"/>
              </a:spcBef>
              <a:defRPr/>
            </a:pPr>
            <a:endParaRPr lang="en-US" dirty="0">
              <a:latin typeface="Calibri" pitchFamily="34" charset="0"/>
              <a:cs typeface="Calibri" pitchFamily="34" charset="0"/>
            </a:endParaRPr>
          </a:p>
          <a:p>
            <a:pPr marL="457189" indent="-457189">
              <a:spcBef>
                <a:spcPct val="20000"/>
              </a:spcBef>
              <a:defRPr/>
            </a:pPr>
            <a:endParaRPr lang="en-US" dirty="0">
              <a:latin typeface="Calibri" pitchFamily="34" charset="0"/>
              <a:cs typeface="Calibri" pitchFamily="34" charset="0"/>
            </a:endParaRPr>
          </a:p>
          <a:p>
            <a:pPr marL="457189" indent="-457189">
              <a:spcBef>
                <a:spcPct val="20000"/>
              </a:spcBef>
              <a:defRPr/>
            </a:pPr>
            <a:r>
              <a:rPr lang="en-US" dirty="0">
                <a:solidFill>
                  <a:schemeClr val="bg1">
                    <a:lumMod val="50000"/>
                  </a:schemeClr>
                </a:solidFill>
                <a:latin typeface="+mj-lt"/>
              </a:rPr>
              <a:t>      </a:t>
            </a:r>
            <a:endParaRPr lang="en-US" dirty="0">
              <a:cs typeface="Geneva" charset="-128"/>
            </a:endParaRPr>
          </a:p>
        </p:txBody>
      </p:sp>
    </p:spTree>
    <p:extLst>
      <p:ext uri="{BB962C8B-B14F-4D97-AF65-F5344CB8AC3E}">
        <p14:creationId xmlns:p14="http://schemas.microsoft.com/office/powerpoint/2010/main" val="3725921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0C05BF34-3626-EDCE-1F0E-ECD125D163AE}"/>
              </a:ext>
            </a:extLst>
          </p:cNvPr>
          <p:cNvSpPr txBox="1">
            <a:spLocks/>
          </p:cNvSpPr>
          <p:nvPr/>
        </p:nvSpPr>
        <p:spPr>
          <a:xfrm>
            <a:off x="964988" y="3898063"/>
            <a:ext cx="10472928" cy="1563962"/>
          </a:xfrm>
          <a:prstGeom prst="rect">
            <a:avLst/>
          </a:prstGeom>
        </p:spPr>
        <p:txBody>
          <a:bodyPr>
            <a:noAutofit/>
          </a:bodyPr>
          <a:lstStyle/>
          <a:p>
            <a:pPr marL="514350" indent="-514350">
              <a:spcBef>
                <a:spcPct val="20000"/>
              </a:spcBef>
              <a:buFont typeface="+mj-lt"/>
              <a:buAutoNum type="arabicPeriod"/>
              <a:defRPr/>
            </a:pPr>
            <a:r>
              <a:rPr lang="en-US" sz="2000" b="1" i="0" u="none" strike="noStrike" dirty="0">
                <a:solidFill>
                  <a:srgbClr val="000000"/>
                </a:solidFill>
                <a:effectLst/>
              </a:rPr>
              <a:t>How can we make time-series data representations simpler while preserving and retrieving the authenticity?</a:t>
            </a:r>
            <a:endParaRPr lang="en-US" sz="2000" b="1" i="0" u="none" strike="noStrike" dirty="0">
              <a:solidFill>
                <a:srgbClr val="000000"/>
              </a:solidFill>
            </a:endParaRPr>
          </a:p>
          <a:p>
            <a:pPr marL="514350" indent="-514350">
              <a:spcBef>
                <a:spcPct val="20000"/>
              </a:spcBef>
              <a:buFont typeface="+mj-lt"/>
              <a:buAutoNum type="arabicPeriod"/>
              <a:defRPr/>
            </a:pPr>
            <a:r>
              <a:rPr lang="en-US" sz="2000" b="1" i="0" u="none" strike="noStrike" dirty="0">
                <a:solidFill>
                  <a:srgbClr val="000000"/>
                </a:solidFill>
                <a:effectLst/>
              </a:rPr>
              <a:t>Does the visualization of pattern mining results on fish movements provide more insights to users than their current means of analysis?</a:t>
            </a:r>
            <a:r>
              <a:rPr lang="en-US" sz="2000" b="1" dirty="0">
                <a:solidFill>
                  <a:schemeClr val="bg1">
                    <a:lumMod val="50000"/>
                  </a:schemeClr>
                </a:solidFill>
              </a:rPr>
              <a:t>      </a:t>
            </a:r>
            <a:endParaRPr lang="en-US" sz="2000" b="1" dirty="0">
              <a:cs typeface="Geneva" charset="-128"/>
            </a:endParaRPr>
          </a:p>
        </p:txBody>
      </p:sp>
      <p:sp>
        <p:nvSpPr>
          <p:cNvPr id="7" name="Subtitle 2">
            <a:extLst>
              <a:ext uri="{FF2B5EF4-FFF2-40B4-BE49-F238E27FC236}">
                <a16:creationId xmlns:a16="http://schemas.microsoft.com/office/drawing/2014/main" id="{593ECF17-23CA-19A9-4457-A582C55C8DD1}"/>
              </a:ext>
            </a:extLst>
          </p:cNvPr>
          <p:cNvSpPr txBox="1">
            <a:spLocks/>
          </p:cNvSpPr>
          <p:nvPr/>
        </p:nvSpPr>
        <p:spPr>
          <a:xfrm>
            <a:off x="3340950" y="579417"/>
            <a:ext cx="5034115"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Goal</a:t>
            </a:r>
            <a:endParaRPr lang="en-US" dirty="0">
              <a:cs typeface="Geneva" charset="-128"/>
            </a:endParaRPr>
          </a:p>
        </p:txBody>
      </p:sp>
      <p:sp>
        <p:nvSpPr>
          <p:cNvPr id="8" name="Subtitle 2">
            <a:extLst>
              <a:ext uri="{FF2B5EF4-FFF2-40B4-BE49-F238E27FC236}">
                <a16:creationId xmlns:a16="http://schemas.microsoft.com/office/drawing/2014/main" id="{BEFB84E2-3DBE-E02D-0D16-714E8A02DA05}"/>
              </a:ext>
            </a:extLst>
          </p:cNvPr>
          <p:cNvSpPr txBox="1">
            <a:spLocks/>
          </p:cNvSpPr>
          <p:nvPr/>
        </p:nvSpPr>
        <p:spPr>
          <a:xfrm>
            <a:off x="3468087" y="3151719"/>
            <a:ext cx="5034115"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Major Research Questions</a:t>
            </a:r>
            <a:endParaRPr lang="en-US" dirty="0">
              <a:cs typeface="Geneva" charset="-128"/>
            </a:endParaRPr>
          </a:p>
        </p:txBody>
      </p:sp>
      <p:sp>
        <p:nvSpPr>
          <p:cNvPr id="10" name="TextBox 9">
            <a:extLst>
              <a:ext uri="{FF2B5EF4-FFF2-40B4-BE49-F238E27FC236}">
                <a16:creationId xmlns:a16="http://schemas.microsoft.com/office/drawing/2014/main" id="{93EE3009-AA7A-27E4-7E50-0BE2498F3FB4}"/>
              </a:ext>
            </a:extLst>
          </p:cNvPr>
          <p:cNvSpPr txBox="1"/>
          <p:nvPr/>
        </p:nvSpPr>
        <p:spPr>
          <a:xfrm>
            <a:off x="800541" y="1395976"/>
            <a:ext cx="10114935" cy="707886"/>
          </a:xfrm>
          <a:prstGeom prst="rect">
            <a:avLst/>
          </a:prstGeom>
          <a:noFill/>
        </p:spPr>
        <p:txBody>
          <a:bodyPr wrap="square">
            <a:spAutoFit/>
          </a:bodyPr>
          <a:lstStyle/>
          <a:p>
            <a:pPr algn="ctr">
              <a:spcBef>
                <a:spcPct val="20000"/>
              </a:spcBef>
              <a:defRPr/>
            </a:pPr>
            <a:r>
              <a:rPr lang="en-US" sz="2000" b="1" dirty="0"/>
              <a:t>Provide a data visualization dashboard which allows users to interactively analyze sequential movement patterns and rules of sharks and fishes.</a:t>
            </a:r>
            <a:endParaRPr lang="en-IN" sz="2000" b="1" dirty="0"/>
          </a:p>
        </p:txBody>
      </p:sp>
    </p:spTree>
    <p:extLst>
      <p:ext uri="{BB962C8B-B14F-4D97-AF65-F5344CB8AC3E}">
        <p14:creationId xmlns:p14="http://schemas.microsoft.com/office/powerpoint/2010/main" val="2383231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0C05BF34-3626-EDCE-1F0E-ECD125D163AE}"/>
              </a:ext>
            </a:extLst>
          </p:cNvPr>
          <p:cNvSpPr txBox="1">
            <a:spLocks/>
          </p:cNvSpPr>
          <p:nvPr/>
        </p:nvSpPr>
        <p:spPr>
          <a:xfrm>
            <a:off x="591363" y="1717850"/>
            <a:ext cx="10472928" cy="644441"/>
          </a:xfrm>
          <a:prstGeom prst="rect">
            <a:avLst/>
          </a:prstGeom>
        </p:spPr>
        <p:txBody>
          <a:bodyPr>
            <a:noAutofit/>
          </a:bodyPr>
          <a:lstStyle/>
          <a:p>
            <a:pPr marL="342900" indent="-342900" algn="just">
              <a:buFont typeface="Arial" panose="020B0604020202020204" pitchFamily="34" charset="0"/>
              <a:buChar char="•"/>
            </a:pPr>
            <a:r>
              <a:rPr lang="en-US" sz="2000" b="0" i="0" dirty="0">
                <a:effectLst/>
              </a:rPr>
              <a:t>Predictive data mining involves using algorithms and statistical models to make predictions about future events based on historical data.</a:t>
            </a:r>
          </a:p>
          <a:p>
            <a:pPr marL="342900" indent="-342900" algn="just">
              <a:buFont typeface="Arial" panose="020B0604020202020204" pitchFamily="34" charset="0"/>
              <a:buChar char="•"/>
            </a:pPr>
            <a:r>
              <a:rPr lang="en-US" sz="2000" b="0" i="0" dirty="0">
                <a:effectLst/>
              </a:rPr>
              <a:t>These models can be used for tasks such as predicting customer churn, identifying fraudulent transactions, and forecasting demand for products or services.</a:t>
            </a:r>
          </a:p>
          <a:p>
            <a:pPr marL="342900" indent="-342900" algn="just">
              <a:buFont typeface="Arial" panose="020B0604020202020204" pitchFamily="34" charset="0"/>
              <a:buChar char="•"/>
            </a:pPr>
            <a:r>
              <a:rPr lang="en-US" sz="2000" b="0" i="0" dirty="0">
                <a:effectLst/>
              </a:rPr>
              <a:t>Common algorithms used in predictive data mining include logistic regression, decision trees, random forests, and neural networks.</a:t>
            </a:r>
          </a:p>
          <a:p>
            <a:pPr algn="just"/>
            <a:endParaRPr lang="en-US" sz="2000" b="0" i="0" dirty="0">
              <a:solidFill>
                <a:srgbClr val="D1D5DB"/>
              </a:solidFill>
              <a:effectLst/>
              <a:latin typeface="Söhne"/>
            </a:endParaRPr>
          </a:p>
          <a:p>
            <a:pPr algn="just"/>
            <a:endParaRPr lang="en-US" sz="2000" dirty="0">
              <a:latin typeface="Söhne"/>
            </a:endParaRPr>
          </a:p>
          <a:p>
            <a:pPr algn="just"/>
            <a:endParaRPr lang="en-US" sz="2000" b="0" i="0" dirty="0">
              <a:effectLst/>
              <a:latin typeface="Söhne"/>
            </a:endParaRPr>
          </a:p>
        </p:txBody>
      </p:sp>
      <p:sp>
        <p:nvSpPr>
          <p:cNvPr id="7" name="Subtitle 2">
            <a:extLst>
              <a:ext uri="{FF2B5EF4-FFF2-40B4-BE49-F238E27FC236}">
                <a16:creationId xmlns:a16="http://schemas.microsoft.com/office/drawing/2014/main" id="{593ECF17-23CA-19A9-4457-A582C55C8DD1}"/>
              </a:ext>
            </a:extLst>
          </p:cNvPr>
          <p:cNvSpPr txBox="1">
            <a:spLocks/>
          </p:cNvSpPr>
          <p:nvPr/>
        </p:nvSpPr>
        <p:spPr>
          <a:xfrm>
            <a:off x="3124640" y="211198"/>
            <a:ext cx="6176676"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Data Mining (Predictive and Descriptive)</a:t>
            </a:r>
          </a:p>
          <a:p>
            <a:pPr marL="457189" indent="-457189" algn="ctr">
              <a:spcBef>
                <a:spcPct val="20000"/>
              </a:spcBef>
              <a:defRPr/>
            </a:pPr>
            <a:endParaRPr lang="en-US" dirty="0">
              <a:cs typeface="Geneva" charset="-128"/>
            </a:endParaRPr>
          </a:p>
        </p:txBody>
      </p:sp>
      <p:sp>
        <p:nvSpPr>
          <p:cNvPr id="8" name="Subtitle 2">
            <a:extLst>
              <a:ext uri="{FF2B5EF4-FFF2-40B4-BE49-F238E27FC236}">
                <a16:creationId xmlns:a16="http://schemas.microsoft.com/office/drawing/2014/main" id="{BEFB84E2-3DBE-E02D-0D16-714E8A02DA05}"/>
              </a:ext>
            </a:extLst>
          </p:cNvPr>
          <p:cNvSpPr txBox="1">
            <a:spLocks/>
          </p:cNvSpPr>
          <p:nvPr/>
        </p:nvSpPr>
        <p:spPr>
          <a:xfrm>
            <a:off x="-88490" y="1163289"/>
            <a:ext cx="4874099"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Predictive Data Mining</a:t>
            </a:r>
            <a:endParaRPr lang="en-US" dirty="0">
              <a:cs typeface="Geneva" charset="-128"/>
            </a:endParaRPr>
          </a:p>
        </p:txBody>
      </p:sp>
      <p:sp>
        <p:nvSpPr>
          <p:cNvPr id="10" name="TextBox 9">
            <a:extLst>
              <a:ext uri="{FF2B5EF4-FFF2-40B4-BE49-F238E27FC236}">
                <a16:creationId xmlns:a16="http://schemas.microsoft.com/office/drawing/2014/main" id="{93EE3009-AA7A-27E4-7E50-0BE2498F3FB4}"/>
              </a:ext>
            </a:extLst>
          </p:cNvPr>
          <p:cNvSpPr txBox="1"/>
          <p:nvPr/>
        </p:nvSpPr>
        <p:spPr>
          <a:xfrm>
            <a:off x="858849" y="721399"/>
            <a:ext cx="10114935" cy="400110"/>
          </a:xfrm>
          <a:prstGeom prst="rect">
            <a:avLst/>
          </a:prstGeom>
          <a:noFill/>
        </p:spPr>
        <p:txBody>
          <a:bodyPr wrap="square">
            <a:spAutoFit/>
          </a:bodyPr>
          <a:lstStyle/>
          <a:p>
            <a:pPr algn="ctr">
              <a:spcBef>
                <a:spcPct val="20000"/>
              </a:spcBef>
              <a:defRPr/>
            </a:pPr>
            <a:r>
              <a:rPr lang="en-US" sz="2000" b="0" i="0" dirty="0">
                <a:effectLst/>
              </a:rPr>
              <a:t>Data mining is the process of discovering patterns, trends, and insights from large data sets.</a:t>
            </a:r>
            <a:endParaRPr lang="en-IN" sz="2000" dirty="0"/>
          </a:p>
        </p:txBody>
      </p:sp>
      <p:sp>
        <p:nvSpPr>
          <p:cNvPr id="2" name="Subtitle 2">
            <a:extLst>
              <a:ext uri="{FF2B5EF4-FFF2-40B4-BE49-F238E27FC236}">
                <a16:creationId xmlns:a16="http://schemas.microsoft.com/office/drawing/2014/main" id="{DB7D519A-D2AD-D3C6-7150-FDB8FF25E4D6}"/>
              </a:ext>
            </a:extLst>
          </p:cNvPr>
          <p:cNvSpPr txBox="1">
            <a:spLocks/>
          </p:cNvSpPr>
          <p:nvPr/>
        </p:nvSpPr>
        <p:spPr>
          <a:xfrm>
            <a:off x="-88490" y="3729011"/>
            <a:ext cx="5034115"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Descriptive Data Mining</a:t>
            </a:r>
            <a:endParaRPr lang="en-US" dirty="0">
              <a:cs typeface="Geneva" charset="-128"/>
            </a:endParaRPr>
          </a:p>
        </p:txBody>
      </p:sp>
      <p:sp>
        <p:nvSpPr>
          <p:cNvPr id="3" name="Subtitle 2">
            <a:extLst>
              <a:ext uri="{FF2B5EF4-FFF2-40B4-BE49-F238E27FC236}">
                <a16:creationId xmlns:a16="http://schemas.microsoft.com/office/drawing/2014/main" id="{6FD8473D-B791-9B8B-8E80-C54CD417B948}"/>
              </a:ext>
            </a:extLst>
          </p:cNvPr>
          <p:cNvSpPr txBox="1">
            <a:spLocks/>
          </p:cNvSpPr>
          <p:nvPr/>
        </p:nvSpPr>
        <p:spPr>
          <a:xfrm>
            <a:off x="591363" y="4373452"/>
            <a:ext cx="10472928" cy="1780297"/>
          </a:xfrm>
          <a:prstGeom prst="rect">
            <a:avLst/>
          </a:prstGeom>
        </p:spPr>
        <p:txBody>
          <a:bodyPr>
            <a:noAutofit/>
          </a:bodyPr>
          <a:lstStyle/>
          <a:p>
            <a:pPr marL="342900" indent="-342900" algn="just">
              <a:buFont typeface="Arial" panose="020B0604020202020204" pitchFamily="34" charset="0"/>
              <a:buChar char="•"/>
            </a:pPr>
            <a:r>
              <a:rPr lang="en-US" sz="2000" b="0" i="0" dirty="0">
                <a:effectLst/>
              </a:rPr>
              <a:t>Descriptive data mining is used to identify patterns and relationships in data sets that can provide insights into past events or behaviors.</a:t>
            </a:r>
          </a:p>
          <a:p>
            <a:pPr marL="342900" indent="-342900" algn="just">
              <a:buFont typeface="Arial" panose="020B0604020202020204" pitchFamily="34" charset="0"/>
              <a:buChar char="•"/>
            </a:pPr>
            <a:r>
              <a:rPr lang="en-US" sz="2000" b="0" i="0" dirty="0">
                <a:effectLst/>
              </a:rPr>
              <a:t>These insights can be used to inform decision-making, identify trends, or detect anomalies.</a:t>
            </a:r>
          </a:p>
          <a:p>
            <a:pPr marL="342900" indent="-342900" algn="just">
              <a:buFont typeface="Arial" panose="020B0604020202020204" pitchFamily="34" charset="0"/>
              <a:buChar char="•"/>
            </a:pPr>
            <a:r>
              <a:rPr lang="en-US" sz="2000" b="0" i="0" dirty="0">
                <a:effectLst/>
              </a:rPr>
              <a:t>Common descriptive data mining techniques include clustering, association rule mining, and sequence pattern mining and its analysis.</a:t>
            </a:r>
          </a:p>
          <a:p>
            <a:pPr algn="just"/>
            <a:endParaRPr lang="en-US" sz="2000" b="0" i="0" dirty="0">
              <a:solidFill>
                <a:srgbClr val="D1D5DB"/>
              </a:solidFill>
              <a:effectLst/>
            </a:endParaRPr>
          </a:p>
          <a:p>
            <a:pPr algn="just"/>
            <a:endParaRPr lang="en-US" sz="2000" b="0" i="0" dirty="0">
              <a:effectLst/>
            </a:endParaRPr>
          </a:p>
        </p:txBody>
      </p:sp>
    </p:spTree>
    <p:extLst>
      <p:ext uri="{BB962C8B-B14F-4D97-AF65-F5344CB8AC3E}">
        <p14:creationId xmlns:p14="http://schemas.microsoft.com/office/powerpoint/2010/main" val="2335099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93ECF17-23CA-19A9-4457-A582C55C8DD1}"/>
              </a:ext>
            </a:extLst>
          </p:cNvPr>
          <p:cNvSpPr txBox="1">
            <a:spLocks/>
          </p:cNvSpPr>
          <p:nvPr/>
        </p:nvSpPr>
        <p:spPr>
          <a:xfrm>
            <a:off x="2127675" y="171801"/>
            <a:ext cx="7936650"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Support and Minimum Gap in Sequential Mining</a:t>
            </a:r>
          </a:p>
          <a:p>
            <a:pPr marL="457189" indent="-457189" algn="ctr">
              <a:spcBef>
                <a:spcPct val="20000"/>
              </a:spcBef>
              <a:defRPr/>
            </a:pPr>
            <a:endParaRPr lang="en-US" dirty="0">
              <a:cs typeface="Geneva" charset="-128"/>
            </a:endParaRPr>
          </a:p>
        </p:txBody>
      </p:sp>
      <p:sp>
        <p:nvSpPr>
          <p:cNvPr id="10" name="TextBox 9">
            <a:extLst>
              <a:ext uri="{FF2B5EF4-FFF2-40B4-BE49-F238E27FC236}">
                <a16:creationId xmlns:a16="http://schemas.microsoft.com/office/drawing/2014/main" id="{93EE3009-AA7A-27E4-7E50-0BE2498F3FB4}"/>
              </a:ext>
            </a:extLst>
          </p:cNvPr>
          <p:cNvSpPr txBox="1"/>
          <p:nvPr/>
        </p:nvSpPr>
        <p:spPr>
          <a:xfrm>
            <a:off x="193088" y="5213851"/>
            <a:ext cx="10114935" cy="1631216"/>
          </a:xfrm>
          <a:prstGeom prst="rect">
            <a:avLst/>
          </a:prstGeom>
          <a:noFill/>
        </p:spPr>
        <p:txBody>
          <a:bodyPr wrap="square">
            <a:spAutoFit/>
          </a:bodyPr>
          <a:lstStyle/>
          <a:p>
            <a:pPr marL="342900" indent="-342900" algn="l">
              <a:buFont typeface="Arial" panose="020B0604020202020204" pitchFamily="34" charset="0"/>
              <a:buChar char="•"/>
            </a:pPr>
            <a:r>
              <a:rPr lang="en-US" sz="2000" b="0" i="0" dirty="0">
                <a:effectLst/>
                <a:latin typeface="Söhne"/>
              </a:rPr>
              <a:t>Support and minimum gap are used to filter out patterns and rules that are not significant or relevant to the analysis.</a:t>
            </a:r>
          </a:p>
          <a:p>
            <a:pPr marL="342900" indent="-342900" algn="l">
              <a:buFont typeface="Arial" panose="020B0604020202020204" pitchFamily="34" charset="0"/>
              <a:buChar char="•"/>
            </a:pPr>
            <a:r>
              <a:rPr lang="en-US" sz="2000" b="0" i="0" dirty="0">
                <a:effectLst/>
                <a:latin typeface="Söhne"/>
              </a:rPr>
              <a:t>By setting appropriate values for these parameters, the expert can focus on identifying the most important and informative patterns and rules in the data.</a:t>
            </a:r>
          </a:p>
          <a:p>
            <a:pPr algn="l"/>
            <a:endParaRPr lang="en-US" sz="2000" b="0" i="0" dirty="0">
              <a:effectLst/>
              <a:latin typeface="Söhne"/>
            </a:endParaRPr>
          </a:p>
        </p:txBody>
      </p:sp>
      <p:sp>
        <p:nvSpPr>
          <p:cNvPr id="2" name="Subtitle 2">
            <a:extLst>
              <a:ext uri="{FF2B5EF4-FFF2-40B4-BE49-F238E27FC236}">
                <a16:creationId xmlns:a16="http://schemas.microsoft.com/office/drawing/2014/main" id="{9B727307-65E7-8BBE-3D83-ADB5DF3D5394}"/>
              </a:ext>
            </a:extLst>
          </p:cNvPr>
          <p:cNvSpPr txBox="1">
            <a:spLocks/>
          </p:cNvSpPr>
          <p:nvPr/>
        </p:nvSpPr>
        <p:spPr>
          <a:xfrm>
            <a:off x="193088" y="726362"/>
            <a:ext cx="1273054" cy="554561"/>
          </a:xfrm>
          <a:prstGeom prst="rect">
            <a:avLst/>
          </a:prstGeom>
        </p:spPr>
        <p:txBody>
          <a:bodyPr>
            <a:noAutofit/>
          </a:bodyPr>
          <a:lstStyle/>
          <a:p>
            <a:pPr marL="457189" indent="-457189">
              <a:spcBef>
                <a:spcPct val="20000"/>
              </a:spcBef>
              <a:defRPr/>
            </a:pPr>
            <a:r>
              <a:rPr lang="en-US" sz="2400" b="1" dirty="0">
                <a:solidFill>
                  <a:srgbClr val="18187E"/>
                </a:solidFill>
                <a:latin typeface="Calibri" pitchFamily="34" charset="0"/>
                <a:cs typeface="Calibri" pitchFamily="34" charset="0"/>
              </a:rPr>
              <a:t>Support</a:t>
            </a:r>
            <a:endParaRPr lang="en-US" sz="1600" dirty="0">
              <a:cs typeface="Geneva" charset="-128"/>
            </a:endParaRPr>
          </a:p>
        </p:txBody>
      </p:sp>
      <p:sp>
        <p:nvSpPr>
          <p:cNvPr id="3" name="Subtitle 2">
            <a:extLst>
              <a:ext uri="{FF2B5EF4-FFF2-40B4-BE49-F238E27FC236}">
                <a16:creationId xmlns:a16="http://schemas.microsoft.com/office/drawing/2014/main" id="{7858D35F-795C-2BE0-9216-482134ACB71F}"/>
              </a:ext>
            </a:extLst>
          </p:cNvPr>
          <p:cNvSpPr txBox="1">
            <a:spLocks/>
          </p:cNvSpPr>
          <p:nvPr/>
        </p:nvSpPr>
        <p:spPr>
          <a:xfrm>
            <a:off x="193088" y="2836256"/>
            <a:ext cx="2003880" cy="554561"/>
          </a:xfrm>
          <a:prstGeom prst="rect">
            <a:avLst/>
          </a:prstGeom>
        </p:spPr>
        <p:txBody>
          <a:bodyPr>
            <a:noAutofit/>
          </a:bodyPr>
          <a:lstStyle/>
          <a:p>
            <a:pPr marL="457189" indent="-457189">
              <a:spcBef>
                <a:spcPct val="20000"/>
              </a:spcBef>
              <a:defRPr/>
            </a:pPr>
            <a:r>
              <a:rPr lang="en-US" sz="2400" b="1" dirty="0">
                <a:solidFill>
                  <a:srgbClr val="18187E"/>
                </a:solidFill>
                <a:latin typeface="Calibri" pitchFamily="34" charset="0"/>
                <a:cs typeface="Calibri" pitchFamily="34" charset="0"/>
              </a:rPr>
              <a:t>Minimum Gap</a:t>
            </a:r>
            <a:endParaRPr lang="en-US" sz="1600" dirty="0">
              <a:cs typeface="Geneva" charset="-128"/>
            </a:endParaRPr>
          </a:p>
        </p:txBody>
      </p:sp>
      <p:sp>
        <p:nvSpPr>
          <p:cNvPr id="5" name="Subtitle 2">
            <a:extLst>
              <a:ext uri="{FF2B5EF4-FFF2-40B4-BE49-F238E27FC236}">
                <a16:creationId xmlns:a16="http://schemas.microsoft.com/office/drawing/2014/main" id="{6B67D7D6-9F9D-3CD7-FE8E-729257192F2A}"/>
              </a:ext>
            </a:extLst>
          </p:cNvPr>
          <p:cNvSpPr txBox="1">
            <a:spLocks/>
          </p:cNvSpPr>
          <p:nvPr/>
        </p:nvSpPr>
        <p:spPr>
          <a:xfrm>
            <a:off x="193087" y="4735173"/>
            <a:ext cx="7610485" cy="554561"/>
          </a:xfrm>
          <a:prstGeom prst="rect">
            <a:avLst/>
          </a:prstGeom>
        </p:spPr>
        <p:txBody>
          <a:bodyPr>
            <a:noAutofit/>
          </a:bodyPr>
          <a:lstStyle/>
          <a:p>
            <a:pPr marL="457189" indent="-457189">
              <a:spcBef>
                <a:spcPct val="20000"/>
              </a:spcBef>
              <a:defRPr/>
            </a:pPr>
            <a:r>
              <a:rPr lang="en-US" sz="2400" b="1" dirty="0">
                <a:solidFill>
                  <a:srgbClr val="18187E"/>
                </a:solidFill>
                <a:latin typeface="Calibri" pitchFamily="34" charset="0"/>
                <a:cs typeface="Calibri" pitchFamily="34" charset="0"/>
              </a:rPr>
              <a:t>Filtering through Support and Minimum Gap</a:t>
            </a:r>
            <a:endParaRPr lang="en-US" sz="1600" dirty="0">
              <a:cs typeface="Geneva" charset="-128"/>
            </a:endParaRPr>
          </a:p>
        </p:txBody>
      </p:sp>
      <p:sp>
        <p:nvSpPr>
          <p:cNvPr id="6" name="TextBox 5">
            <a:extLst>
              <a:ext uri="{FF2B5EF4-FFF2-40B4-BE49-F238E27FC236}">
                <a16:creationId xmlns:a16="http://schemas.microsoft.com/office/drawing/2014/main" id="{9084D745-6634-EC60-7E66-169F147A1961}"/>
              </a:ext>
            </a:extLst>
          </p:cNvPr>
          <p:cNvSpPr txBox="1"/>
          <p:nvPr/>
        </p:nvSpPr>
        <p:spPr>
          <a:xfrm>
            <a:off x="181673" y="1170806"/>
            <a:ext cx="10686193" cy="1631216"/>
          </a:xfrm>
          <a:prstGeom prst="rect">
            <a:avLst/>
          </a:prstGeom>
          <a:noFill/>
        </p:spPr>
        <p:txBody>
          <a:bodyPr wrap="square">
            <a:spAutoFit/>
          </a:bodyPr>
          <a:lstStyle/>
          <a:p>
            <a:pPr marL="342900" indent="-342900" algn="just">
              <a:buFont typeface="Arial" panose="020B0604020202020204" pitchFamily="34" charset="0"/>
              <a:buChar char="•"/>
            </a:pPr>
            <a:r>
              <a:rPr lang="en-US" sz="2000" dirty="0">
                <a:latin typeface="Söhne"/>
              </a:rPr>
              <a:t>F</a:t>
            </a:r>
            <a:r>
              <a:rPr lang="en-US" sz="2000" b="0" i="0" dirty="0">
                <a:effectLst/>
                <a:latin typeface="Söhne"/>
              </a:rPr>
              <a:t>requency of occurrence of a particular sequence or pattern in a dataset.</a:t>
            </a:r>
          </a:p>
          <a:p>
            <a:pPr marL="342900" indent="-342900" algn="just">
              <a:buFont typeface="Arial" panose="020B0604020202020204" pitchFamily="34" charset="0"/>
              <a:buChar char="•"/>
            </a:pPr>
            <a:r>
              <a:rPr lang="en-US" sz="2000" b="0" i="0" dirty="0">
                <a:effectLst/>
                <a:latin typeface="Söhne"/>
              </a:rPr>
              <a:t>High support values indicate that the pattern is a common occurrence in the dataset and may be considered significant.</a:t>
            </a:r>
          </a:p>
          <a:p>
            <a:pPr marL="342900" indent="-342900" algn="just">
              <a:buFont typeface="Arial" panose="020B0604020202020204" pitchFamily="34" charset="0"/>
              <a:buChar char="•"/>
            </a:pPr>
            <a:r>
              <a:rPr lang="en-US" sz="2000" b="0" i="0" dirty="0">
                <a:effectLst/>
                <a:latin typeface="Söhne"/>
              </a:rPr>
              <a:t>Example: In a dataset of customer purchases, a pattern of customers buying milk and bread together has a high support value because it occurs frequently.</a:t>
            </a:r>
          </a:p>
        </p:txBody>
      </p:sp>
      <p:sp>
        <p:nvSpPr>
          <p:cNvPr id="9" name="TextBox 8">
            <a:extLst>
              <a:ext uri="{FF2B5EF4-FFF2-40B4-BE49-F238E27FC236}">
                <a16:creationId xmlns:a16="http://schemas.microsoft.com/office/drawing/2014/main" id="{5776B4FC-36C3-E6EE-B461-6DC5BE431FB1}"/>
              </a:ext>
            </a:extLst>
          </p:cNvPr>
          <p:cNvSpPr txBox="1"/>
          <p:nvPr/>
        </p:nvSpPr>
        <p:spPr>
          <a:xfrm>
            <a:off x="181673" y="3305359"/>
            <a:ext cx="10686193" cy="1323439"/>
          </a:xfrm>
          <a:prstGeom prst="rect">
            <a:avLst/>
          </a:prstGeom>
          <a:noFill/>
        </p:spPr>
        <p:txBody>
          <a:bodyPr wrap="square">
            <a:spAutoFit/>
          </a:bodyPr>
          <a:lstStyle/>
          <a:p>
            <a:pPr marL="342900" indent="-342900" algn="just">
              <a:buFont typeface="Arial" panose="020B0604020202020204" pitchFamily="34" charset="0"/>
              <a:buChar char="•"/>
            </a:pPr>
            <a:r>
              <a:rPr lang="en-US" sz="2000" dirty="0">
                <a:latin typeface="Söhne"/>
              </a:rPr>
              <a:t>The concept of a minimum gap was incorporated as a parameter into the pattern analysis algorithm</a:t>
            </a:r>
            <a:r>
              <a:rPr lang="en-US" sz="2000" b="0" i="0" u="none" strike="noStrike" dirty="0">
                <a:solidFill>
                  <a:srgbClr val="000000"/>
                </a:solidFill>
                <a:effectLst/>
                <a:latin typeface="Arial" panose="020B0604020202020204" pitchFamily="34" charset="0"/>
              </a:rPr>
              <a:t>.</a:t>
            </a:r>
          </a:p>
          <a:p>
            <a:pPr marL="342900" indent="-342900" algn="l">
              <a:buFont typeface="Arial" panose="020B0604020202020204" pitchFamily="34" charset="0"/>
              <a:buChar char="•"/>
            </a:pPr>
            <a:r>
              <a:rPr lang="en-US" sz="2000" b="0" i="0" dirty="0">
                <a:effectLst/>
                <a:latin typeface="Söhne"/>
              </a:rPr>
              <a:t>The minimum gap was set to zero, which means only direct patterns were included.</a:t>
            </a:r>
          </a:p>
          <a:p>
            <a:pPr marL="342900" indent="-342900" algn="l">
              <a:buFont typeface="Arial" panose="020B0604020202020204" pitchFamily="34" charset="0"/>
              <a:buChar char="•"/>
            </a:pPr>
            <a:r>
              <a:rPr lang="en-US" sz="2000" b="0" i="0" dirty="0">
                <a:effectLst/>
                <a:latin typeface="Söhne"/>
              </a:rPr>
              <a:t>Direct patterns are those where the marine animal is detected at two consecutive locations.</a:t>
            </a:r>
          </a:p>
        </p:txBody>
      </p:sp>
    </p:spTree>
    <p:extLst>
      <p:ext uri="{BB962C8B-B14F-4D97-AF65-F5344CB8AC3E}">
        <p14:creationId xmlns:p14="http://schemas.microsoft.com/office/powerpoint/2010/main" val="87865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0C05BF34-3626-EDCE-1F0E-ECD125D163AE}"/>
              </a:ext>
            </a:extLst>
          </p:cNvPr>
          <p:cNvSpPr txBox="1">
            <a:spLocks/>
          </p:cNvSpPr>
          <p:nvPr/>
        </p:nvSpPr>
        <p:spPr>
          <a:xfrm>
            <a:off x="325892" y="2510824"/>
            <a:ext cx="6507527" cy="1351394"/>
          </a:xfrm>
          <a:prstGeom prst="rect">
            <a:avLst/>
          </a:prstGeom>
        </p:spPr>
        <p:txBody>
          <a:bodyPr>
            <a:noAutofit/>
          </a:bodyPr>
          <a:lstStyle/>
          <a:p>
            <a:pPr marL="360000" indent="-342900" algn="just" fontAlgn="base">
              <a:buFont typeface="Arial" panose="020B0604020202020204" pitchFamily="34" charset="0"/>
              <a:buChar char="•"/>
            </a:pPr>
            <a:r>
              <a:rPr lang="en-US" sz="2000" b="0" i="0" dirty="0">
                <a:effectLst/>
                <a:latin typeface="Söhne"/>
              </a:rPr>
              <a:t>Patterns that are not included in another pattern having the same support. </a:t>
            </a:r>
          </a:p>
          <a:p>
            <a:pPr marL="360000" indent="-342900" algn="just" fontAlgn="base">
              <a:buFont typeface="Arial" panose="020B0604020202020204" pitchFamily="34" charset="0"/>
              <a:buChar char="•"/>
            </a:pPr>
            <a:r>
              <a:rPr lang="en-US" sz="2000" dirty="0">
                <a:latin typeface="Söhne"/>
              </a:rPr>
              <a:t>I</a:t>
            </a:r>
            <a:r>
              <a:rPr lang="en-US" sz="2000" b="0" i="0" dirty="0">
                <a:effectLst/>
                <a:latin typeface="Söhne"/>
              </a:rPr>
              <a:t>dentifies all closed sequential patterns in a dataset and their support.</a:t>
            </a:r>
          </a:p>
        </p:txBody>
      </p:sp>
      <p:sp>
        <p:nvSpPr>
          <p:cNvPr id="7" name="Subtitle 2">
            <a:extLst>
              <a:ext uri="{FF2B5EF4-FFF2-40B4-BE49-F238E27FC236}">
                <a16:creationId xmlns:a16="http://schemas.microsoft.com/office/drawing/2014/main" id="{593ECF17-23CA-19A9-4457-A582C55C8DD1}"/>
              </a:ext>
            </a:extLst>
          </p:cNvPr>
          <p:cNvSpPr txBox="1">
            <a:spLocks/>
          </p:cNvSpPr>
          <p:nvPr/>
        </p:nvSpPr>
        <p:spPr>
          <a:xfrm>
            <a:off x="2593697" y="241567"/>
            <a:ext cx="7494199"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Sequential Pattern Mining (Closed and Maximal)</a:t>
            </a:r>
          </a:p>
          <a:p>
            <a:pPr marL="457189" indent="-457189" algn="ctr">
              <a:spcBef>
                <a:spcPct val="20000"/>
              </a:spcBef>
              <a:defRPr/>
            </a:pPr>
            <a:endParaRPr lang="en-US" sz="2800" b="1" dirty="0">
              <a:solidFill>
                <a:srgbClr val="18187E"/>
              </a:solidFill>
              <a:latin typeface="Calibri" pitchFamily="34" charset="0"/>
              <a:cs typeface="Calibri" pitchFamily="34" charset="0"/>
            </a:endParaRPr>
          </a:p>
        </p:txBody>
      </p:sp>
      <p:sp>
        <p:nvSpPr>
          <p:cNvPr id="8" name="Subtitle 2">
            <a:extLst>
              <a:ext uri="{FF2B5EF4-FFF2-40B4-BE49-F238E27FC236}">
                <a16:creationId xmlns:a16="http://schemas.microsoft.com/office/drawing/2014/main" id="{BEFB84E2-3DBE-E02D-0D16-714E8A02DA05}"/>
              </a:ext>
            </a:extLst>
          </p:cNvPr>
          <p:cNvSpPr txBox="1">
            <a:spLocks/>
          </p:cNvSpPr>
          <p:nvPr/>
        </p:nvSpPr>
        <p:spPr>
          <a:xfrm>
            <a:off x="-88490" y="1910115"/>
            <a:ext cx="4874099"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Closed Sequential Patterns</a:t>
            </a:r>
            <a:endParaRPr lang="en-US" dirty="0">
              <a:cs typeface="Geneva" charset="-128"/>
            </a:endParaRPr>
          </a:p>
        </p:txBody>
      </p:sp>
      <p:sp>
        <p:nvSpPr>
          <p:cNvPr id="10" name="TextBox 9">
            <a:extLst>
              <a:ext uri="{FF2B5EF4-FFF2-40B4-BE49-F238E27FC236}">
                <a16:creationId xmlns:a16="http://schemas.microsoft.com/office/drawing/2014/main" id="{93EE3009-AA7A-27E4-7E50-0BE2498F3FB4}"/>
              </a:ext>
            </a:extLst>
          </p:cNvPr>
          <p:cNvSpPr txBox="1"/>
          <p:nvPr/>
        </p:nvSpPr>
        <p:spPr>
          <a:xfrm>
            <a:off x="858849" y="786295"/>
            <a:ext cx="10114935" cy="1015663"/>
          </a:xfrm>
          <a:prstGeom prst="rect">
            <a:avLst/>
          </a:prstGeom>
          <a:noFill/>
        </p:spPr>
        <p:txBody>
          <a:bodyPr wrap="square">
            <a:spAutoFit/>
          </a:bodyPr>
          <a:lstStyle/>
          <a:p>
            <a:pPr algn="ctr">
              <a:spcBef>
                <a:spcPct val="20000"/>
              </a:spcBef>
              <a:defRPr/>
            </a:pPr>
            <a:r>
              <a:rPr lang="en-US" sz="2000" b="0" i="0" dirty="0">
                <a:effectLst/>
                <a:latin typeface="Söhne"/>
              </a:rPr>
              <a:t>Sequential pattern mining is a data mining technique used to discover frequently occurring sequences of events or items in a dataset. This technique can be applied in a variety of domains, such as web usage mining, retail analysis, biological sequence, and time-series analysis.</a:t>
            </a:r>
            <a:endParaRPr lang="en-IN" sz="2000" dirty="0">
              <a:latin typeface="Arial" panose="020B0604020202020204" pitchFamily="34" charset="0"/>
            </a:endParaRPr>
          </a:p>
        </p:txBody>
      </p:sp>
      <p:sp>
        <p:nvSpPr>
          <p:cNvPr id="2" name="Subtitle 2">
            <a:extLst>
              <a:ext uri="{FF2B5EF4-FFF2-40B4-BE49-F238E27FC236}">
                <a16:creationId xmlns:a16="http://schemas.microsoft.com/office/drawing/2014/main" id="{DB7D519A-D2AD-D3C6-7150-FDB8FF25E4D6}"/>
              </a:ext>
            </a:extLst>
          </p:cNvPr>
          <p:cNvSpPr txBox="1">
            <a:spLocks/>
          </p:cNvSpPr>
          <p:nvPr/>
        </p:nvSpPr>
        <p:spPr>
          <a:xfrm>
            <a:off x="0" y="3940333"/>
            <a:ext cx="5034115"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Maximal  Sequential Patterns</a:t>
            </a:r>
            <a:endParaRPr lang="en-US" dirty="0">
              <a:cs typeface="Geneva" charset="-128"/>
            </a:endParaRPr>
          </a:p>
        </p:txBody>
      </p:sp>
      <p:sp>
        <p:nvSpPr>
          <p:cNvPr id="3" name="Subtitle 2">
            <a:extLst>
              <a:ext uri="{FF2B5EF4-FFF2-40B4-BE49-F238E27FC236}">
                <a16:creationId xmlns:a16="http://schemas.microsoft.com/office/drawing/2014/main" id="{6FD8473D-B791-9B8B-8E80-C54CD417B948}"/>
              </a:ext>
            </a:extLst>
          </p:cNvPr>
          <p:cNvSpPr txBox="1">
            <a:spLocks/>
          </p:cNvSpPr>
          <p:nvPr/>
        </p:nvSpPr>
        <p:spPr>
          <a:xfrm>
            <a:off x="325892" y="4542430"/>
            <a:ext cx="6507527" cy="1261514"/>
          </a:xfrm>
          <a:prstGeom prst="rect">
            <a:avLst/>
          </a:prstGeom>
        </p:spPr>
        <p:txBody>
          <a:bodyPr>
            <a:noAutofit/>
          </a:bodyPr>
          <a:lstStyle/>
          <a:p>
            <a:pPr marL="342900" indent="-342900" algn="just">
              <a:buFont typeface="Arial" panose="020B0604020202020204" pitchFamily="34" charset="0"/>
              <a:buChar char="•"/>
            </a:pPr>
            <a:r>
              <a:rPr lang="en-US" dirty="0">
                <a:solidFill>
                  <a:srgbClr val="000000"/>
                </a:solidFill>
                <a:latin typeface="Arial" panose="020B0604020202020204" pitchFamily="34" charset="0"/>
              </a:rPr>
              <a:t>P</a:t>
            </a:r>
            <a:r>
              <a:rPr lang="en-US" sz="1800" b="0" i="0" u="none" strike="noStrike" dirty="0">
                <a:solidFill>
                  <a:srgbClr val="000000"/>
                </a:solidFill>
                <a:effectLst/>
                <a:latin typeface="Arial" panose="020B0604020202020204" pitchFamily="34" charset="0"/>
              </a:rPr>
              <a:t>atterns that are not included in another pattern. </a:t>
            </a:r>
            <a:endParaRPr lang="en-US" sz="2000" b="0" i="0" dirty="0">
              <a:effectLst/>
              <a:latin typeface="Söhne"/>
            </a:endParaRPr>
          </a:p>
          <a:p>
            <a:pPr marL="342900" indent="-342900" algn="just">
              <a:buFont typeface="Arial" panose="020B0604020202020204" pitchFamily="34" charset="0"/>
              <a:buChar char="•"/>
            </a:pPr>
            <a:r>
              <a:rPr lang="en-US" sz="2000" b="0" i="0" dirty="0">
                <a:effectLst/>
                <a:latin typeface="Söhne"/>
              </a:rPr>
              <a:t>They are lossless with an extra database scan and generally much smaller than closed patterns.</a:t>
            </a:r>
            <a:endParaRPr lang="en-US" sz="2000" b="0" i="0" dirty="0">
              <a:solidFill>
                <a:srgbClr val="D1D5DB"/>
              </a:solidFill>
              <a:effectLst/>
              <a:latin typeface="Söhne"/>
            </a:endParaRPr>
          </a:p>
          <a:p>
            <a:pPr algn="just"/>
            <a:endParaRPr lang="en-US" sz="2000" b="0" i="0" dirty="0">
              <a:effectLst/>
              <a:latin typeface="Söhne"/>
            </a:endParaRPr>
          </a:p>
        </p:txBody>
      </p:sp>
      <p:pic>
        <p:nvPicPr>
          <p:cNvPr id="4098" name="Picture 2">
            <a:extLst>
              <a:ext uri="{FF2B5EF4-FFF2-40B4-BE49-F238E27FC236}">
                <a16:creationId xmlns:a16="http://schemas.microsoft.com/office/drawing/2014/main" id="{94220A05-8671-EB3F-B54A-EE3A2817C5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9553" y="1807865"/>
            <a:ext cx="1991028" cy="288923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AE8283F-1AD0-B648-A9B3-BC3FEB793638}"/>
              </a:ext>
            </a:extLst>
          </p:cNvPr>
          <p:cNvSpPr txBox="1"/>
          <p:nvPr/>
        </p:nvSpPr>
        <p:spPr>
          <a:xfrm>
            <a:off x="9859543" y="2598003"/>
            <a:ext cx="1566038" cy="923330"/>
          </a:xfrm>
          <a:prstGeom prst="rect">
            <a:avLst/>
          </a:prstGeom>
          <a:noFill/>
        </p:spPr>
        <p:txBody>
          <a:bodyPr wrap="square">
            <a:spAutoFit/>
          </a:bodyPr>
          <a:lstStyle/>
          <a:p>
            <a:pPr algn="ctr"/>
            <a:r>
              <a:rPr lang="en-US" b="0" i="0" u="none" strike="noStrike" dirty="0">
                <a:solidFill>
                  <a:srgbClr val="000000"/>
                </a:solidFill>
                <a:effectLst/>
              </a:rPr>
              <a:t>Broad View of Sequential Patterns</a:t>
            </a:r>
            <a:endParaRPr lang="en-IN" dirty="0"/>
          </a:p>
        </p:txBody>
      </p:sp>
      <p:sp>
        <p:nvSpPr>
          <p:cNvPr id="12" name="Subtitle 2">
            <a:extLst>
              <a:ext uri="{FF2B5EF4-FFF2-40B4-BE49-F238E27FC236}">
                <a16:creationId xmlns:a16="http://schemas.microsoft.com/office/drawing/2014/main" id="{FCBD776E-3868-BB90-C8A1-D4A9BC90372D}"/>
              </a:ext>
            </a:extLst>
          </p:cNvPr>
          <p:cNvSpPr txBox="1">
            <a:spLocks/>
          </p:cNvSpPr>
          <p:nvPr/>
        </p:nvSpPr>
        <p:spPr>
          <a:xfrm>
            <a:off x="597067" y="5754943"/>
            <a:ext cx="6305967" cy="338554"/>
          </a:xfrm>
          <a:prstGeom prst="rect">
            <a:avLst/>
          </a:prstGeom>
        </p:spPr>
        <p:txBody>
          <a:bodyPr>
            <a:noAutofit/>
          </a:bodyPr>
          <a:lstStyle/>
          <a:p>
            <a:pPr algn="ctr"/>
            <a:r>
              <a:rPr lang="en-US" b="1" dirty="0">
                <a:solidFill>
                  <a:srgbClr val="000000"/>
                </a:solidFill>
                <a:latin typeface="Arial" panose="020B0604020202020204" pitchFamily="34" charset="0"/>
              </a:rPr>
              <a:t>Used SPMF’s (Vertical Mining Sequential Patterns) VMSP</a:t>
            </a:r>
            <a:r>
              <a:rPr lang="en-US" sz="1800" b="1" i="0" u="none" strike="noStrike" dirty="0">
                <a:solidFill>
                  <a:srgbClr val="000000"/>
                </a:solidFill>
                <a:effectLst/>
                <a:latin typeface="Arial" panose="020B0604020202020204" pitchFamily="34" charset="0"/>
              </a:rPr>
              <a:t> Algorithm for generating patterns</a:t>
            </a:r>
            <a:endParaRPr lang="en-US" sz="2000" b="1" i="0" dirty="0">
              <a:effectLst/>
              <a:latin typeface="Söhne"/>
            </a:endParaRPr>
          </a:p>
        </p:txBody>
      </p:sp>
      <p:pic>
        <p:nvPicPr>
          <p:cNvPr id="14" name="Picture 13">
            <a:extLst>
              <a:ext uri="{FF2B5EF4-FFF2-40B4-BE49-F238E27FC236}">
                <a16:creationId xmlns:a16="http://schemas.microsoft.com/office/drawing/2014/main" id="{F4E82BD2-D736-DA82-44FD-FA4FFA62EA9D}"/>
              </a:ext>
            </a:extLst>
          </p:cNvPr>
          <p:cNvPicPr>
            <a:picLocks noChangeAspect="1"/>
          </p:cNvPicPr>
          <p:nvPr/>
        </p:nvPicPr>
        <p:blipFill>
          <a:blip r:embed="rId3"/>
          <a:stretch>
            <a:fillRect/>
          </a:stretch>
        </p:blipFill>
        <p:spPr>
          <a:xfrm>
            <a:off x="6842473" y="4691513"/>
            <a:ext cx="5261037" cy="1561803"/>
          </a:xfrm>
          <a:prstGeom prst="rect">
            <a:avLst/>
          </a:prstGeom>
        </p:spPr>
      </p:pic>
      <p:sp>
        <p:nvSpPr>
          <p:cNvPr id="15" name="TextBox 14">
            <a:extLst>
              <a:ext uri="{FF2B5EF4-FFF2-40B4-BE49-F238E27FC236}">
                <a16:creationId xmlns:a16="http://schemas.microsoft.com/office/drawing/2014/main" id="{FC71DDA3-6EDC-8973-7CC1-322702E42A1D}"/>
              </a:ext>
            </a:extLst>
          </p:cNvPr>
          <p:cNvSpPr txBox="1"/>
          <p:nvPr/>
        </p:nvSpPr>
        <p:spPr>
          <a:xfrm>
            <a:off x="6842473" y="6300455"/>
            <a:ext cx="5142271" cy="369332"/>
          </a:xfrm>
          <a:prstGeom prst="rect">
            <a:avLst/>
          </a:prstGeom>
          <a:noFill/>
        </p:spPr>
        <p:txBody>
          <a:bodyPr wrap="square">
            <a:spAutoFit/>
          </a:bodyPr>
          <a:lstStyle/>
          <a:p>
            <a:pPr algn="ctr"/>
            <a:r>
              <a:rPr lang="en-US" b="0" i="0" u="none" strike="noStrike" dirty="0">
                <a:solidFill>
                  <a:srgbClr val="000000"/>
                </a:solidFill>
                <a:effectLst/>
              </a:rPr>
              <a:t>Sequential Pattern Mining</a:t>
            </a:r>
            <a:endParaRPr lang="en-IN" dirty="0"/>
          </a:p>
        </p:txBody>
      </p:sp>
    </p:spTree>
    <p:extLst>
      <p:ext uri="{BB962C8B-B14F-4D97-AF65-F5344CB8AC3E}">
        <p14:creationId xmlns:p14="http://schemas.microsoft.com/office/powerpoint/2010/main" val="2324637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93ECF17-23CA-19A9-4457-A582C55C8DD1}"/>
              </a:ext>
            </a:extLst>
          </p:cNvPr>
          <p:cNvSpPr txBox="1">
            <a:spLocks/>
          </p:cNvSpPr>
          <p:nvPr/>
        </p:nvSpPr>
        <p:spPr>
          <a:xfrm>
            <a:off x="1898832" y="265684"/>
            <a:ext cx="7936650"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Sequential Rule Mining</a:t>
            </a:r>
          </a:p>
          <a:p>
            <a:pPr marL="457189" indent="-457189" algn="ctr">
              <a:spcBef>
                <a:spcPct val="20000"/>
              </a:spcBef>
              <a:defRPr/>
            </a:pPr>
            <a:endParaRPr lang="en-US" dirty="0">
              <a:cs typeface="Geneva" charset="-128"/>
            </a:endParaRPr>
          </a:p>
        </p:txBody>
      </p:sp>
      <p:sp>
        <p:nvSpPr>
          <p:cNvPr id="10" name="TextBox 9">
            <a:extLst>
              <a:ext uri="{FF2B5EF4-FFF2-40B4-BE49-F238E27FC236}">
                <a16:creationId xmlns:a16="http://schemas.microsoft.com/office/drawing/2014/main" id="{93EE3009-AA7A-27E4-7E50-0BE2498F3FB4}"/>
              </a:ext>
            </a:extLst>
          </p:cNvPr>
          <p:cNvSpPr txBox="1"/>
          <p:nvPr/>
        </p:nvSpPr>
        <p:spPr>
          <a:xfrm>
            <a:off x="927676" y="951091"/>
            <a:ext cx="10114935" cy="1631216"/>
          </a:xfrm>
          <a:prstGeom prst="rect">
            <a:avLst/>
          </a:prstGeom>
          <a:noFill/>
        </p:spPr>
        <p:txBody>
          <a:bodyPr wrap="square">
            <a:spAutoFit/>
          </a:bodyPr>
          <a:lstStyle/>
          <a:p>
            <a:pPr marL="342900" indent="-342900" algn="l">
              <a:buFont typeface="Arial" panose="020B0604020202020204" pitchFamily="34" charset="0"/>
              <a:buChar char="•"/>
            </a:pPr>
            <a:r>
              <a:rPr lang="en-US" sz="2000" b="0" i="0" dirty="0">
                <a:effectLst/>
                <a:latin typeface="Söhne"/>
              </a:rPr>
              <a:t>Sequential rule mining is a data mining technique that identifies rules and relationships among sequential data.</a:t>
            </a:r>
          </a:p>
          <a:p>
            <a:pPr marL="342900" indent="-342900" algn="l">
              <a:buFont typeface="Arial" panose="020B0604020202020204" pitchFamily="34" charset="0"/>
              <a:buChar char="•"/>
            </a:pPr>
            <a:r>
              <a:rPr lang="en-US" sz="2000" b="0" i="0" dirty="0">
                <a:effectLst/>
                <a:latin typeface="Söhne"/>
              </a:rPr>
              <a:t>It involves discovering frequent set of events or items that occur together in a specific order.</a:t>
            </a:r>
          </a:p>
          <a:p>
            <a:pPr marL="342900" indent="-342900" algn="l">
              <a:buFont typeface="Arial" panose="020B0604020202020204" pitchFamily="34" charset="0"/>
              <a:buChar char="•"/>
            </a:pPr>
            <a:r>
              <a:rPr lang="en-US" sz="2000" b="0" i="0" dirty="0">
                <a:effectLst/>
                <a:latin typeface="Söhne"/>
              </a:rPr>
              <a:t>Here a sequential rule X⇒Y is a relationship between two stations or regions, such that if a shark is found at location X, the probability of it finding at location Y.</a:t>
            </a:r>
          </a:p>
        </p:txBody>
      </p:sp>
      <p:pic>
        <p:nvPicPr>
          <p:cNvPr id="3" name="Picture 2">
            <a:extLst>
              <a:ext uri="{FF2B5EF4-FFF2-40B4-BE49-F238E27FC236}">
                <a16:creationId xmlns:a16="http://schemas.microsoft.com/office/drawing/2014/main" id="{E8F9DF4A-F13A-39C0-A053-AA03B926E709}"/>
              </a:ext>
            </a:extLst>
          </p:cNvPr>
          <p:cNvPicPr>
            <a:picLocks noChangeAspect="1"/>
          </p:cNvPicPr>
          <p:nvPr/>
        </p:nvPicPr>
        <p:blipFill>
          <a:blip r:embed="rId2"/>
          <a:stretch>
            <a:fillRect/>
          </a:stretch>
        </p:blipFill>
        <p:spPr>
          <a:xfrm>
            <a:off x="1119351" y="2582307"/>
            <a:ext cx="9731583" cy="3665538"/>
          </a:xfrm>
          <a:prstGeom prst="rect">
            <a:avLst/>
          </a:prstGeom>
        </p:spPr>
      </p:pic>
      <p:sp>
        <p:nvSpPr>
          <p:cNvPr id="5" name="Subtitle 2">
            <a:extLst>
              <a:ext uri="{FF2B5EF4-FFF2-40B4-BE49-F238E27FC236}">
                <a16:creationId xmlns:a16="http://schemas.microsoft.com/office/drawing/2014/main" id="{B93BB0E1-8BFB-3D5F-D1E7-F28D48527DD2}"/>
              </a:ext>
            </a:extLst>
          </p:cNvPr>
          <p:cNvSpPr txBox="1">
            <a:spLocks/>
          </p:cNvSpPr>
          <p:nvPr/>
        </p:nvSpPr>
        <p:spPr>
          <a:xfrm>
            <a:off x="93519" y="5817736"/>
            <a:ext cx="5278582" cy="338554"/>
          </a:xfrm>
          <a:prstGeom prst="rect">
            <a:avLst/>
          </a:prstGeom>
        </p:spPr>
        <p:txBody>
          <a:bodyPr>
            <a:noAutofit/>
          </a:bodyPr>
          <a:lstStyle/>
          <a:p>
            <a:pPr algn="ctr"/>
            <a:r>
              <a:rPr lang="en-US" b="1" dirty="0">
                <a:solidFill>
                  <a:srgbClr val="000000"/>
                </a:solidFill>
                <a:latin typeface="Arial" panose="020B0604020202020204" pitchFamily="34" charset="0"/>
              </a:rPr>
              <a:t>Used SPMF’s T-Rule Growth</a:t>
            </a:r>
            <a:r>
              <a:rPr lang="en-US" sz="1800" b="1" i="0" u="none" strike="noStrike" dirty="0">
                <a:solidFill>
                  <a:srgbClr val="000000"/>
                </a:solidFill>
                <a:effectLst/>
                <a:latin typeface="Arial" panose="020B0604020202020204" pitchFamily="34" charset="0"/>
              </a:rPr>
              <a:t> Algorithm for generating rules</a:t>
            </a:r>
            <a:endParaRPr lang="en-US" sz="2000" b="1" i="0" dirty="0">
              <a:effectLst/>
              <a:latin typeface="Söhne"/>
            </a:endParaRPr>
          </a:p>
        </p:txBody>
      </p:sp>
    </p:spTree>
    <p:extLst>
      <p:ext uri="{BB962C8B-B14F-4D97-AF65-F5344CB8AC3E}">
        <p14:creationId xmlns:p14="http://schemas.microsoft.com/office/powerpoint/2010/main" val="2342429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93ECF17-23CA-19A9-4457-A582C55C8DD1}"/>
              </a:ext>
            </a:extLst>
          </p:cNvPr>
          <p:cNvSpPr txBox="1">
            <a:spLocks/>
          </p:cNvSpPr>
          <p:nvPr/>
        </p:nvSpPr>
        <p:spPr>
          <a:xfrm>
            <a:off x="1879167" y="240806"/>
            <a:ext cx="7936650"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Related Work – Sequential Pattern Visualizations</a:t>
            </a:r>
          </a:p>
        </p:txBody>
      </p:sp>
      <p:pic>
        <p:nvPicPr>
          <p:cNvPr id="1026" name="Picture 2">
            <a:extLst>
              <a:ext uri="{FF2B5EF4-FFF2-40B4-BE49-F238E27FC236}">
                <a16:creationId xmlns:a16="http://schemas.microsoft.com/office/drawing/2014/main" id="{35FAC003-0CBC-5BAC-F793-733B678334A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821" t="16843" r="5064" b="31383"/>
          <a:stretch/>
        </p:blipFill>
        <p:spPr bwMode="auto">
          <a:xfrm>
            <a:off x="710701" y="979344"/>
            <a:ext cx="5554439" cy="170098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hart, pie chart&#10;&#10;Description automatically generated">
            <a:extLst>
              <a:ext uri="{FF2B5EF4-FFF2-40B4-BE49-F238E27FC236}">
                <a16:creationId xmlns:a16="http://schemas.microsoft.com/office/drawing/2014/main" id="{141ABA28-9CCA-414A-B49C-CB551003CA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7723" y="1390136"/>
            <a:ext cx="4092831" cy="407772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ackground pattern&#10;&#10;Description automatically generated with low confidence">
            <a:extLst>
              <a:ext uri="{FF2B5EF4-FFF2-40B4-BE49-F238E27FC236}">
                <a16:creationId xmlns:a16="http://schemas.microsoft.com/office/drawing/2014/main" id="{2CEFA1C4-A70E-B5CD-EDB8-A9CA7DC631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793" y="3527323"/>
            <a:ext cx="5091918" cy="284398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363AB5C-CF8C-A574-4A6E-F389B07D6582}"/>
              </a:ext>
            </a:extLst>
          </p:cNvPr>
          <p:cNvSpPr txBox="1"/>
          <p:nvPr/>
        </p:nvSpPr>
        <p:spPr>
          <a:xfrm>
            <a:off x="309570" y="2786814"/>
            <a:ext cx="6356699" cy="634020"/>
          </a:xfrm>
          <a:prstGeom prst="rect">
            <a:avLst/>
          </a:prstGeom>
          <a:noFill/>
        </p:spPr>
        <p:txBody>
          <a:bodyPr wrap="square">
            <a:spAutoFit/>
          </a:bodyPr>
          <a:lstStyle/>
          <a:p>
            <a:pPr algn="ctr">
              <a:spcBef>
                <a:spcPct val="20000"/>
              </a:spcBef>
              <a:defRPr/>
            </a:pPr>
            <a:r>
              <a:rPr lang="en-US" sz="1600" dirty="0">
                <a:solidFill>
                  <a:srgbClr val="000000"/>
                </a:solidFill>
                <a:latin typeface="Arial" panose="020B0604020202020204" pitchFamily="34" charset="0"/>
              </a:rPr>
              <a:t>Snapshot of Sequential Patterns using monthly binning topic sets </a:t>
            </a:r>
          </a:p>
          <a:p>
            <a:pPr algn="ctr">
              <a:spcBef>
                <a:spcPct val="20000"/>
              </a:spcBef>
              <a:defRPr/>
            </a:pPr>
            <a:r>
              <a:rPr lang="en-US" sz="1600" dirty="0">
                <a:solidFill>
                  <a:srgbClr val="000000"/>
                </a:solidFill>
                <a:latin typeface="Arial" panose="020B0604020202020204" pitchFamily="34" charset="0"/>
              </a:rPr>
              <a:t>[1]</a:t>
            </a:r>
          </a:p>
        </p:txBody>
      </p:sp>
      <p:sp>
        <p:nvSpPr>
          <p:cNvPr id="5" name="TextBox 4">
            <a:extLst>
              <a:ext uri="{FF2B5EF4-FFF2-40B4-BE49-F238E27FC236}">
                <a16:creationId xmlns:a16="http://schemas.microsoft.com/office/drawing/2014/main" id="{78021AED-F250-BBA3-F3A5-7CFCCE15FA8B}"/>
              </a:ext>
            </a:extLst>
          </p:cNvPr>
          <p:cNvSpPr txBox="1"/>
          <p:nvPr/>
        </p:nvSpPr>
        <p:spPr>
          <a:xfrm>
            <a:off x="7265895" y="5724079"/>
            <a:ext cx="3795395" cy="584775"/>
          </a:xfrm>
          <a:prstGeom prst="rect">
            <a:avLst/>
          </a:prstGeom>
          <a:noFill/>
        </p:spPr>
        <p:txBody>
          <a:bodyPr wrap="square">
            <a:spAutoFit/>
          </a:bodyPr>
          <a:lstStyle/>
          <a:p>
            <a:pPr algn="ctr">
              <a:spcBef>
                <a:spcPct val="20000"/>
              </a:spcBef>
              <a:defRPr/>
            </a:pPr>
            <a:r>
              <a:rPr lang="en-US" sz="1600" b="0" i="0" u="none" strike="noStrike" dirty="0">
                <a:solidFill>
                  <a:srgbClr val="000000"/>
                </a:solidFill>
                <a:effectLst/>
                <a:latin typeface="Arial" panose="020B0604020202020204" pitchFamily="34" charset="0"/>
              </a:rPr>
              <a:t>A visualization of chromosomal relationships within one genome. [2]</a:t>
            </a:r>
            <a:endParaRPr lang="en-US" sz="1400" dirty="0">
              <a:solidFill>
                <a:srgbClr val="000000"/>
              </a:solidFill>
              <a:latin typeface="Arial" panose="020B0604020202020204" pitchFamily="34" charset="0"/>
            </a:endParaRPr>
          </a:p>
        </p:txBody>
      </p:sp>
      <p:sp>
        <p:nvSpPr>
          <p:cNvPr id="6" name="TextBox 5">
            <a:extLst>
              <a:ext uri="{FF2B5EF4-FFF2-40B4-BE49-F238E27FC236}">
                <a16:creationId xmlns:a16="http://schemas.microsoft.com/office/drawing/2014/main" id="{496DC236-CFA6-E569-2AC1-49354C921907}"/>
              </a:ext>
            </a:extLst>
          </p:cNvPr>
          <p:cNvSpPr txBox="1"/>
          <p:nvPr/>
        </p:nvSpPr>
        <p:spPr>
          <a:xfrm>
            <a:off x="1130710" y="6340339"/>
            <a:ext cx="4881860" cy="338554"/>
          </a:xfrm>
          <a:prstGeom prst="rect">
            <a:avLst/>
          </a:prstGeom>
          <a:noFill/>
        </p:spPr>
        <p:txBody>
          <a:bodyPr wrap="square">
            <a:spAutoFit/>
          </a:bodyPr>
          <a:lstStyle/>
          <a:p>
            <a:pPr>
              <a:spcBef>
                <a:spcPct val="20000"/>
              </a:spcBef>
              <a:defRPr/>
            </a:pPr>
            <a:r>
              <a:rPr lang="en-IN" sz="1600" b="0" i="0" u="none" strike="noStrike" dirty="0">
                <a:solidFill>
                  <a:srgbClr val="000000"/>
                </a:solidFill>
                <a:effectLst/>
                <a:latin typeface="Arial" panose="020B0604020202020204" pitchFamily="34" charset="0"/>
              </a:rPr>
              <a:t>Genome sequence alignment visualization [2]</a:t>
            </a:r>
            <a:endParaRPr lang="en-US" sz="1400" dirty="0">
              <a:solidFill>
                <a:srgbClr val="000000"/>
              </a:solidFill>
              <a:latin typeface="Arial" panose="020B0604020202020204" pitchFamily="34" charset="0"/>
            </a:endParaRPr>
          </a:p>
        </p:txBody>
      </p:sp>
    </p:spTree>
    <p:extLst>
      <p:ext uri="{BB962C8B-B14F-4D97-AF65-F5344CB8AC3E}">
        <p14:creationId xmlns:p14="http://schemas.microsoft.com/office/powerpoint/2010/main" val="421437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93ECF17-23CA-19A9-4457-A582C55C8DD1}"/>
              </a:ext>
            </a:extLst>
          </p:cNvPr>
          <p:cNvSpPr txBox="1">
            <a:spLocks/>
          </p:cNvSpPr>
          <p:nvPr/>
        </p:nvSpPr>
        <p:spPr>
          <a:xfrm>
            <a:off x="1879167" y="240806"/>
            <a:ext cx="7936650" cy="554561"/>
          </a:xfrm>
          <a:prstGeom prst="rect">
            <a:avLst/>
          </a:prstGeom>
        </p:spPr>
        <p:txBody>
          <a:bodyPr>
            <a:noAutofit/>
          </a:bodyPr>
          <a:lstStyle/>
          <a:p>
            <a:pPr marL="457189" indent="-457189" algn="ctr">
              <a:spcBef>
                <a:spcPct val="20000"/>
              </a:spcBef>
              <a:defRPr/>
            </a:pPr>
            <a:r>
              <a:rPr lang="en-US" sz="2800" b="1" dirty="0">
                <a:solidFill>
                  <a:srgbClr val="18187E"/>
                </a:solidFill>
                <a:latin typeface="Calibri" pitchFamily="34" charset="0"/>
                <a:cs typeface="Calibri" pitchFamily="34" charset="0"/>
              </a:rPr>
              <a:t>Related Work – Sequential Rule Visualizations </a:t>
            </a:r>
          </a:p>
        </p:txBody>
      </p:sp>
      <p:sp>
        <p:nvSpPr>
          <p:cNvPr id="5" name="TextBox 4">
            <a:extLst>
              <a:ext uri="{FF2B5EF4-FFF2-40B4-BE49-F238E27FC236}">
                <a16:creationId xmlns:a16="http://schemas.microsoft.com/office/drawing/2014/main" id="{78021AED-F250-BBA3-F3A5-7CFCCE15FA8B}"/>
              </a:ext>
            </a:extLst>
          </p:cNvPr>
          <p:cNvSpPr txBox="1"/>
          <p:nvPr/>
        </p:nvSpPr>
        <p:spPr>
          <a:xfrm>
            <a:off x="8412123" y="5254194"/>
            <a:ext cx="3160445" cy="634020"/>
          </a:xfrm>
          <a:prstGeom prst="rect">
            <a:avLst/>
          </a:prstGeom>
          <a:noFill/>
        </p:spPr>
        <p:txBody>
          <a:bodyPr wrap="square">
            <a:spAutoFit/>
          </a:bodyPr>
          <a:lstStyle/>
          <a:p>
            <a:pPr algn="ctr">
              <a:spcBef>
                <a:spcPct val="20000"/>
              </a:spcBef>
              <a:defRPr/>
            </a:pPr>
            <a:r>
              <a:rPr lang="it-IT" sz="1600" b="0" i="0" u="none" strike="noStrike" dirty="0">
                <a:solidFill>
                  <a:srgbClr val="000000"/>
                </a:solidFill>
                <a:effectLst/>
                <a:latin typeface="Arial" panose="020B0604020202020204" pitchFamily="34" charset="0"/>
              </a:rPr>
              <a:t>Scatter Plot by D'Ambrosio et al</a:t>
            </a:r>
            <a:r>
              <a:rPr lang="en-US" sz="1600" b="0" i="0" u="none" strike="noStrike" dirty="0">
                <a:solidFill>
                  <a:srgbClr val="000000"/>
                </a:solidFill>
                <a:effectLst/>
                <a:latin typeface="Arial" panose="020B0604020202020204" pitchFamily="34" charset="0"/>
              </a:rPr>
              <a:t>.</a:t>
            </a:r>
          </a:p>
          <a:p>
            <a:pPr algn="ctr">
              <a:spcBef>
                <a:spcPct val="20000"/>
              </a:spcBef>
              <a:defRPr/>
            </a:pPr>
            <a:r>
              <a:rPr lang="en-US" sz="1600" dirty="0">
                <a:solidFill>
                  <a:srgbClr val="000000"/>
                </a:solidFill>
                <a:latin typeface="Arial" panose="020B0604020202020204" pitchFamily="34" charset="0"/>
              </a:rPr>
              <a:t>[4]</a:t>
            </a:r>
          </a:p>
        </p:txBody>
      </p:sp>
      <p:sp>
        <p:nvSpPr>
          <p:cNvPr id="6" name="TextBox 5">
            <a:extLst>
              <a:ext uri="{FF2B5EF4-FFF2-40B4-BE49-F238E27FC236}">
                <a16:creationId xmlns:a16="http://schemas.microsoft.com/office/drawing/2014/main" id="{496DC236-CFA6-E569-2AC1-49354C921907}"/>
              </a:ext>
            </a:extLst>
          </p:cNvPr>
          <p:cNvSpPr txBox="1"/>
          <p:nvPr/>
        </p:nvSpPr>
        <p:spPr>
          <a:xfrm>
            <a:off x="478672" y="5175380"/>
            <a:ext cx="2800989" cy="584775"/>
          </a:xfrm>
          <a:prstGeom prst="rect">
            <a:avLst/>
          </a:prstGeom>
          <a:noFill/>
        </p:spPr>
        <p:txBody>
          <a:bodyPr wrap="square">
            <a:spAutoFit/>
          </a:bodyPr>
          <a:lstStyle/>
          <a:p>
            <a:pPr algn="ctr">
              <a:spcBef>
                <a:spcPct val="20000"/>
              </a:spcBef>
              <a:defRPr/>
            </a:pPr>
            <a:r>
              <a:rPr lang="en-US" sz="1600" dirty="0">
                <a:solidFill>
                  <a:srgbClr val="000000"/>
                </a:solidFill>
                <a:latin typeface="Arial" panose="020B0604020202020204" pitchFamily="34" charset="0"/>
              </a:rPr>
              <a:t>IBM Sequence Rules View [3]</a:t>
            </a:r>
          </a:p>
        </p:txBody>
      </p:sp>
      <p:pic>
        <p:nvPicPr>
          <p:cNvPr id="2050" name="Picture 2" descr="Diagram&#10;&#10;Description automatically generated">
            <a:extLst>
              <a:ext uri="{FF2B5EF4-FFF2-40B4-BE49-F238E27FC236}">
                <a16:creationId xmlns:a16="http://schemas.microsoft.com/office/drawing/2014/main" id="{3AD6B97B-4305-A23E-16A3-1D88055958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9" t="38595" r="52981" b="29465"/>
          <a:stretch/>
        </p:blipFill>
        <p:spPr bwMode="auto">
          <a:xfrm>
            <a:off x="197175" y="1678680"/>
            <a:ext cx="3363984" cy="316272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B69244D7-49C8-2ED2-B130-B85E3ECF50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1196" y="1678680"/>
            <a:ext cx="3559334" cy="308996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FDC2DEE-3846-6F01-D6AB-4D38632C1F35}"/>
              </a:ext>
            </a:extLst>
          </p:cNvPr>
          <p:cNvSpPr txBox="1"/>
          <p:nvPr/>
        </p:nvSpPr>
        <p:spPr>
          <a:xfrm>
            <a:off x="4628221" y="5232650"/>
            <a:ext cx="2208997" cy="338554"/>
          </a:xfrm>
          <a:prstGeom prst="rect">
            <a:avLst/>
          </a:prstGeom>
          <a:noFill/>
        </p:spPr>
        <p:txBody>
          <a:bodyPr wrap="square">
            <a:spAutoFit/>
          </a:bodyPr>
          <a:lstStyle/>
          <a:p>
            <a:pPr>
              <a:spcBef>
                <a:spcPct val="20000"/>
              </a:spcBef>
              <a:defRPr/>
            </a:pPr>
            <a:r>
              <a:rPr lang="en-US" sz="1600" dirty="0">
                <a:solidFill>
                  <a:srgbClr val="000000"/>
                </a:solidFill>
                <a:latin typeface="Arial" panose="020B0604020202020204" pitchFamily="34" charset="0"/>
              </a:rPr>
              <a:t>SPMF Rule Viewer [6]</a:t>
            </a:r>
          </a:p>
        </p:txBody>
      </p:sp>
      <p:pic>
        <p:nvPicPr>
          <p:cNvPr id="2054" name="Picture 6" descr="Diagram&#10;&#10;Description automatically generated">
            <a:extLst>
              <a:ext uri="{FF2B5EF4-FFF2-40B4-BE49-F238E27FC236}">
                <a16:creationId xmlns:a16="http://schemas.microsoft.com/office/drawing/2014/main" id="{FC5D7011-496A-C20E-D364-03904A390F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1991" t="44158" b="30321"/>
          <a:stretch/>
        </p:blipFill>
        <p:spPr bwMode="auto">
          <a:xfrm>
            <a:off x="7560567" y="1563330"/>
            <a:ext cx="4283311" cy="3290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881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5913</TotalTime>
  <Words>1182</Words>
  <Application>Microsoft Office PowerPoint</Application>
  <PresentationFormat>Widescreen</PresentationFormat>
  <Paragraphs>108</Paragraphs>
  <Slides>16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Söhne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Vegu Kamal</dc:creator>
  <cp:lastModifiedBy>Shree Rama Kamal Kumar Vegu</cp:lastModifiedBy>
  <cp:revision>28</cp:revision>
  <dcterms:created xsi:type="dcterms:W3CDTF">2023-03-17T18:50:21Z</dcterms:created>
  <dcterms:modified xsi:type="dcterms:W3CDTF">2023-07-20T15:41:51Z</dcterms:modified>
</cp:coreProperties>
</file>