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4"/>
    <p:sldMasterId id="2147483660" r:id="rId5"/>
    <p:sldMasterId id="2147483670" r:id="rId6"/>
    <p:sldMasterId id="2147483680" r:id="rId7"/>
    <p:sldMasterId id="2147483690" r:id="rId8"/>
    <p:sldMasterId id="2147483700" r:id="rId9"/>
  </p:sldMasterIdLst>
  <p:notesMasterIdLst>
    <p:notesMasterId r:id="rId48"/>
  </p:notesMasterIdLst>
  <p:sldIdLst>
    <p:sldId id="256" r:id="rId10"/>
    <p:sldId id="258" r:id="rId11"/>
    <p:sldId id="294" r:id="rId12"/>
    <p:sldId id="265" r:id="rId13"/>
    <p:sldId id="291" r:id="rId14"/>
    <p:sldId id="257" r:id="rId15"/>
    <p:sldId id="290" r:id="rId16"/>
    <p:sldId id="267" r:id="rId17"/>
    <p:sldId id="288" r:id="rId18"/>
    <p:sldId id="276" r:id="rId19"/>
    <p:sldId id="297" r:id="rId20"/>
    <p:sldId id="262" r:id="rId21"/>
    <p:sldId id="296" r:id="rId22"/>
    <p:sldId id="268" r:id="rId23"/>
    <p:sldId id="269" r:id="rId24"/>
    <p:sldId id="274" r:id="rId25"/>
    <p:sldId id="295" r:id="rId26"/>
    <p:sldId id="270" r:id="rId27"/>
    <p:sldId id="263" r:id="rId28"/>
    <p:sldId id="260" r:id="rId29"/>
    <p:sldId id="311" r:id="rId30"/>
    <p:sldId id="313" r:id="rId31"/>
    <p:sldId id="299" r:id="rId32"/>
    <p:sldId id="289" r:id="rId33"/>
    <p:sldId id="300" r:id="rId34"/>
    <p:sldId id="301" r:id="rId35"/>
    <p:sldId id="302" r:id="rId36"/>
    <p:sldId id="304" r:id="rId37"/>
    <p:sldId id="305" r:id="rId38"/>
    <p:sldId id="307" r:id="rId39"/>
    <p:sldId id="306" r:id="rId40"/>
    <p:sldId id="314" r:id="rId41"/>
    <p:sldId id="284" r:id="rId42"/>
    <p:sldId id="315" r:id="rId43"/>
    <p:sldId id="312" r:id="rId44"/>
    <p:sldId id="286" r:id="rId45"/>
    <p:sldId id="287" r:id="rId46"/>
    <p:sldId id="264"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5442"/>
    <a:srgbClr val="009DE9"/>
    <a:srgbClr val="017ACD"/>
    <a:srgbClr val="6F006F"/>
    <a:srgbClr val="DF1601"/>
    <a:srgbClr val="398557"/>
    <a:srgbClr val="EE0701"/>
    <a:srgbClr val="C28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400" autoAdjust="0"/>
    <p:restoredTop sz="65441"/>
  </p:normalViewPr>
  <p:slideViewPr>
    <p:cSldViewPr snapToGrid="0">
      <p:cViewPr varScale="1">
        <p:scale>
          <a:sx n="90" d="100"/>
          <a:sy n="90" d="100"/>
        </p:scale>
        <p:origin x="1912" y="200"/>
      </p:cViewPr>
      <p:guideLst/>
    </p:cSldViewPr>
  </p:slideViewPr>
  <p:outlineViewPr>
    <p:cViewPr>
      <p:scale>
        <a:sx n="33" d="100"/>
        <a:sy n="33" d="100"/>
      </p:scale>
      <p:origin x="0" y="0"/>
    </p:cViewPr>
  </p:outlineViewPr>
  <p:notesTextViewPr>
    <p:cViewPr>
      <p:scale>
        <a:sx n="90" d="100"/>
        <a:sy n="9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0" Type="http://schemas.openxmlformats.org/officeDocument/2006/relationships/slide" Target="slides/slide11.xml"/><Relationship Id="rId41" Type="http://schemas.openxmlformats.org/officeDocument/2006/relationships/slide" Target="slides/slide32.xml"/><Relationship Id="rId1" Type="http://schemas.openxmlformats.org/officeDocument/2006/relationships/customXml" Target="../customXml/item1.xml"/><Relationship Id="rId6"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2715D3-E66A-43BE-8903-BCE7F6D62105}" type="datetimeFigureOut">
              <a:rPr lang="en-US" smtClean="0"/>
              <a:t>11/23/18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A2AC1F-81FA-4850-9A17-C24265222C30}" type="slidenum">
              <a:rPr lang="en-US" smtClean="0"/>
              <a:t>‹#›</a:t>
            </a:fld>
            <a:endParaRPr lang="en-US"/>
          </a:p>
        </p:txBody>
      </p:sp>
    </p:spTree>
    <p:extLst>
      <p:ext uri="{BB962C8B-B14F-4D97-AF65-F5344CB8AC3E}">
        <p14:creationId xmlns:p14="http://schemas.microsoft.com/office/powerpoint/2010/main" val="4292955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a:t>
            </a:fld>
            <a:endParaRPr lang="en-US"/>
          </a:p>
        </p:txBody>
      </p:sp>
    </p:spTree>
    <p:extLst>
      <p:ext uri="{BB962C8B-B14F-4D97-AF65-F5344CB8AC3E}">
        <p14:creationId xmlns:p14="http://schemas.microsoft.com/office/powerpoint/2010/main" val="28752726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10</a:t>
            </a:fld>
            <a:endParaRPr lang="en-US"/>
          </a:p>
        </p:txBody>
      </p:sp>
    </p:spTree>
    <p:extLst>
      <p:ext uri="{BB962C8B-B14F-4D97-AF65-F5344CB8AC3E}">
        <p14:creationId xmlns:p14="http://schemas.microsoft.com/office/powerpoint/2010/main" val="1182893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11</a:t>
            </a:fld>
            <a:endParaRPr lang="en-US"/>
          </a:p>
        </p:txBody>
      </p:sp>
    </p:spTree>
    <p:extLst>
      <p:ext uri="{BB962C8B-B14F-4D97-AF65-F5344CB8AC3E}">
        <p14:creationId xmlns:p14="http://schemas.microsoft.com/office/powerpoint/2010/main" val="1751660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12</a:t>
            </a:fld>
            <a:endParaRPr lang="en-US"/>
          </a:p>
        </p:txBody>
      </p:sp>
    </p:spTree>
    <p:extLst>
      <p:ext uri="{BB962C8B-B14F-4D97-AF65-F5344CB8AC3E}">
        <p14:creationId xmlns:p14="http://schemas.microsoft.com/office/powerpoint/2010/main" val="1345465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13</a:t>
            </a:fld>
            <a:endParaRPr lang="en-US"/>
          </a:p>
        </p:txBody>
      </p:sp>
    </p:spTree>
    <p:extLst>
      <p:ext uri="{BB962C8B-B14F-4D97-AF65-F5344CB8AC3E}">
        <p14:creationId xmlns:p14="http://schemas.microsoft.com/office/powerpoint/2010/main" val="37324291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14</a:t>
            </a:fld>
            <a:endParaRPr lang="en-US"/>
          </a:p>
        </p:txBody>
      </p:sp>
    </p:spTree>
    <p:extLst>
      <p:ext uri="{BB962C8B-B14F-4D97-AF65-F5344CB8AC3E}">
        <p14:creationId xmlns:p14="http://schemas.microsoft.com/office/powerpoint/2010/main" val="2963642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15</a:t>
            </a:fld>
            <a:endParaRPr lang="en-US"/>
          </a:p>
        </p:txBody>
      </p:sp>
    </p:spTree>
    <p:extLst>
      <p:ext uri="{BB962C8B-B14F-4D97-AF65-F5344CB8AC3E}">
        <p14:creationId xmlns:p14="http://schemas.microsoft.com/office/powerpoint/2010/main" val="21397949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16</a:t>
            </a:fld>
            <a:endParaRPr lang="en-US"/>
          </a:p>
        </p:txBody>
      </p:sp>
    </p:spTree>
    <p:extLst>
      <p:ext uri="{BB962C8B-B14F-4D97-AF65-F5344CB8AC3E}">
        <p14:creationId xmlns:p14="http://schemas.microsoft.com/office/powerpoint/2010/main" val="15867863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17</a:t>
            </a:fld>
            <a:endParaRPr lang="en-US"/>
          </a:p>
        </p:txBody>
      </p:sp>
    </p:spTree>
    <p:extLst>
      <p:ext uri="{BB962C8B-B14F-4D97-AF65-F5344CB8AC3E}">
        <p14:creationId xmlns:p14="http://schemas.microsoft.com/office/powerpoint/2010/main" val="11943255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18</a:t>
            </a:fld>
            <a:endParaRPr lang="en-US"/>
          </a:p>
        </p:txBody>
      </p:sp>
    </p:spTree>
    <p:extLst>
      <p:ext uri="{BB962C8B-B14F-4D97-AF65-F5344CB8AC3E}">
        <p14:creationId xmlns:p14="http://schemas.microsoft.com/office/powerpoint/2010/main" val="39955719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19</a:t>
            </a:fld>
            <a:endParaRPr lang="en-US"/>
          </a:p>
        </p:txBody>
      </p:sp>
    </p:spTree>
    <p:extLst>
      <p:ext uri="{BB962C8B-B14F-4D97-AF65-F5344CB8AC3E}">
        <p14:creationId xmlns:p14="http://schemas.microsoft.com/office/powerpoint/2010/main" val="3262578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a:t>
            </a:fld>
            <a:endParaRPr lang="en-US"/>
          </a:p>
        </p:txBody>
      </p:sp>
    </p:spTree>
    <p:extLst>
      <p:ext uri="{BB962C8B-B14F-4D97-AF65-F5344CB8AC3E}">
        <p14:creationId xmlns:p14="http://schemas.microsoft.com/office/powerpoint/2010/main" val="22209256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A2AC1F-81FA-4850-9A17-C24265222C30}" type="slidenum">
              <a:rPr lang="en-US" smtClean="0"/>
              <a:t>20</a:t>
            </a:fld>
            <a:endParaRPr lang="en-US"/>
          </a:p>
        </p:txBody>
      </p:sp>
    </p:spTree>
    <p:extLst>
      <p:ext uri="{BB962C8B-B14F-4D97-AF65-F5344CB8AC3E}">
        <p14:creationId xmlns:p14="http://schemas.microsoft.com/office/powerpoint/2010/main" val="13880240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21</a:t>
            </a:fld>
            <a:endParaRPr lang="en-US"/>
          </a:p>
        </p:txBody>
      </p:sp>
    </p:spTree>
    <p:extLst>
      <p:ext uri="{BB962C8B-B14F-4D97-AF65-F5344CB8AC3E}">
        <p14:creationId xmlns:p14="http://schemas.microsoft.com/office/powerpoint/2010/main" val="19494247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22</a:t>
            </a:fld>
            <a:endParaRPr lang="en-US"/>
          </a:p>
        </p:txBody>
      </p:sp>
    </p:spTree>
    <p:extLst>
      <p:ext uri="{BB962C8B-B14F-4D97-AF65-F5344CB8AC3E}">
        <p14:creationId xmlns:p14="http://schemas.microsoft.com/office/powerpoint/2010/main" val="2505183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23</a:t>
            </a:fld>
            <a:endParaRPr lang="en-US"/>
          </a:p>
        </p:txBody>
      </p:sp>
    </p:spTree>
    <p:extLst>
      <p:ext uri="{BB962C8B-B14F-4D97-AF65-F5344CB8AC3E}">
        <p14:creationId xmlns:p14="http://schemas.microsoft.com/office/powerpoint/2010/main" val="38683758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A2AC1F-81FA-4850-9A17-C24265222C30}" type="slidenum">
              <a:rPr lang="en-US" smtClean="0"/>
              <a:t>24</a:t>
            </a:fld>
            <a:endParaRPr lang="en-US"/>
          </a:p>
        </p:txBody>
      </p:sp>
    </p:spTree>
    <p:extLst>
      <p:ext uri="{BB962C8B-B14F-4D97-AF65-F5344CB8AC3E}">
        <p14:creationId xmlns:p14="http://schemas.microsoft.com/office/powerpoint/2010/main" val="11286271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25</a:t>
            </a:fld>
            <a:endParaRPr lang="en-US"/>
          </a:p>
        </p:txBody>
      </p:sp>
    </p:spTree>
    <p:extLst>
      <p:ext uri="{BB962C8B-B14F-4D97-AF65-F5344CB8AC3E}">
        <p14:creationId xmlns:p14="http://schemas.microsoft.com/office/powerpoint/2010/main" val="10352311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26</a:t>
            </a:fld>
            <a:endParaRPr lang="en-US"/>
          </a:p>
        </p:txBody>
      </p:sp>
    </p:spTree>
    <p:extLst>
      <p:ext uri="{BB962C8B-B14F-4D97-AF65-F5344CB8AC3E}">
        <p14:creationId xmlns:p14="http://schemas.microsoft.com/office/powerpoint/2010/main" val="15520251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27</a:t>
            </a:fld>
            <a:endParaRPr lang="en-US"/>
          </a:p>
        </p:txBody>
      </p:sp>
    </p:spTree>
    <p:extLst>
      <p:ext uri="{BB962C8B-B14F-4D97-AF65-F5344CB8AC3E}">
        <p14:creationId xmlns:p14="http://schemas.microsoft.com/office/powerpoint/2010/main" val="8755919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28</a:t>
            </a:fld>
            <a:endParaRPr lang="en-US"/>
          </a:p>
        </p:txBody>
      </p:sp>
    </p:spTree>
    <p:extLst>
      <p:ext uri="{BB962C8B-B14F-4D97-AF65-F5344CB8AC3E}">
        <p14:creationId xmlns:p14="http://schemas.microsoft.com/office/powerpoint/2010/main" val="6463512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29</a:t>
            </a:fld>
            <a:endParaRPr lang="en-US"/>
          </a:p>
        </p:txBody>
      </p:sp>
    </p:spTree>
    <p:extLst>
      <p:ext uri="{BB962C8B-B14F-4D97-AF65-F5344CB8AC3E}">
        <p14:creationId xmlns:p14="http://schemas.microsoft.com/office/powerpoint/2010/main" val="491635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a:t>
            </a:fld>
            <a:endParaRPr lang="en-US"/>
          </a:p>
        </p:txBody>
      </p:sp>
    </p:spTree>
    <p:extLst>
      <p:ext uri="{BB962C8B-B14F-4D97-AF65-F5344CB8AC3E}">
        <p14:creationId xmlns:p14="http://schemas.microsoft.com/office/powerpoint/2010/main" val="16327575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30</a:t>
            </a:fld>
            <a:endParaRPr lang="en-US"/>
          </a:p>
        </p:txBody>
      </p:sp>
    </p:spTree>
    <p:extLst>
      <p:ext uri="{BB962C8B-B14F-4D97-AF65-F5344CB8AC3E}">
        <p14:creationId xmlns:p14="http://schemas.microsoft.com/office/powerpoint/2010/main" val="2628749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31</a:t>
            </a:fld>
            <a:endParaRPr lang="en-US"/>
          </a:p>
        </p:txBody>
      </p:sp>
    </p:spTree>
    <p:extLst>
      <p:ext uri="{BB962C8B-B14F-4D97-AF65-F5344CB8AC3E}">
        <p14:creationId xmlns:p14="http://schemas.microsoft.com/office/powerpoint/2010/main" val="17420168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32</a:t>
            </a:fld>
            <a:endParaRPr lang="en-US"/>
          </a:p>
        </p:txBody>
      </p:sp>
    </p:spTree>
    <p:extLst>
      <p:ext uri="{BB962C8B-B14F-4D97-AF65-F5344CB8AC3E}">
        <p14:creationId xmlns:p14="http://schemas.microsoft.com/office/powerpoint/2010/main" val="38604856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33</a:t>
            </a:fld>
            <a:endParaRPr lang="en-US"/>
          </a:p>
        </p:txBody>
      </p:sp>
    </p:spTree>
    <p:extLst>
      <p:ext uri="{BB962C8B-B14F-4D97-AF65-F5344CB8AC3E}">
        <p14:creationId xmlns:p14="http://schemas.microsoft.com/office/powerpoint/2010/main" val="5195098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34</a:t>
            </a:fld>
            <a:endParaRPr lang="en-US"/>
          </a:p>
        </p:txBody>
      </p:sp>
    </p:spTree>
    <p:extLst>
      <p:ext uri="{BB962C8B-B14F-4D97-AF65-F5344CB8AC3E}">
        <p14:creationId xmlns:p14="http://schemas.microsoft.com/office/powerpoint/2010/main" val="36367152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35</a:t>
            </a:fld>
            <a:endParaRPr lang="en-US"/>
          </a:p>
        </p:txBody>
      </p:sp>
    </p:spTree>
    <p:extLst>
      <p:ext uri="{BB962C8B-B14F-4D97-AF65-F5344CB8AC3E}">
        <p14:creationId xmlns:p14="http://schemas.microsoft.com/office/powerpoint/2010/main" val="10420143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36</a:t>
            </a:fld>
            <a:endParaRPr lang="en-US"/>
          </a:p>
        </p:txBody>
      </p:sp>
    </p:spTree>
    <p:extLst>
      <p:ext uri="{BB962C8B-B14F-4D97-AF65-F5344CB8AC3E}">
        <p14:creationId xmlns:p14="http://schemas.microsoft.com/office/powerpoint/2010/main" val="3935115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4</a:t>
            </a:fld>
            <a:endParaRPr lang="en-US"/>
          </a:p>
        </p:txBody>
      </p:sp>
    </p:spTree>
    <p:extLst>
      <p:ext uri="{BB962C8B-B14F-4D97-AF65-F5344CB8AC3E}">
        <p14:creationId xmlns:p14="http://schemas.microsoft.com/office/powerpoint/2010/main" val="3076147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A2AC1F-81FA-4850-9A17-C24265222C30}" type="slidenum">
              <a:rPr lang="en-US" smtClean="0"/>
              <a:t>5</a:t>
            </a:fld>
            <a:endParaRPr lang="en-US"/>
          </a:p>
        </p:txBody>
      </p:sp>
    </p:spTree>
    <p:extLst>
      <p:ext uri="{BB962C8B-B14F-4D97-AF65-F5344CB8AC3E}">
        <p14:creationId xmlns:p14="http://schemas.microsoft.com/office/powerpoint/2010/main" val="1874770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6</a:t>
            </a:fld>
            <a:endParaRPr lang="en-US"/>
          </a:p>
        </p:txBody>
      </p:sp>
    </p:spTree>
    <p:extLst>
      <p:ext uri="{BB962C8B-B14F-4D97-AF65-F5344CB8AC3E}">
        <p14:creationId xmlns:p14="http://schemas.microsoft.com/office/powerpoint/2010/main" val="4021801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A2AC1F-81FA-4850-9A17-C24265222C30}" type="slidenum">
              <a:rPr lang="en-US" smtClean="0"/>
              <a:t>7</a:t>
            </a:fld>
            <a:endParaRPr lang="en-US"/>
          </a:p>
        </p:txBody>
      </p:sp>
    </p:spTree>
    <p:extLst>
      <p:ext uri="{BB962C8B-B14F-4D97-AF65-F5344CB8AC3E}">
        <p14:creationId xmlns:p14="http://schemas.microsoft.com/office/powerpoint/2010/main" val="13361176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A2AC1F-81FA-4850-9A17-C24265222C30}" type="slidenum">
              <a:rPr lang="en-US" smtClean="0"/>
              <a:t>8</a:t>
            </a:fld>
            <a:endParaRPr lang="en-US"/>
          </a:p>
        </p:txBody>
      </p:sp>
    </p:spTree>
    <p:extLst>
      <p:ext uri="{BB962C8B-B14F-4D97-AF65-F5344CB8AC3E}">
        <p14:creationId xmlns:p14="http://schemas.microsoft.com/office/powerpoint/2010/main" val="328339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FA2AC1F-81FA-4850-9A17-C24265222C30}" type="slidenum">
              <a:rPr lang="en-US" smtClean="0"/>
              <a:t>9</a:t>
            </a:fld>
            <a:endParaRPr lang="en-US"/>
          </a:p>
        </p:txBody>
      </p:sp>
    </p:spTree>
    <p:extLst>
      <p:ext uri="{BB962C8B-B14F-4D97-AF65-F5344CB8AC3E}">
        <p14:creationId xmlns:p14="http://schemas.microsoft.com/office/powerpoint/2010/main" val="12205827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9" name="Rectangle 38"/>
          <p:cNvSpPr/>
          <p:nvPr userDrawn="1"/>
        </p:nvSpPr>
        <p:spPr>
          <a:xfrm>
            <a:off x="0" y="1"/>
            <a:ext cx="9144000" cy="6858001"/>
          </a:xfrm>
          <a:prstGeom prst="rect">
            <a:avLst/>
          </a:prstGeom>
          <a:gradFill flip="none" rotWithShape="1">
            <a:gsLst>
              <a:gs pos="0">
                <a:schemeClr val="tx2"/>
              </a:gs>
              <a:gs pos="25000">
                <a:schemeClr val="tx2"/>
              </a:gs>
              <a:gs pos="100000">
                <a:schemeClr val="tx2">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Rectangle 40"/>
          <p:cNvSpPr/>
          <p:nvPr userDrawn="1"/>
        </p:nvSpPr>
        <p:spPr>
          <a:xfrm>
            <a:off x="0" y="5709731"/>
            <a:ext cx="9144000" cy="91440"/>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0" name="Rectangle 39"/>
          <p:cNvSpPr/>
          <p:nvPr userDrawn="1"/>
        </p:nvSpPr>
        <p:spPr>
          <a:xfrm>
            <a:off x="0" y="4800600"/>
            <a:ext cx="91440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5" name="Footer Placeholder 4"/>
          <p:cNvSpPr>
            <a:spLocks noGrp="1"/>
          </p:cNvSpPr>
          <p:nvPr>
            <p:ph type="ftr" sz="quarter" idx="11"/>
          </p:nvPr>
        </p:nvSpPr>
        <p:spPr>
          <a:xfrm>
            <a:off x="1028699" y="4114801"/>
            <a:ext cx="6515100" cy="633661"/>
          </a:xfrm>
        </p:spPr>
        <p:txBody>
          <a:bodyPr anchor="t" anchorCtr="0"/>
          <a:lstStyle>
            <a:lvl1pPr>
              <a:defRPr sz="1600" i="0">
                <a:solidFill>
                  <a:schemeClr val="bg1"/>
                </a:solidFill>
              </a:defRPr>
            </a:lvl1pPr>
          </a:lstStyle>
          <a:p>
            <a:r>
              <a:rPr lang="en-US"/>
              <a:t>November 23, Roger Gillis - Copyright and Author Rights - Dalhousie Libraries Scholarship Series</a:t>
            </a:r>
            <a:endParaRPr lang="en-US" dirty="0"/>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2" name="Title 1"/>
          <p:cNvSpPr>
            <a:spLocks noGrp="1"/>
          </p:cNvSpPr>
          <p:nvPr>
            <p:ph type="ctrTitle" hasCustomPrompt="1"/>
          </p:nvPr>
        </p:nvSpPr>
        <p:spPr>
          <a:xfrm>
            <a:off x="1038225" y="1"/>
            <a:ext cx="6505574" cy="2138223"/>
          </a:xfrm>
        </p:spPr>
        <p:txBody>
          <a:bodyPr anchor="b"/>
          <a:lstStyle>
            <a:lvl1pPr algn="l">
              <a:defRPr sz="3200" b="1">
                <a:solidFill>
                  <a:schemeClr val="bg1"/>
                </a:solidFill>
              </a:defRPr>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pPr/>
              <a:t>‹#›</a:t>
            </a:fld>
            <a:endParaRPr lang="en-US" dirty="0"/>
          </a:p>
        </p:txBody>
      </p:sp>
      <p:sp>
        <p:nvSpPr>
          <p:cNvPr id="43" name="Rectangle 42"/>
          <p:cNvSpPr/>
          <p:nvPr userDrawn="1"/>
        </p:nvSpPr>
        <p:spPr>
          <a:xfrm>
            <a:off x="0" y="4728811"/>
            <a:ext cx="9144000" cy="91440"/>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B567F822-7274-E64D-B66A-80C855199E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0374" y="4994033"/>
            <a:ext cx="1453899" cy="540000"/>
          </a:xfrm>
          <a:prstGeom prst="rect">
            <a:avLst/>
          </a:prstGeom>
        </p:spPr>
      </p:pic>
    </p:spTree>
    <p:extLst>
      <p:ext uri="{BB962C8B-B14F-4D97-AF65-F5344CB8AC3E}">
        <p14:creationId xmlns:p14="http://schemas.microsoft.com/office/powerpoint/2010/main" val="1230310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9" name="Rectangle 38"/>
          <p:cNvSpPr/>
          <p:nvPr userDrawn="1"/>
        </p:nvSpPr>
        <p:spPr>
          <a:xfrm>
            <a:off x="0" y="0"/>
            <a:ext cx="9144000" cy="6858001"/>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50"/>
          </a:p>
        </p:txBody>
      </p:sp>
      <p:sp>
        <p:nvSpPr>
          <p:cNvPr id="40" name="Rectangle 39"/>
          <p:cNvSpPr/>
          <p:nvPr userDrawn="1"/>
        </p:nvSpPr>
        <p:spPr>
          <a:xfrm>
            <a:off x="0" y="4800600"/>
            <a:ext cx="91440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5" name="Footer Placeholder 4"/>
          <p:cNvSpPr>
            <a:spLocks noGrp="1"/>
          </p:cNvSpPr>
          <p:nvPr>
            <p:ph type="ftr" sz="quarter" idx="11"/>
          </p:nvPr>
        </p:nvSpPr>
        <p:spPr>
          <a:xfrm>
            <a:off x="1028699" y="4114801"/>
            <a:ext cx="6515100" cy="633661"/>
          </a:xfrm>
        </p:spPr>
        <p:txBody>
          <a:bodyPr anchor="t" anchorCtr="0"/>
          <a:lstStyle>
            <a:lvl1pPr>
              <a:defRPr sz="1600" i="0"/>
            </a:lvl1pPr>
          </a:lstStyle>
          <a:p>
            <a:r>
              <a:rPr lang="en-US"/>
              <a:t>November 23, Roger Gillis - Copyright and Author Rights - Dalhousie Libraries Scholarship Series</a:t>
            </a:r>
            <a:endParaRPr lang="en-US" dirty="0"/>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2" name="Title 1"/>
          <p:cNvSpPr>
            <a:spLocks noGrp="1"/>
          </p:cNvSpPr>
          <p:nvPr>
            <p:ph type="ctrTitle" hasCustomPrompt="1"/>
          </p:nvPr>
        </p:nvSpPr>
        <p:spPr>
          <a:xfrm>
            <a:off x="1038225" y="1"/>
            <a:ext cx="6505574" cy="2138223"/>
          </a:xfrm>
        </p:spPr>
        <p:txBody>
          <a:bodyPr anchor="b"/>
          <a:lstStyle>
            <a:lvl1pPr algn="l">
              <a:defRPr sz="3200" b="1"/>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solidFill>
                  <a:schemeClr val="tx1"/>
                </a:solidFill>
              </a:rPr>
              <a:pPr/>
              <a:t>‹#›</a:t>
            </a:fld>
            <a:endParaRPr lang="en-US" dirty="0">
              <a:solidFill>
                <a:schemeClr val="tx1"/>
              </a:solidFill>
            </a:endParaRPr>
          </a:p>
        </p:txBody>
      </p:sp>
      <p:pic>
        <p:nvPicPr>
          <p:cNvPr id="7" name="Picture 6">
            <a:extLst>
              <a:ext uri="{FF2B5EF4-FFF2-40B4-BE49-F238E27FC236}">
                <a16:creationId xmlns:a16="http://schemas.microsoft.com/office/drawing/2014/main" id="{0F4949AE-7160-994D-AB1C-13AEE990DE0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3459" y="4930618"/>
            <a:ext cx="1690122" cy="629653"/>
          </a:xfrm>
          <a:prstGeom prst="rect">
            <a:avLst/>
          </a:prstGeom>
        </p:spPr>
      </p:pic>
    </p:spTree>
    <p:extLst>
      <p:ext uri="{BB962C8B-B14F-4D97-AF65-F5344CB8AC3E}">
        <p14:creationId xmlns:p14="http://schemas.microsoft.com/office/powerpoint/2010/main" val="310513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5"/>
            <a:ext cx="3086100" cy="5943600"/>
          </a:xfrm>
          <a:solidFill>
            <a:schemeClr val="bg1">
              <a:lumMod val="95000"/>
            </a:schemeClr>
          </a:solidFill>
        </p:spPr>
        <p:txBody>
          <a:bodyPr anchor="ctr"/>
          <a:lstStyle>
            <a:lvl1pPr marL="0" indent="0" algn="ctr">
              <a:buFontTx/>
              <a:buNone/>
              <a:defRPr/>
            </a:lvl1pPr>
          </a:lstStyle>
          <a:p>
            <a:r>
              <a:rPr lang="en-US"/>
              <a:t>Drag picture to placeholder or click icon to add</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7" name="Rectangle 6"/>
          <p:cNvSpPr/>
          <p:nvPr userDrawn="1"/>
        </p:nvSpPr>
        <p:spPr>
          <a:xfrm>
            <a:off x="0" y="0"/>
            <a:ext cx="9144000" cy="365760"/>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976128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chemeClr val="accent1"/>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November 23, Roger Gillis - Copyright and Author Rights - Dalhousie Libraries Scholarship Series</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596945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chemeClr val="accent1"/>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433519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7"/>
          </p:nvPr>
        </p:nvSpPr>
        <p:spPr>
          <a:xfrm>
            <a:off x="6057900" y="3154363"/>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chemeClr val="accent1"/>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024821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chemeClr val="accent1"/>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Tree>
    <p:extLst>
      <p:ext uri="{BB962C8B-B14F-4D97-AF65-F5344CB8AC3E}">
        <p14:creationId xmlns:p14="http://schemas.microsoft.com/office/powerpoint/2010/main" val="1306306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1"/>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919344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dirty="0"/>
              <a:t>Drag picture to placeholder or click icon to add</a:t>
            </a:r>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1"/>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958892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November 23, Roger Gillis - Copyright and Author Rights - Dalhousie Libraries Scholarship Series</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886553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1028699" y="4114801"/>
            <a:ext cx="6515100" cy="633661"/>
          </a:xfrm>
        </p:spPr>
        <p:txBody>
          <a:bodyPr anchor="t" anchorCtr="0"/>
          <a:lstStyle>
            <a:lvl1pPr>
              <a:defRPr sz="1600" i="0"/>
            </a:lvl1pPr>
          </a:lstStyle>
          <a:p>
            <a:r>
              <a:rPr lang="en-US"/>
              <a:t>November 23, Roger Gillis - Copyright and Author Rights - Dalhousie Libraries Scholarship Series</a:t>
            </a:r>
            <a:endParaRPr lang="en-US" dirty="0"/>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7" name="Rectangle 6"/>
          <p:cNvSpPr/>
          <p:nvPr userDrawn="1"/>
        </p:nvSpPr>
        <p:spPr>
          <a:xfrm>
            <a:off x="0" y="6217920"/>
            <a:ext cx="9144000" cy="640080"/>
          </a:xfrm>
          <a:prstGeom prst="rect">
            <a:avLst/>
          </a:prstGeom>
          <a:gradFill flip="none" rotWithShape="1">
            <a:gsLst>
              <a:gs pos="25000">
                <a:schemeClr val="accent4"/>
              </a:gs>
              <a:gs pos="100000">
                <a:srgbClr val="6F00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 name="Title 1"/>
          <p:cNvSpPr>
            <a:spLocks noGrp="1"/>
          </p:cNvSpPr>
          <p:nvPr>
            <p:ph type="ctrTitle" hasCustomPrompt="1"/>
          </p:nvPr>
        </p:nvSpPr>
        <p:spPr>
          <a:xfrm>
            <a:off x="1038225" y="1"/>
            <a:ext cx="6505574" cy="2138223"/>
          </a:xfrm>
        </p:spPr>
        <p:txBody>
          <a:bodyPr anchor="b"/>
          <a:lstStyle>
            <a:lvl1pPr algn="l">
              <a:defRPr sz="3200" b="1"/>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sp>
        <p:nvSpPr>
          <p:cNvPr id="8" name="Rectangle 7"/>
          <p:cNvSpPr/>
          <p:nvPr userDrawn="1"/>
        </p:nvSpPr>
        <p:spPr>
          <a:xfrm>
            <a:off x="0" y="6126480"/>
            <a:ext cx="9144000" cy="45720"/>
          </a:xfrm>
          <a:prstGeom prst="rect">
            <a:avLst/>
          </a:prstGeom>
          <a:gradFill flip="none" rotWithShape="1">
            <a:gsLst>
              <a:gs pos="0">
                <a:schemeClr val="tx2"/>
              </a:gs>
              <a:gs pos="25000">
                <a:schemeClr val="tx2"/>
              </a:gs>
              <a:gs pos="100000">
                <a:schemeClr val="tx2">
                  <a:lumMod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pPr/>
              <a:t>‹#›</a:t>
            </a:fld>
            <a:endParaRPr lang="en-US" dirty="0"/>
          </a:p>
        </p:txBody>
      </p:sp>
      <p:pic>
        <p:nvPicPr>
          <p:cNvPr id="13" name="Picture 12">
            <a:extLst>
              <a:ext uri="{FF2B5EF4-FFF2-40B4-BE49-F238E27FC236}">
                <a16:creationId xmlns:a16="http://schemas.microsoft.com/office/drawing/2014/main" id="{0AE72D47-0B76-304A-B1E1-9A571D77FC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8225" y="5020218"/>
            <a:ext cx="2138728" cy="796781"/>
          </a:xfrm>
          <a:prstGeom prst="rect">
            <a:avLst/>
          </a:prstGeom>
        </p:spPr>
      </p:pic>
    </p:spTree>
    <p:extLst>
      <p:ext uri="{BB962C8B-B14F-4D97-AF65-F5344CB8AC3E}">
        <p14:creationId xmlns:p14="http://schemas.microsoft.com/office/powerpoint/2010/main" val="2081834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4"/>
            <a:ext cx="3086100" cy="5943600"/>
          </a:xfrm>
          <a:solidFill>
            <a:schemeClr val="bg1">
              <a:lumMod val="95000"/>
            </a:schemeClr>
          </a:solidFill>
        </p:spPr>
        <p:txBody>
          <a:bodyPr anchor="ctr"/>
          <a:lstStyle>
            <a:lvl1pPr marL="0" indent="0" algn="ctr">
              <a:buFontTx/>
              <a:buNone/>
              <a:defRPr/>
            </a:lvl1pPr>
          </a:lstStyle>
          <a:p>
            <a:r>
              <a:rPr lang="en-US"/>
              <a:t>Click icon to add picture</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8" name="Rectangle 7"/>
          <p:cNvSpPr/>
          <p:nvPr userDrawn="1"/>
        </p:nvSpPr>
        <p:spPr>
          <a:xfrm>
            <a:off x="0" y="0"/>
            <a:ext cx="9144000" cy="365760"/>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0084622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5"/>
            <a:ext cx="3086100" cy="5943600"/>
          </a:xfrm>
          <a:solidFill>
            <a:schemeClr val="bg1">
              <a:lumMod val="95000"/>
            </a:schemeClr>
          </a:solidFill>
        </p:spPr>
        <p:txBody>
          <a:bodyPr anchor="ctr"/>
          <a:lstStyle>
            <a:lvl1pPr marL="0" indent="0" algn="ctr">
              <a:buFontTx/>
              <a:buNone/>
              <a:defRPr/>
            </a:lvl1pPr>
          </a:lstStyle>
          <a:p>
            <a:r>
              <a:rPr lang="en-US"/>
              <a:t>Drag picture to placeholder or click icon to add</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7" name="Rectangle 6"/>
          <p:cNvSpPr/>
          <p:nvPr userDrawn="1"/>
        </p:nvSpPr>
        <p:spPr>
          <a:xfrm>
            <a:off x="0" y="0"/>
            <a:ext cx="9144000" cy="365760"/>
          </a:xfrm>
          <a:prstGeom prst="rect">
            <a:avLst/>
          </a:prstGeom>
          <a:gradFill flip="none" rotWithShape="1">
            <a:gsLst>
              <a:gs pos="25000">
                <a:schemeClr val="accent4"/>
              </a:gs>
              <a:gs pos="100000">
                <a:srgbClr val="6F00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2104552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chemeClr val="accent4"/>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November 23, Roger Gillis - Copyright and Author Rights - Dalhousie Libraries Scholarship Series</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19124121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chemeClr val="accent4"/>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20711995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7"/>
          </p:nvPr>
        </p:nvSpPr>
        <p:spPr>
          <a:xfrm>
            <a:off x="6057900" y="3154363"/>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chemeClr val="accent4"/>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60952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chemeClr val="accent4"/>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Tree>
    <p:extLst>
      <p:ext uri="{BB962C8B-B14F-4D97-AF65-F5344CB8AC3E}">
        <p14:creationId xmlns:p14="http://schemas.microsoft.com/office/powerpoint/2010/main" val="3661128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4"/>
                </a:solidFill>
              </a:defRPr>
            </a:lvl1pPr>
          </a:lstStyle>
          <a:p>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3960237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dirty="0"/>
              <a:t>Drag picture to placeholder or click icon to add</a:t>
            </a:r>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4"/>
                </a:solidFill>
              </a:defRPr>
            </a:lvl1pPr>
          </a:lstStyle>
          <a:p>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7835495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November 23, Roger Gillis - Copyright and Author Rights - Dalhousie Libraries Scholarship Series</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1825469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1028699" y="4114801"/>
            <a:ext cx="6515100" cy="633661"/>
          </a:xfrm>
        </p:spPr>
        <p:txBody>
          <a:bodyPr anchor="t" anchorCtr="0"/>
          <a:lstStyle>
            <a:lvl1pPr>
              <a:defRPr sz="1600" i="0"/>
            </a:lvl1pPr>
          </a:lstStyle>
          <a:p>
            <a:r>
              <a:rPr lang="en-US"/>
              <a:t>November 23, Roger Gillis - Copyright and Author Rights - Dalhousie Libraries Scholarship Series</a:t>
            </a:r>
            <a:endParaRPr lang="en-US" dirty="0"/>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7" name="Rectangle 6"/>
          <p:cNvSpPr/>
          <p:nvPr userDrawn="1"/>
        </p:nvSpPr>
        <p:spPr>
          <a:xfrm>
            <a:off x="19792" y="6217920"/>
            <a:ext cx="9144000" cy="640080"/>
          </a:xfrm>
          <a:prstGeom prst="rect">
            <a:avLst/>
          </a:prstGeom>
          <a:gradFill flip="none" rotWithShape="1">
            <a:gsLst>
              <a:gs pos="25000">
                <a:schemeClr val="accent6"/>
              </a:gs>
              <a:gs pos="100000">
                <a:srgbClr val="009DE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 name="Title 1"/>
          <p:cNvSpPr>
            <a:spLocks noGrp="1"/>
          </p:cNvSpPr>
          <p:nvPr>
            <p:ph type="ctrTitle" hasCustomPrompt="1"/>
          </p:nvPr>
        </p:nvSpPr>
        <p:spPr>
          <a:xfrm>
            <a:off x="1038225" y="1"/>
            <a:ext cx="6505574" cy="2138223"/>
          </a:xfrm>
        </p:spPr>
        <p:txBody>
          <a:bodyPr anchor="b"/>
          <a:lstStyle>
            <a:lvl1pPr algn="l">
              <a:defRPr sz="3200" b="1"/>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sp>
        <p:nvSpPr>
          <p:cNvPr id="8" name="Rectangle 7"/>
          <p:cNvSpPr/>
          <p:nvPr userDrawn="1"/>
        </p:nvSpPr>
        <p:spPr>
          <a:xfrm>
            <a:off x="0" y="6126480"/>
            <a:ext cx="9144000" cy="45720"/>
          </a:xfrm>
          <a:prstGeom prst="rect">
            <a:avLst/>
          </a:prstGeom>
          <a:gradFill flip="none" rotWithShape="1">
            <a:gsLst>
              <a:gs pos="0">
                <a:schemeClr val="tx2"/>
              </a:gs>
              <a:gs pos="25000">
                <a:schemeClr val="tx2"/>
              </a:gs>
              <a:gs pos="100000">
                <a:schemeClr val="tx2">
                  <a:lumMod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pPr/>
              <a:t>‹#›</a:t>
            </a:fld>
            <a:endParaRPr lang="en-US" dirty="0"/>
          </a:p>
        </p:txBody>
      </p:sp>
      <p:pic>
        <p:nvPicPr>
          <p:cNvPr id="14" name="Picture 13">
            <a:extLst>
              <a:ext uri="{FF2B5EF4-FFF2-40B4-BE49-F238E27FC236}">
                <a16:creationId xmlns:a16="http://schemas.microsoft.com/office/drawing/2014/main" id="{65530317-7BFC-9145-8C87-610EE8D2447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8225" y="5061499"/>
            <a:ext cx="2412268" cy="898688"/>
          </a:xfrm>
          <a:prstGeom prst="rect">
            <a:avLst/>
          </a:prstGeom>
        </p:spPr>
      </p:pic>
    </p:spTree>
    <p:extLst>
      <p:ext uri="{BB962C8B-B14F-4D97-AF65-F5344CB8AC3E}">
        <p14:creationId xmlns:p14="http://schemas.microsoft.com/office/powerpoint/2010/main" val="15115927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5"/>
            <a:ext cx="3086100" cy="5943600"/>
          </a:xfrm>
          <a:solidFill>
            <a:schemeClr val="bg1">
              <a:lumMod val="95000"/>
            </a:schemeClr>
          </a:solidFill>
        </p:spPr>
        <p:txBody>
          <a:bodyPr anchor="ctr"/>
          <a:lstStyle>
            <a:lvl1pPr marL="0" indent="0" algn="ctr">
              <a:buFontTx/>
              <a:buNone/>
              <a:defRPr/>
            </a:lvl1pPr>
          </a:lstStyle>
          <a:p>
            <a:r>
              <a:rPr lang="en-US"/>
              <a:t>Drag picture to placeholder or click icon to add</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7" name="Rectangle 6"/>
          <p:cNvSpPr/>
          <p:nvPr userDrawn="1"/>
        </p:nvSpPr>
        <p:spPr>
          <a:xfrm>
            <a:off x="0" y="0"/>
            <a:ext cx="9144000" cy="365760"/>
          </a:xfrm>
          <a:prstGeom prst="rect">
            <a:avLst/>
          </a:prstGeom>
          <a:gradFill flip="none" rotWithShape="1">
            <a:gsLst>
              <a:gs pos="25000">
                <a:schemeClr val="accent6"/>
              </a:gs>
              <a:gs pos="100000">
                <a:srgbClr val="009DE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126243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chemeClr val="tx2"/>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a:t>November 23, Roger Gillis - Copyright and Author Rights - Dalhousie Libraries Scholarship Series</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7964979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rgbClr val="009DE9"/>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November 23, Roger Gillis - Copyright and Author Rights - Dalhousie Libraries Scholarship Series</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5149687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rgbClr val="009DE9"/>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8956867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7"/>
          </p:nvPr>
        </p:nvSpPr>
        <p:spPr>
          <a:xfrm>
            <a:off x="6057900" y="3154363"/>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rgbClr val="009DE9"/>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15176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rgbClr val="009DE9"/>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Tree>
    <p:extLst>
      <p:ext uri="{BB962C8B-B14F-4D97-AF65-F5344CB8AC3E}">
        <p14:creationId xmlns:p14="http://schemas.microsoft.com/office/powerpoint/2010/main" val="20437161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rgbClr val="009DE9"/>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19600708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dirty="0"/>
              <a:t>Drag picture to placeholder or click icon to add</a:t>
            </a:r>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rgbClr val="009DE9"/>
                </a:solidFill>
              </a:defRPr>
            </a:lvl1pPr>
          </a:lstStyle>
          <a:p>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5326114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November 23, Roger Gillis - Copyright and Author Rights - Dalhousie Libraries Scholarship Series</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4669807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1028699" y="4114801"/>
            <a:ext cx="6515100" cy="633661"/>
          </a:xfrm>
        </p:spPr>
        <p:txBody>
          <a:bodyPr anchor="t" anchorCtr="0"/>
          <a:lstStyle>
            <a:lvl1pPr>
              <a:defRPr sz="1600" i="0"/>
            </a:lvl1pPr>
          </a:lstStyle>
          <a:p>
            <a:r>
              <a:rPr lang="en-US"/>
              <a:t>November 23, Roger Gillis - Copyright and Author Rights - Dalhousie Libraries Scholarship Series</a:t>
            </a:r>
            <a:endParaRPr lang="en-US" dirty="0"/>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7" name="Rectangle 6"/>
          <p:cNvSpPr/>
          <p:nvPr userDrawn="1"/>
        </p:nvSpPr>
        <p:spPr>
          <a:xfrm>
            <a:off x="0" y="6217920"/>
            <a:ext cx="9144000" cy="640080"/>
          </a:xfrm>
          <a:prstGeom prst="rect">
            <a:avLst/>
          </a:prstGeom>
          <a:gradFill flip="none" rotWithShape="1">
            <a:gsLst>
              <a:gs pos="25000">
                <a:srgbClr val="FE5442"/>
              </a:gs>
              <a:gs pos="100000">
                <a:srgbClr val="DF16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 name="Title 1"/>
          <p:cNvSpPr>
            <a:spLocks noGrp="1"/>
          </p:cNvSpPr>
          <p:nvPr>
            <p:ph type="ctrTitle" hasCustomPrompt="1"/>
          </p:nvPr>
        </p:nvSpPr>
        <p:spPr>
          <a:xfrm>
            <a:off x="1038225" y="1"/>
            <a:ext cx="6505574" cy="2138223"/>
          </a:xfrm>
        </p:spPr>
        <p:txBody>
          <a:bodyPr anchor="b"/>
          <a:lstStyle>
            <a:lvl1pPr algn="l">
              <a:defRPr sz="3200" b="1"/>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sp>
        <p:nvSpPr>
          <p:cNvPr id="8" name="Rectangle 7"/>
          <p:cNvSpPr/>
          <p:nvPr userDrawn="1"/>
        </p:nvSpPr>
        <p:spPr>
          <a:xfrm>
            <a:off x="0" y="6126480"/>
            <a:ext cx="9144000" cy="45720"/>
          </a:xfrm>
          <a:prstGeom prst="rect">
            <a:avLst/>
          </a:prstGeom>
          <a:gradFill flip="none" rotWithShape="1">
            <a:gsLst>
              <a:gs pos="0">
                <a:schemeClr val="tx2"/>
              </a:gs>
              <a:gs pos="25000">
                <a:schemeClr val="tx2"/>
              </a:gs>
              <a:gs pos="100000">
                <a:schemeClr val="tx2">
                  <a:lumMod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pPr/>
              <a:t>‹#›</a:t>
            </a:fld>
            <a:endParaRPr lang="en-US" dirty="0"/>
          </a:p>
        </p:txBody>
      </p:sp>
      <p:pic>
        <p:nvPicPr>
          <p:cNvPr id="13" name="Picture 12">
            <a:extLst>
              <a:ext uri="{FF2B5EF4-FFF2-40B4-BE49-F238E27FC236}">
                <a16:creationId xmlns:a16="http://schemas.microsoft.com/office/drawing/2014/main" id="{317A5E0E-A8F3-C649-9FF5-6E58C38EB5E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4153" y="5069991"/>
            <a:ext cx="2244968" cy="833817"/>
          </a:xfrm>
          <a:prstGeom prst="rect">
            <a:avLst/>
          </a:prstGeom>
        </p:spPr>
      </p:pic>
    </p:spTree>
    <p:extLst>
      <p:ext uri="{BB962C8B-B14F-4D97-AF65-F5344CB8AC3E}">
        <p14:creationId xmlns:p14="http://schemas.microsoft.com/office/powerpoint/2010/main" val="17265353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5"/>
            <a:ext cx="3086100" cy="5943600"/>
          </a:xfrm>
          <a:solidFill>
            <a:schemeClr val="bg1">
              <a:lumMod val="95000"/>
            </a:schemeClr>
          </a:solidFill>
        </p:spPr>
        <p:txBody>
          <a:bodyPr anchor="ctr"/>
          <a:lstStyle>
            <a:lvl1pPr marL="0" indent="0" algn="ctr">
              <a:buFontTx/>
              <a:buNone/>
              <a:defRPr/>
            </a:lvl1pPr>
          </a:lstStyle>
          <a:p>
            <a:r>
              <a:rPr lang="en-US"/>
              <a:t>Drag picture to placeholder or click icon to add</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7" name="Rectangle 6"/>
          <p:cNvSpPr/>
          <p:nvPr userDrawn="1"/>
        </p:nvSpPr>
        <p:spPr>
          <a:xfrm>
            <a:off x="0" y="0"/>
            <a:ext cx="9144000" cy="365760"/>
          </a:xfrm>
          <a:prstGeom prst="rect">
            <a:avLst/>
          </a:prstGeom>
          <a:gradFill flip="none" rotWithShape="1">
            <a:gsLst>
              <a:gs pos="25000">
                <a:srgbClr val="FE5442"/>
              </a:gs>
              <a:gs pos="100000">
                <a:srgbClr val="DF16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0451092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rgbClr val="EE0701"/>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November 23, Roger Gillis - Copyright and Author Rights - Dalhousie Libraries Scholarship Series</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91985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chemeClr val="tx2"/>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66247588"/>
      </p:ext>
    </p:extLst>
  </p:cSld>
  <p:clrMapOvr>
    <a:masterClrMapping/>
  </p:clrMapOvr>
  <p:extLst mod="1">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rgbClr val="EE0701"/>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20904002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7"/>
          </p:nvPr>
        </p:nvSpPr>
        <p:spPr>
          <a:xfrm>
            <a:off x="6057900" y="3154363"/>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rgbClr val="EE0701"/>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56510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rgbClr val="EE0701"/>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19034400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rgbClr val="EE0701"/>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17265239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dirty="0"/>
              <a:t>Drag picture to placeholder or click icon to add</a:t>
            </a:r>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rgbClr val="EE0701"/>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5236094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November 23, Roger Gillis - Copyright and Author Rights - Dalhousie Libraries Scholarship Series</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8253470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1028699" y="4114801"/>
            <a:ext cx="6515100" cy="633661"/>
          </a:xfrm>
        </p:spPr>
        <p:txBody>
          <a:bodyPr anchor="t" anchorCtr="0"/>
          <a:lstStyle>
            <a:lvl1pPr>
              <a:defRPr sz="1600" i="0"/>
            </a:lvl1pPr>
          </a:lstStyle>
          <a:p>
            <a:r>
              <a:rPr lang="en-US"/>
              <a:t>November 23, Roger Gillis - Copyright and Author Rights - Dalhousie Libraries Scholarship Series</a:t>
            </a:r>
            <a:endParaRPr lang="en-US" dirty="0"/>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7" name="Rectangle 6"/>
          <p:cNvSpPr/>
          <p:nvPr userDrawn="1"/>
        </p:nvSpPr>
        <p:spPr>
          <a:xfrm>
            <a:off x="0" y="6217920"/>
            <a:ext cx="9144000" cy="640080"/>
          </a:xfrm>
          <a:prstGeom prst="rect">
            <a:avLst/>
          </a:prstGeom>
          <a:gradFill flip="none" rotWithShape="1">
            <a:gsLst>
              <a:gs pos="25000">
                <a:schemeClr val="accent2"/>
              </a:gs>
              <a:gs pos="100000">
                <a:srgbClr val="39855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 name="Title 1"/>
          <p:cNvSpPr>
            <a:spLocks noGrp="1"/>
          </p:cNvSpPr>
          <p:nvPr>
            <p:ph type="ctrTitle" hasCustomPrompt="1"/>
          </p:nvPr>
        </p:nvSpPr>
        <p:spPr>
          <a:xfrm>
            <a:off x="1038225" y="1"/>
            <a:ext cx="6505574" cy="2138223"/>
          </a:xfrm>
        </p:spPr>
        <p:txBody>
          <a:bodyPr anchor="b"/>
          <a:lstStyle>
            <a:lvl1pPr algn="l">
              <a:defRPr sz="3200" b="1"/>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sp>
        <p:nvSpPr>
          <p:cNvPr id="8" name="Rectangle 7"/>
          <p:cNvSpPr/>
          <p:nvPr userDrawn="1"/>
        </p:nvSpPr>
        <p:spPr>
          <a:xfrm>
            <a:off x="0" y="6126480"/>
            <a:ext cx="9144000" cy="45720"/>
          </a:xfrm>
          <a:prstGeom prst="rect">
            <a:avLst/>
          </a:prstGeom>
          <a:gradFill flip="none" rotWithShape="1">
            <a:gsLst>
              <a:gs pos="0">
                <a:schemeClr val="tx2"/>
              </a:gs>
              <a:gs pos="25000">
                <a:schemeClr val="tx2"/>
              </a:gs>
              <a:gs pos="100000">
                <a:schemeClr val="tx2">
                  <a:lumMod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pPr/>
              <a:t>‹#›</a:t>
            </a:fld>
            <a:endParaRPr lang="en-US" dirty="0"/>
          </a:p>
        </p:txBody>
      </p:sp>
      <p:pic>
        <p:nvPicPr>
          <p:cNvPr id="13" name="Picture 12">
            <a:extLst>
              <a:ext uri="{FF2B5EF4-FFF2-40B4-BE49-F238E27FC236}">
                <a16:creationId xmlns:a16="http://schemas.microsoft.com/office/drawing/2014/main" id="{F86ED373-CE56-C043-9B16-C851FFBB69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8699" y="5019338"/>
            <a:ext cx="1940295" cy="722855"/>
          </a:xfrm>
          <a:prstGeom prst="rect">
            <a:avLst/>
          </a:prstGeom>
        </p:spPr>
      </p:pic>
    </p:spTree>
    <p:extLst>
      <p:ext uri="{BB962C8B-B14F-4D97-AF65-F5344CB8AC3E}">
        <p14:creationId xmlns:p14="http://schemas.microsoft.com/office/powerpoint/2010/main" val="20008758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5"/>
            <a:ext cx="3086100" cy="5943600"/>
          </a:xfrm>
          <a:solidFill>
            <a:schemeClr val="bg1">
              <a:lumMod val="95000"/>
            </a:schemeClr>
          </a:solidFill>
        </p:spPr>
        <p:txBody>
          <a:bodyPr anchor="ctr"/>
          <a:lstStyle>
            <a:lvl1pPr marL="0" indent="0" algn="ctr">
              <a:buFontTx/>
              <a:buNone/>
              <a:defRPr/>
            </a:lvl1pPr>
          </a:lstStyle>
          <a:p>
            <a:r>
              <a:rPr lang="en-US"/>
              <a:t>Drag picture to placeholder or click icon to add</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7" name="Rectangle 6"/>
          <p:cNvSpPr/>
          <p:nvPr userDrawn="1"/>
        </p:nvSpPr>
        <p:spPr>
          <a:xfrm>
            <a:off x="0" y="0"/>
            <a:ext cx="9144000" cy="365760"/>
          </a:xfrm>
          <a:prstGeom prst="rect">
            <a:avLst/>
          </a:prstGeom>
          <a:gradFill flip="none" rotWithShape="1">
            <a:gsLst>
              <a:gs pos="25000">
                <a:schemeClr val="accent2"/>
              </a:gs>
              <a:gs pos="100000">
                <a:srgbClr val="39855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4728690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chemeClr val="accent2"/>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November 23, Roger Gillis - Copyright and Author Rights - Dalhousie Libraries Scholarship Series</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11530686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chemeClr val="accent2"/>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77201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
        <p:nvSpPr>
          <p:cNvPr id="12" name="Picture Placeholder 10"/>
          <p:cNvSpPr>
            <a:spLocks noGrp="1"/>
          </p:cNvSpPr>
          <p:nvPr>
            <p:ph type="pic" sz="quarter" idx="17"/>
          </p:nvPr>
        </p:nvSpPr>
        <p:spPr>
          <a:xfrm>
            <a:off x="6057900" y="3154363"/>
            <a:ext cx="3086100" cy="3154680"/>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chemeClr val="tx2"/>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7369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7"/>
          </p:nvPr>
        </p:nvSpPr>
        <p:spPr>
          <a:xfrm>
            <a:off x="6057900" y="3154363"/>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chemeClr val="accent2"/>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016064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chemeClr val="accent2"/>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Tree>
    <p:extLst>
      <p:ext uri="{BB962C8B-B14F-4D97-AF65-F5344CB8AC3E}">
        <p14:creationId xmlns:p14="http://schemas.microsoft.com/office/powerpoint/2010/main" val="2148381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2"/>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9213005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dirty="0"/>
              <a:t>Drag picture to placeholder or click icon to add</a:t>
            </a:r>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2"/>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4316997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November 23, Roger Gillis - Copyright and Author Rights - Dalhousie Libraries Scholarship Series</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294309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chemeClr val="tx2"/>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Tree>
    <p:extLst>
      <p:ext uri="{BB962C8B-B14F-4D97-AF65-F5344CB8AC3E}">
        <p14:creationId xmlns:p14="http://schemas.microsoft.com/office/powerpoint/2010/main" val="361110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tx2"/>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Tree>
    <p:extLst>
      <p:ext uri="{BB962C8B-B14F-4D97-AF65-F5344CB8AC3E}">
        <p14:creationId xmlns:p14="http://schemas.microsoft.com/office/powerpoint/2010/main" val="1283094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a:t>Click icon to add picture</a:t>
            </a:r>
            <a:endParaRPr lang="en-US" dirty="0"/>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tx2"/>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November 23, Roger Gillis - Copyright and Author Rights - Dalhousie Libraries Scholarship Series</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627064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November 23, Roger Gillis - Copyright and Author Rights - Dalhousie Libraries Scholarship Series</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011244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emf"/><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1.emf"/><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image" Target="../media/image1.emf"/><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image" Target="../media/image2.png"/><Relationship Id="rId5" Type="http://schemas.openxmlformats.org/officeDocument/2006/relationships/slideLayout" Target="../slideLayouts/slideLayout41.xml"/><Relationship Id="rId10" Type="http://schemas.openxmlformats.org/officeDocument/2006/relationships/theme" Target="../theme/theme5.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image" Target="../media/image1.emf"/><Relationship Id="rId5" Type="http://schemas.openxmlformats.org/officeDocument/2006/relationships/slideLayout" Target="../slideLayouts/slideLayout50.xml"/><Relationship Id="rId10" Type="http://schemas.openxmlformats.org/officeDocument/2006/relationships/theme" Target="../theme/theme6.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3428999" y="6355080"/>
            <a:ext cx="4316111" cy="502919"/>
          </a:xfrm>
          <a:prstGeom prst="rect">
            <a:avLst/>
          </a:prstGeom>
        </p:spPr>
        <p:txBody>
          <a:bodyPr vert="horz" lIns="0" tIns="0" rIns="0" bIns="0" rtlCol="0" anchor="ct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4"/>
          </p:nvPr>
        </p:nvSpPr>
        <p:spPr>
          <a:xfrm>
            <a:off x="7748337" y="6355079"/>
            <a:ext cx="767013" cy="502919"/>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33" name="Rectangle 32"/>
          <p:cNvSpPr/>
          <p:nvPr userDrawn="1"/>
        </p:nvSpPr>
        <p:spPr>
          <a:xfrm>
            <a:off x="0" y="6309360"/>
            <a:ext cx="9144000" cy="45720"/>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743DAF68-F05E-2446-BCDB-DDD4ED4E9830}"/>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14401" y="6440587"/>
            <a:ext cx="966315" cy="360000"/>
          </a:xfrm>
          <a:prstGeom prst="rect">
            <a:avLst/>
          </a:prstGeom>
        </p:spPr>
      </p:pic>
    </p:spTree>
    <p:extLst>
      <p:ext uri="{BB962C8B-B14F-4D97-AF65-F5344CB8AC3E}">
        <p14:creationId xmlns:p14="http://schemas.microsoft.com/office/powerpoint/2010/main" val="1422417719"/>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888">
          <p15:clr>
            <a:srgbClr val="F26B43"/>
          </p15:clr>
        </p15:guide>
        <p15:guide id="2" pos="576">
          <p15:clr>
            <a:srgbClr val="F26B43"/>
          </p15:clr>
        </p15:guide>
        <p15:guide id="3" pos="535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428999" y="6400801"/>
            <a:ext cx="4316111" cy="365125"/>
          </a:xfrm>
          <a:prstGeom prst="rect">
            <a:avLst/>
          </a:prstGeom>
        </p:spPr>
        <p:txBody>
          <a:bodyPr vert="horz" lIns="0" tIns="0" rIns="0" bIns="0" rtlCol="0" anchor="ct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4"/>
          </p:nvPr>
        </p:nvSpPr>
        <p:spPr>
          <a:xfrm>
            <a:off x="7748337" y="6400800"/>
            <a:ext cx="767013" cy="365760"/>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10" name="Rectangle 9"/>
          <p:cNvSpPr/>
          <p:nvPr userDrawn="1"/>
        </p:nvSpPr>
        <p:spPr>
          <a:xfrm>
            <a:off x="0" y="6309360"/>
            <a:ext cx="9144000" cy="45720"/>
          </a:xfrm>
          <a:prstGeom prst="rect">
            <a:avLst/>
          </a:prstGeom>
          <a:gradFill flip="none" rotWithShape="1">
            <a:gsLst>
              <a:gs pos="25000">
                <a:schemeClr val="bg2"/>
              </a:gs>
              <a:gs pos="100000">
                <a:srgbClr val="C28A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0F8CE18A-AE8B-AE4D-9D87-F6C88E1C1145}"/>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14400" y="6421556"/>
            <a:ext cx="966315" cy="360000"/>
          </a:xfrm>
          <a:prstGeom prst="rect">
            <a:avLst/>
          </a:prstGeom>
        </p:spPr>
      </p:pic>
    </p:spTree>
    <p:extLst>
      <p:ext uri="{BB962C8B-B14F-4D97-AF65-F5344CB8AC3E}">
        <p14:creationId xmlns:p14="http://schemas.microsoft.com/office/powerpoint/2010/main" val="610232766"/>
      </p:ext>
    </p:extLst>
  </p:cSld>
  <p:clrMap bg1="lt1" tx1="dk1" bg2="lt2" tx2="dk2" accent1="accent1" accent2="accent2" accent3="accent3" accent4="accent4" accent5="accent5" accent6="accent6" hlink="hlink" folHlink="folHlink"/>
  <p:sldLayoutIdLst>
    <p:sldLayoutId id="2147483764"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chemeClr val="accent1"/>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chemeClr val="accent1"/>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chemeClr val="accent1"/>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chemeClr val="accent1"/>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428999" y="6400801"/>
            <a:ext cx="4316111" cy="365125"/>
          </a:xfrm>
          <a:prstGeom prst="rect">
            <a:avLst/>
          </a:prstGeom>
        </p:spPr>
        <p:txBody>
          <a:bodyPr vert="horz" lIns="0" tIns="0" rIns="0" bIns="0" rtlCol="0" anchor="ct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4"/>
          </p:nvPr>
        </p:nvSpPr>
        <p:spPr>
          <a:xfrm>
            <a:off x="7748337" y="6400800"/>
            <a:ext cx="767013" cy="365760"/>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10" name="Rectangle 9"/>
          <p:cNvSpPr/>
          <p:nvPr userDrawn="1"/>
        </p:nvSpPr>
        <p:spPr>
          <a:xfrm>
            <a:off x="0" y="6309360"/>
            <a:ext cx="9144000" cy="45720"/>
          </a:xfrm>
          <a:prstGeom prst="rect">
            <a:avLst/>
          </a:prstGeom>
          <a:gradFill flip="none" rotWithShape="1">
            <a:gsLst>
              <a:gs pos="25000">
                <a:schemeClr val="accent4"/>
              </a:gs>
              <a:gs pos="100000">
                <a:srgbClr val="6F00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9473D5F9-88FD-C643-8D41-D4B03F2CE79E}"/>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14400" y="6409325"/>
            <a:ext cx="966315" cy="360000"/>
          </a:xfrm>
          <a:prstGeom prst="rect">
            <a:avLst/>
          </a:prstGeom>
        </p:spPr>
      </p:pic>
    </p:spTree>
    <p:extLst>
      <p:ext uri="{BB962C8B-B14F-4D97-AF65-F5344CB8AC3E}">
        <p14:creationId xmlns:p14="http://schemas.microsoft.com/office/powerpoint/2010/main" val="929895712"/>
      </p:ext>
    </p:extLst>
  </p:cSld>
  <p:clrMap bg1="lt1" tx1="dk1" bg2="lt2" tx2="dk2" accent1="accent1" accent2="accent2" accent3="accent3" accent4="accent4" accent5="accent5" accent6="accent6" hlink="hlink" folHlink="folHlink"/>
  <p:sldLayoutIdLst>
    <p:sldLayoutId id="2147483749"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chemeClr val="accent4"/>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chemeClr val="accent4"/>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chemeClr val="accent4"/>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chemeClr val="accent4"/>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428999" y="6400801"/>
            <a:ext cx="4316111" cy="365125"/>
          </a:xfrm>
          <a:prstGeom prst="rect">
            <a:avLst/>
          </a:prstGeom>
        </p:spPr>
        <p:txBody>
          <a:bodyPr vert="horz" lIns="0" tIns="0" rIns="0" bIns="0" rtlCol="0" anchor="ct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4"/>
          </p:nvPr>
        </p:nvSpPr>
        <p:spPr>
          <a:xfrm>
            <a:off x="7748337" y="6400800"/>
            <a:ext cx="767013" cy="365760"/>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10" name="Rectangle 9"/>
          <p:cNvSpPr/>
          <p:nvPr userDrawn="1"/>
        </p:nvSpPr>
        <p:spPr>
          <a:xfrm>
            <a:off x="0" y="6309360"/>
            <a:ext cx="9144000" cy="45720"/>
          </a:xfrm>
          <a:prstGeom prst="rect">
            <a:avLst/>
          </a:prstGeom>
          <a:gradFill flip="none" rotWithShape="1">
            <a:gsLst>
              <a:gs pos="25000">
                <a:schemeClr val="accent6"/>
              </a:gs>
              <a:gs pos="100000">
                <a:srgbClr val="009DE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5DCF1502-C11A-0847-B72A-70680ED16652}"/>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76923" y="6439875"/>
            <a:ext cx="1022349" cy="380875"/>
          </a:xfrm>
          <a:prstGeom prst="rect">
            <a:avLst/>
          </a:prstGeom>
        </p:spPr>
      </p:pic>
    </p:spTree>
    <p:extLst>
      <p:ext uri="{BB962C8B-B14F-4D97-AF65-F5344CB8AC3E}">
        <p14:creationId xmlns:p14="http://schemas.microsoft.com/office/powerpoint/2010/main" val="1714384976"/>
      </p:ext>
    </p:extLst>
  </p:cSld>
  <p:clrMap bg1="lt1" tx1="dk1" bg2="lt2" tx2="dk2" accent1="accent1" accent2="accent2" accent3="accent3" accent4="accent4" accent5="accent5" accent6="accent6" hlink="hlink" folHlink="folHlink"/>
  <p:sldLayoutIdLst>
    <p:sldLayoutId id="2147483750"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rgbClr val="009DE9"/>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rgbClr val="009DE9"/>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rgbClr val="009DE9"/>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rgbClr val="009DE9"/>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428999" y="6400801"/>
            <a:ext cx="4316111" cy="365125"/>
          </a:xfrm>
          <a:prstGeom prst="rect">
            <a:avLst/>
          </a:prstGeom>
        </p:spPr>
        <p:txBody>
          <a:bodyPr vert="horz" lIns="0" tIns="0" rIns="0" bIns="0" rtlCol="0" anchor="ct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4"/>
          </p:nvPr>
        </p:nvSpPr>
        <p:spPr>
          <a:xfrm>
            <a:off x="7748337" y="6400800"/>
            <a:ext cx="767013" cy="365760"/>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10" name="Rectangle 9"/>
          <p:cNvSpPr/>
          <p:nvPr userDrawn="1"/>
        </p:nvSpPr>
        <p:spPr>
          <a:xfrm>
            <a:off x="0" y="6309360"/>
            <a:ext cx="9144000" cy="45720"/>
          </a:xfrm>
          <a:prstGeom prst="rect">
            <a:avLst/>
          </a:prstGeom>
          <a:gradFill flip="none" rotWithShape="1">
            <a:gsLst>
              <a:gs pos="25000">
                <a:srgbClr val="FE5442"/>
              </a:gs>
              <a:gs pos="100000">
                <a:srgbClr val="DF16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AECF9179-0245-AC4B-8D4C-20EEA2CFEC62}"/>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14400" y="6432772"/>
            <a:ext cx="969262" cy="360000"/>
          </a:xfrm>
          <a:prstGeom prst="rect">
            <a:avLst/>
          </a:prstGeom>
        </p:spPr>
      </p:pic>
    </p:spTree>
    <p:extLst>
      <p:ext uri="{BB962C8B-B14F-4D97-AF65-F5344CB8AC3E}">
        <p14:creationId xmlns:p14="http://schemas.microsoft.com/office/powerpoint/2010/main" val="1564797555"/>
      </p:ext>
    </p:extLst>
  </p:cSld>
  <p:clrMap bg1="lt1" tx1="dk1" bg2="lt2" tx2="dk2" accent1="accent1" accent2="accent2" accent3="accent3" accent4="accent4" accent5="accent5" accent6="accent6" hlink="hlink" folHlink="folHlink"/>
  <p:sldLayoutIdLst>
    <p:sldLayoutId id="214748375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chemeClr val="accent3"/>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chemeClr val="accent3"/>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chemeClr val="accent3"/>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chemeClr val="accent3"/>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428999" y="6400801"/>
            <a:ext cx="4316111" cy="365125"/>
          </a:xfrm>
          <a:prstGeom prst="rect">
            <a:avLst/>
          </a:prstGeom>
        </p:spPr>
        <p:txBody>
          <a:bodyPr vert="horz" lIns="0" tIns="0" rIns="0" bIns="0" rtlCol="0" anchor="ctr"/>
          <a:lstStyle>
            <a:lvl1pPr algn="l">
              <a:defRPr sz="1050" i="1">
                <a:solidFill>
                  <a:schemeClr val="tx1"/>
                </a:solidFill>
              </a:defRPr>
            </a:lvl1pPr>
          </a:lstStyle>
          <a:p>
            <a:r>
              <a:rPr lang="en-US"/>
              <a:t>November 23, Roger Gillis - Copyright and Author Rights - Dalhousie Libraries Scholarship Series</a:t>
            </a:r>
            <a:endParaRPr lang="en-US" dirty="0"/>
          </a:p>
        </p:txBody>
      </p:sp>
      <p:sp>
        <p:nvSpPr>
          <p:cNvPr id="6" name="Slide Number Placeholder 5"/>
          <p:cNvSpPr>
            <a:spLocks noGrp="1"/>
          </p:cNvSpPr>
          <p:nvPr>
            <p:ph type="sldNum" sz="quarter" idx="4"/>
          </p:nvPr>
        </p:nvSpPr>
        <p:spPr>
          <a:xfrm>
            <a:off x="7748337" y="6400800"/>
            <a:ext cx="767013" cy="365760"/>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10" name="Rectangle 9"/>
          <p:cNvSpPr/>
          <p:nvPr userDrawn="1"/>
        </p:nvSpPr>
        <p:spPr>
          <a:xfrm>
            <a:off x="0" y="6309360"/>
            <a:ext cx="9144000" cy="45720"/>
          </a:xfrm>
          <a:prstGeom prst="rect">
            <a:avLst/>
          </a:prstGeom>
          <a:gradFill flip="none" rotWithShape="1">
            <a:gsLst>
              <a:gs pos="25000">
                <a:schemeClr val="accent2"/>
              </a:gs>
              <a:gs pos="100000">
                <a:srgbClr val="39855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C2A592B2-F834-B24B-B597-9E206EC77E2F}"/>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14401" y="6408615"/>
            <a:ext cx="966315" cy="360000"/>
          </a:xfrm>
          <a:prstGeom prst="rect">
            <a:avLst/>
          </a:prstGeom>
        </p:spPr>
      </p:pic>
    </p:spTree>
    <p:extLst>
      <p:ext uri="{BB962C8B-B14F-4D97-AF65-F5344CB8AC3E}">
        <p14:creationId xmlns:p14="http://schemas.microsoft.com/office/powerpoint/2010/main" val="491623599"/>
      </p:ext>
    </p:extLst>
  </p:cSld>
  <p:clrMap bg1="lt1" tx1="dk1" bg2="lt2" tx2="dk2" accent1="accent1" accent2="accent2" accent3="accent3" accent4="accent4" accent5="accent5" accent6="accent6" hlink="hlink" folHlink="folHlink"/>
  <p:sldLayoutIdLst>
    <p:sldLayoutId id="2147483748"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chemeClr val="accent2"/>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chemeClr val="accent2"/>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chemeClr val="accent2"/>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chemeClr val="accent2"/>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https://en.wikipedia.org/wiki/User:IYY"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dfa.ns.ca/images/dfa2017-2020collectiveagreementfinal.pdf"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3912.cupe.ca/documents/collective-agreements/"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unsplash.com/photos/aX_ljOOyWJY?utm_source=unsplash&amp;utm_medium=referral&amp;utm_content=creditCopyText"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9.jpg"/><Relationship Id="rId4" Type="http://schemas.openxmlformats.org/officeDocument/2006/relationships/hyperlink" Target="https://unsplash.com/search/photos/pie?utm_source=unsplash&amp;utm_medium=referral&amp;utm_content=creditCopyText"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hyperlink" Target="https://unsplash.com/search/photos/pug-pie?utm_source=unsplash&amp;utm_medium=referral&amp;utm_content=creditCopyText" TargetMode="External"/><Relationship Id="rId4" Type="http://schemas.openxmlformats.org/officeDocument/2006/relationships/hyperlink" Target="https://unsplash.com/photos/D44HIk-qsvI?utm_source=unsplash&amp;utm_medium=referral&amp;utm_content=creditCopyText"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hcommons.org/"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unsplash.com/photos/bt-Sc22W-BE?utm_source=unsplash&amp;utm_medium=referral&amp;utm_content=creditCopyText"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12.jpg"/><Relationship Id="rId4" Type="http://schemas.openxmlformats.org/officeDocument/2006/relationships/hyperlink" Target="https://unsplash.com/search/photos/steps?utm_source=unsplash&amp;utm_medium=referral&amp;utm_content=creditCopyText"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www.copyright.com/openurl.do?issn=0272-9490"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creativecommons.org/licenses/by-nc-nd/2.5/ca/"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hyperlink" Target="http://journals.sfu.ca/cjhe/index.php/cjhe/about" TargetMode="External"/><Relationship Id="rId4" Type="http://schemas.openxmlformats.org/officeDocument/2006/relationships/hyperlink" Target="http://opcit.eprints.org/oacitation-biblio.html"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unsplash.com/photos/nZPnSyeLUcg?utm_source=unsplash&amp;utm_medium=referral&amp;utm_content=creditCopyText"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13.jpg"/><Relationship Id="rId4" Type="http://schemas.openxmlformats.org/officeDocument/2006/relationships/hyperlink" Target="https://unsplash.com/search/photos/legal-agreement?utm_source=unsplash&amp;utm_medium=referral&amp;utm_content=creditCopyText"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unsplash.com/photos/vWchRczcQwM?utm_source=unsplash&amp;utm_medium=referral&amp;utm_content=creditCopyText"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hyperlink" Target="https://unsplash.com/search/photos/negotiation?utm_source=unsplash&amp;utm_medium=referral&amp;utm_content=creditCopyTex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www.sherpa.ac.uk/romeo/index.php"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hyperlink" Target="http://creativecommons.org/licenses/by-nc-nd/2.0/uk/"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hyperlink" Target="https://subjectguides.esc.edu/c.php?g=754755&amp;p=5408909" TargetMode="External"/><Relationship Id="rId4" Type="http://schemas.openxmlformats.org/officeDocument/2006/relationships/hyperlink" Target="https://creativecommons.org/choose/"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bit.ly/2DDKnuk"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unsplash.com/search/photos/question?utm_source=unsplash&amp;utm_medium=referral&amp;utm_content=creditCopyText" TargetMode="External"/><Relationship Id="rId2" Type="http://schemas.openxmlformats.org/officeDocument/2006/relationships/hyperlink" Target="https://unsplash.com/photos/AoqgGAqrLpU?utm_source=unsplash&amp;utm_medium=referral&amp;utm_content=creditCopyText" TargetMode="External"/><Relationship Id="rId1" Type="http://schemas.openxmlformats.org/officeDocument/2006/relationships/slideLayout" Target="../slideLayouts/slideLayout3.xml"/><Relationship Id="rId4" Type="http://schemas.openxmlformats.org/officeDocument/2006/relationships/image" Target="../media/image19.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hyperlink" Target="https://unsplash.com/search/photos/legal?utm_source=unsplash&amp;utm_medium=referral&amp;utm_content=creditCopyText" TargetMode="External"/><Relationship Id="rId4" Type="http://schemas.openxmlformats.org/officeDocument/2006/relationships/hyperlink" Target="https://unsplash.com/photos/MrmTA29PBsk?utm_source=unsplash&amp;utm_medium=referral&amp;utm_content=creditCopyText"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unsplash.com/photos/J-PAccH3WF4?utm_source=unsplash&amp;utm_medium=referral&amp;utm_content=creditCopyText"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hyperlink" Target="https://unsplash.com/search/photos/academic-journal?utm_source=unsplash&amp;utm_medium=referral&amp;utm_content=creditCopyText"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creativecommons.org/licenses/by-sa/3.0/"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7.jpg"/><Relationship Id="rId5" Type="http://schemas.openxmlformats.org/officeDocument/2006/relationships/hyperlink" Target="http://alphastockimages.com/" TargetMode="External"/><Relationship Id="rId4" Type="http://schemas.openxmlformats.org/officeDocument/2006/relationships/hyperlink" Target="http://nyphotographic.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696744" y="3301232"/>
            <a:ext cx="6515100" cy="633661"/>
          </a:xfrm>
        </p:spPr>
        <p:txBody>
          <a:bodyPr/>
          <a:lstStyle/>
          <a:p>
            <a:r>
              <a:rPr lang="en-US" sz="2400" dirty="0"/>
              <a:t>November 23, Roger Gillis - Copyright and Author Rights - Dalhousie Libraries Scholarship Series</a:t>
            </a:r>
          </a:p>
        </p:txBody>
      </p:sp>
      <p:sp>
        <p:nvSpPr>
          <p:cNvPr id="4" name="Title 3"/>
          <p:cNvSpPr>
            <a:spLocks noGrp="1"/>
          </p:cNvSpPr>
          <p:nvPr>
            <p:ph type="ctrTitle"/>
          </p:nvPr>
        </p:nvSpPr>
        <p:spPr>
          <a:xfrm>
            <a:off x="706270" y="1536970"/>
            <a:ext cx="6505574" cy="1009815"/>
          </a:xfrm>
        </p:spPr>
        <p:txBody>
          <a:bodyPr/>
          <a:lstStyle/>
          <a:p>
            <a:r>
              <a:rPr lang="en-US" dirty="0"/>
              <a:t>Copyright and author rights</a:t>
            </a:r>
          </a:p>
        </p:txBody>
      </p:sp>
      <p:sp>
        <p:nvSpPr>
          <p:cNvPr id="5" name="Slide Number Placeholder 4"/>
          <p:cNvSpPr>
            <a:spLocks noGrp="1"/>
          </p:cNvSpPr>
          <p:nvPr>
            <p:ph type="sldNum" sz="quarter" idx="12"/>
          </p:nvPr>
        </p:nvSpPr>
        <p:spPr/>
        <p:txBody>
          <a:bodyPr/>
          <a:lstStyle/>
          <a:p>
            <a:fld id="{A3F57748-2007-7E4E-BE6E-DA5E3EB58124}" type="slidenum">
              <a:rPr lang="en-US" smtClean="0"/>
              <a:t>1</a:t>
            </a:fld>
            <a:endParaRPr lang="en-US"/>
          </a:p>
        </p:txBody>
      </p:sp>
      <p:sp>
        <p:nvSpPr>
          <p:cNvPr id="3" name="TextBox 2">
            <a:extLst>
              <a:ext uri="{FF2B5EF4-FFF2-40B4-BE49-F238E27FC236}">
                <a16:creationId xmlns:a16="http://schemas.microsoft.com/office/drawing/2014/main" id="{65AF315D-3084-254D-AA2B-3C56485D4D76}"/>
              </a:ext>
            </a:extLst>
          </p:cNvPr>
          <p:cNvSpPr txBox="1"/>
          <p:nvPr/>
        </p:nvSpPr>
        <p:spPr>
          <a:xfrm>
            <a:off x="1271239" y="12676543"/>
            <a:ext cx="2341756" cy="669073"/>
          </a:xfrm>
          <a:prstGeom prst="rect">
            <a:avLst/>
          </a:prstGeom>
          <a:noFill/>
        </p:spPr>
        <p:txBody>
          <a:bodyPr wrap="square" rtlCol="0">
            <a:spAutoFit/>
          </a:bodyPr>
          <a:lstStyle/>
          <a:p>
            <a:endParaRPr lang="en-US" dirty="0"/>
          </a:p>
        </p:txBody>
      </p:sp>
      <p:pic>
        <p:nvPicPr>
          <p:cNvPr id="2050" name="Picture 2" descr="Creative Commons License">
            <a:hlinkClick r:id="rId3"/>
            <a:extLst>
              <a:ext uri="{FF2B5EF4-FFF2-40B4-BE49-F238E27FC236}">
                <a16:creationId xmlns:a16="http://schemas.microsoft.com/office/drawing/2014/main" id="{2BAA6AA7-7A8A-2649-9D87-A6DB349B69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330" y="6158229"/>
            <a:ext cx="1117601" cy="3937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598F138-144F-AF42-B446-FB1F2CA29E0A}"/>
              </a:ext>
            </a:extLst>
          </p:cNvPr>
          <p:cNvSpPr txBox="1"/>
          <p:nvPr/>
        </p:nvSpPr>
        <p:spPr>
          <a:xfrm>
            <a:off x="1753163" y="5893836"/>
            <a:ext cx="5995174" cy="738664"/>
          </a:xfrm>
          <a:prstGeom prst="rect">
            <a:avLst/>
          </a:prstGeom>
          <a:noFill/>
        </p:spPr>
        <p:txBody>
          <a:bodyPr wrap="square" rtlCol="0">
            <a:spAutoFit/>
          </a:bodyPr>
          <a:lstStyle/>
          <a:p>
            <a:r>
              <a:rPr lang="en-US" altLang="en-US" sz="1400" dirty="0">
                <a:solidFill>
                  <a:srgbClr val="049CCF"/>
                </a:solidFill>
                <a:latin typeface="source sans pro" panose="020B0503030403020204" pitchFamily="34" charset="0"/>
              </a:rPr>
              <a:t>                    </a:t>
            </a:r>
            <a:br>
              <a:rPr lang="en-US" altLang="en-US" sz="1400" dirty="0">
                <a:solidFill>
                  <a:srgbClr val="464646"/>
                </a:solidFill>
                <a:latin typeface="source sans pro" panose="020B0503030403020204" pitchFamily="34" charset="0"/>
              </a:rPr>
            </a:br>
            <a:r>
              <a:rPr lang="en-US" altLang="en-US" sz="1400" dirty="0">
                <a:solidFill>
                  <a:schemeClr val="bg1"/>
                </a:solidFill>
                <a:latin typeface="source sans pro" panose="020B0503030403020204" pitchFamily="34" charset="0"/>
              </a:rPr>
              <a:t>This work is licensed under a </a:t>
            </a:r>
            <a:r>
              <a:rPr lang="en-US" altLang="en-US" sz="1400" dirty="0">
                <a:solidFill>
                  <a:schemeClr val="bg1"/>
                </a:solidFill>
                <a:latin typeface="source sans pro" panose="020B0503030403020204" pitchFamily="34" charset="0"/>
                <a:hlinkClick r:id="rId3">
                  <a:extLst>
                    <a:ext uri="{A12FA001-AC4F-418D-AE19-62706E023703}">
                      <ahyp:hlinkClr xmlns:ahyp="http://schemas.microsoft.com/office/drawing/2018/hyperlinkcolor" val="tx"/>
                    </a:ext>
                  </a:extLst>
                </a:hlinkClick>
              </a:rPr>
              <a:t>Creative Commons Attribution-NonCommercial-ShareAlike 4.0 International License</a:t>
            </a:r>
            <a:r>
              <a:rPr lang="en-US" altLang="en-US" sz="1400" dirty="0">
                <a:solidFill>
                  <a:schemeClr val="bg1"/>
                </a:solidFill>
                <a:latin typeface="source sans pro" panose="020B0503030403020204" pitchFamily="34" charset="0"/>
              </a:rPr>
              <a:t>.</a:t>
            </a:r>
            <a:endParaRPr lang="en-US" sz="1400" dirty="0">
              <a:solidFill>
                <a:schemeClr val="bg1"/>
              </a:solidFill>
            </a:endParaRPr>
          </a:p>
        </p:txBody>
      </p:sp>
    </p:spTree>
    <p:extLst>
      <p:ext uri="{BB962C8B-B14F-4D97-AF65-F5344CB8AC3E}">
        <p14:creationId xmlns:p14="http://schemas.microsoft.com/office/powerpoint/2010/main" val="623602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Different types of Rights</a:t>
            </a:r>
          </a:p>
        </p:txBody>
      </p:sp>
      <p:sp>
        <p:nvSpPr>
          <p:cNvPr id="3" name="Content Placeholder 2"/>
          <p:cNvSpPr>
            <a:spLocks noGrp="1"/>
          </p:cNvSpPr>
          <p:nvPr>
            <p:ph idx="1"/>
          </p:nvPr>
        </p:nvSpPr>
        <p:spPr>
          <a:xfrm>
            <a:off x="914400" y="1207008"/>
            <a:ext cx="7600950" cy="4415579"/>
          </a:xfrm>
        </p:spPr>
        <p:txBody>
          <a:bodyPr/>
          <a:lstStyle/>
          <a:p>
            <a:r>
              <a:rPr lang="en-US" b="1" dirty="0"/>
              <a:t>Economic rights</a:t>
            </a:r>
          </a:p>
          <a:p>
            <a:pPr lvl="1" fontAlgn="base"/>
            <a:r>
              <a:rPr lang="en-US" dirty="0"/>
              <a:t>Reproduction/Distribution</a:t>
            </a:r>
          </a:p>
          <a:p>
            <a:pPr lvl="1" fontAlgn="base"/>
            <a:r>
              <a:rPr lang="en-US" dirty="0"/>
              <a:t>Performance in public</a:t>
            </a:r>
          </a:p>
          <a:p>
            <a:pPr lvl="1" fontAlgn="base"/>
            <a:r>
              <a:rPr lang="en-US" dirty="0"/>
              <a:t>(first) publication, translation rights</a:t>
            </a:r>
          </a:p>
          <a:p>
            <a:r>
              <a:rPr lang="en-US" b="1" dirty="0"/>
              <a:t>Moral rights</a:t>
            </a:r>
          </a:p>
          <a:p>
            <a:pPr lvl="1" fontAlgn="base"/>
            <a:r>
              <a:rPr lang="en-US" dirty="0"/>
              <a:t>Protects the reputation of the author &amp; integrity of the work</a:t>
            </a:r>
          </a:p>
          <a:p>
            <a:pPr lvl="1" fontAlgn="base"/>
            <a:r>
              <a:rPr lang="en-US" dirty="0"/>
              <a:t>Cannot be assigned (but can be waived)</a:t>
            </a:r>
          </a:p>
          <a:p>
            <a:pPr lvl="1" fontAlgn="base"/>
            <a:r>
              <a:rPr lang="en-US" dirty="0"/>
              <a:t> Rights of Attribution &amp; Association</a:t>
            </a:r>
            <a:br>
              <a:rPr lang="en-US" dirty="0"/>
            </a:br>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10</a:t>
            </a:fld>
            <a:endParaRPr lang="en-US" dirty="0"/>
          </a:p>
        </p:txBody>
      </p:sp>
    </p:spTree>
    <p:extLst>
      <p:ext uri="{BB962C8B-B14F-4D97-AF65-F5344CB8AC3E}">
        <p14:creationId xmlns:p14="http://schemas.microsoft.com/office/powerpoint/2010/main" val="719180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C77C7-D9FD-BD4F-A7A9-B8710D15B5B7}"/>
              </a:ext>
            </a:extLst>
          </p:cNvPr>
          <p:cNvSpPr>
            <a:spLocks noGrp="1"/>
          </p:cNvSpPr>
          <p:nvPr>
            <p:ph type="title"/>
          </p:nvPr>
        </p:nvSpPr>
        <p:spPr>
          <a:xfrm>
            <a:off x="914400" y="10751"/>
            <a:ext cx="7600950" cy="755059"/>
          </a:xfrm>
        </p:spPr>
        <p:txBody>
          <a:bodyPr/>
          <a:lstStyle/>
          <a:p>
            <a:r>
              <a:rPr lang="en-US" dirty="0"/>
              <a:t>Moral Rights</a:t>
            </a:r>
          </a:p>
        </p:txBody>
      </p:sp>
      <p:pic>
        <p:nvPicPr>
          <p:cNvPr id="7" name="Content Placeholder 6">
            <a:extLst>
              <a:ext uri="{FF2B5EF4-FFF2-40B4-BE49-F238E27FC236}">
                <a16:creationId xmlns:a16="http://schemas.microsoft.com/office/drawing/2014/main" id="{EEB668BD-8AB3-8746-8C40-DD04A47F033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400" y="1028700"/>
            <a:ext cx="4007796" cy="4800600"/>
          </a:xfrm>
        </p:spPr>
      </p:pic>
      <p:sp>
        <p:nvSpPr>
          <p:cNvPr id="4" name="Footer Placeholder 3">
            <a:extLst>
              <a:ext uri="{FF2B5EF4-FFF2-40B4-BE49-F238E27FC236}">
                <a16:creationId xmlns:a16="http://schemas.microsoft.com/office/drawing/2014/main" id="{C8292824-D281-074E-A080-6FE4EE4E42CC}"/>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75464137-597A-3C49-97D0-98C0D9C02915}"/>
              </a:ext>
            </a:extLst>
          </p:cNvPr>
          <p:cNvSpPr>
            <a:spLocks noGrp="1"/>
          </p:cNvSpPr>
          <p:nvPr>
            <p:ph type="sldNum" sz="quarter" idx="12"/>
          </p:nvPr>
        </p:nvSpPr>
        <p:spPr/>
        <p:txBody>
          <a:bodyPr/>
          <a:lstStyle/>
          <a:p>
            <a:fld id="{EBBA2BBE-D6E6-4BE2-A029-E4C4FCB9ADED}" type="slidenum">
              <a:rPr lang="en-US" smtClean="0"/>
              <a:t>11</a:t>
            </a:fld>
            <a:endParaRPr lang="en-US" dirty="0"/>
          </a:p>
        </p:txBody>
      </p:sp>
      <p:sp>
        <p:nvSpPr>
          <p:cNvPr id="8" name="TextBox 7">
            <a:extLst>
              <a:ext uri="{FF2B5EF4-FFF2-40B4-BE49-F238E27FC236}">
                <a16:creationId xmlns:a16="http://schemas.microsoft.com/office/drawing/2014/main" id="{78D33A8E-47D7-A347-AC6C-420544E0E14C}"/>
              </a:ext>
            </a:extLst>
          </p:cNvPr>
          <p:cNvSpPr txBox="1"/>
          <p:nvPr/>
        </p:nvSpPr>
        <p:spPr>
          <a:xfrm>
            <a:off x="5587054" y="5325312"/>
            <a:ext cx="3304027" cy="738664"/>
          </a:xfrm>
          <a:prstGeom prst="rect">
            <a:avLst/>
          </a:prstGeom>
          <a:noFill/>
        </p:spPr>
        <p:txBody>
          <a:bodyPr wrap="square" rtlCol="0">
            <a:spAutoFit/>
          </a:bodyPr>
          <a:lstStyle/>
          <a:p>
            <a:r>
              <a:rPr lang="en-CA" sz="1400" dirty="0"/>
              <a:t>Toronto Eaton Centre, facing north. Photo taken by </a:t>
            </a:r>
            <a:r>
              <a:rPr lang="en-CA" sz="1400" dirty="0">
                <a:hlinkClick r:id="rId4" tooltip="en:User:IYY"/>
              </a:rPr>
              <a:t>IYY</a:t>
            </a:r>
            <a:r>
              <a:rPr lang="en-CA" sz="1400" dirty="0"/>
              <a:t>. Licensed under CC-BY-SA</a:t>
            </a:r>
            <a:endParaRPr lang="en-US" sz="1400" dirty="0"/>
          </a:p>
        </p:txBody>
      </p:sp>
      <p:sp>
        <p:nvSpPr>
          <p:cNvPr id="3" name="TextBox 2">
            <a:extLst>
              <a:ext uri="{FF2B5EF4-FFF2-40B4-BE49-F238E27FC236}">
                <a16:creationId xmlns:a16="http://schemas.microsoft.com/office/drawing/2014/main" id="{644E2D11-FE4D-4248-9A06-392A2EFA779A}"/>
              </a:ext>
            </a:extLst>
          </p:cNvPr>
          <p:cNvSpPr txBox="1"/>
          <p:nvPr/>
        </p:nvSpPr>
        <p:spPr>
          <a:xfrm>
            <a:off x="5587054" y="1515291"/>
            <a:ext cx="2928296" cy="830997"/>
          </a:xfrm>
          <a:prstGeom prst="rect">
            <a:avLst/>
          </a:prstGeom>
          <a:noFill/>
        </p:spPr>
        <p:txBody>
          <a:bodyPr wrap="square" rtlCol="0">
            <a:spAutoFit/>
          </a:bodyPr>
          <a:lstStyle/>
          <a:p>
            <a:r>
              <a:rPr lang="en-US" sz="2400" b="1" i="1" dirty="0"/>
              <a:t>Snow v. Eaton Center</a:t>
            </a:r>
          </a:p>
        </p:txBody>
      </p:sp>
    </p:spTree>
    <p:extLst>
      <p:ext uri="{BB962C8B-B14F-4D97-AF65-F5344CB8AC3E}">
        <p14:creationId xmlns:p14="http://schemas.microsoft.com/office/powerpoint/2010/main" val="936132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ownership</a:t>
            </a:r>
          </a:p>
        </p:txBody>
      </p:sp>
      <p:sp>
        <p:nvSpPr>
          <p:cNvPr id="3" name="Content Placeholder 2"/>
          <p:cNvSpPr>
            <a:spLocks noGrp="1"/>
          </p:cNvSpPr>
          <p:nvPr>
            <p:ph idx="1"/>
          </p:nvPr>
        </p:nvSpPr>
        <p:spPr/>
        <p:txBody>
          <a:bodyPr/>
          <a:lstStyle/>
          <a:p>
            <a:pPr fontAlgn="base"/>
            <a:r>
              <a:rPr lang="en-US" dirty="0"/>
              <a:t>General rule: author/creator of the work is the first owner of copyright</a:t>
            </a:r>
          </a:p>
          <a:p>
            <a:pPr fontAlgn="base"/>
            <a:r>
              <a:rPr lang="en-US" dirty="0"/>
              <a:t>Organizations: Employers own copyright in cases where employees create works in the course of their duties ( exceptions: most university faculty, or where a contract exists stating otherwise)</a:t>
            </a:r>
          </a:p>
          <a:p>
            <a:pPr fontAlgn="base"/>
            <a:r>
              <a:rPr lang="en-US" dirty="0"/>
              <a:t>Governments (Crown publications): Federal, Provincial, and territorial (not municipal governments)</a:t>
            </a:r>
          </a:p>
          <a:p>
            <a:pPr fontAlgn="base"/>
            <a:r>
              <a:rPr lang="en-US" dirty="0"/>
              <a:t>Copyright expires (Public Domain)</a:t>
            </a:r>
          </a:p>
          <a:p>
            <a:pPr lvl="1" fontAlgn="base"/>
            <a:r>
              <a:rPr lang="en-US" dirty="0"/>
              <a:t>Copyright lasts for a long time (Creator’s life+50 years - but possibly more (Gee Thanks, Trudeau!). </a:t>
            </a:r>
          </a:p>
          <a:p>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12</a:t>
            </a:fld>
            <a:endParaRPr lang="en-US" dirty="0"/>
          </a:p>
        </p:txBody>
      </p:sp>
    </p:spTree>
    <p:extLst>
      <p:ext uri="{BB962C8B-B14F-4D97-AF65-F5344CB8AC3E}">
        <p14:creationId xmlns:p14="http://schemas.microsoft.com/office/powerpoint/2010/main" val="656782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B366E-43C1-854C-94A2-DC9A81FF9D6B}"/>
              </a:ext>
            </a:extLst>
          </p:cNvPr>
          <p:cNvSpPr>
            <a:spLocks noGrp="1"/>
          </p:cNvSpPr>
          <p:nvPr>
            <p:ph type="title"/>
          </p:nvPr>
        </p:nvSpPr>
        <p:spPr/>
        <p:txBody>
          <a:bodyPr/>
          <a:lstStyle/>
          <a:p>
            <a:r>
              <a:rPr lang="en-US" dirty="0"/>
              <a:t>Employment &amp; copyright arrangements</a:t>
            </a:r>
          </a:p>
        </p:txBody>
      </p:sp>
      <p:sp>
        <p:nvSpPr>
          <p:cNvPr id="3" name="Content Placeholder 2">
            <a:extLst>
              <a:ext uri="{FF2B5EF4-FFF2-40B4-BE49-F238E27FC236}">
                <a16:creationId xmlns:a16="http://schemas.microsoft.com/office/drawing/2014/main" id="{5B533093-0A1F-E949-843F-578EAE666810}"/>
              </a:ext>
            </a:extLst>
          </p:cNvPr>
          <p:cNvSpPr>
            <a:spLocks noGrp="1"/>
          </p:cNvSpPr>
          <p:nvPr>
            <p:ph idx="1"/>
          </p:nvPr>
        </p:nvSpPr>
        <p:spPr/>
        <p:txBody>
          <a:bodyPr/>
          <a:lstStyle/>
          <a:p>
            <a:r>
              <a:rPr lang="en-US" dirty="0"/>
              <a:t>”Work-for-hire” doctrine (most employers)</a:t>
            </a:r>
          </a:p>
          <a:p>
            <a:r>
              <a:rPr lang="en-US" dirty="0"/>
              <a:t>Independent contractors / freelancers / volunteers</a:t>
            </a:r>
          </a:p>
          <a:p>
            <a:r>
              <a:rPr lang="en-US" dirty="0"/>
              <a:t>University faculty</a:t>
            </a:r>
          </a:p>
          <a:p>
            <a:r>
              <a:rPr lang="en-US" dirty="0"/>
              <a:t>Co-authors (joint copyright holders)</a:t>
            </a:r>
          </a:p>
          <a:p>
            <a:endParaRPr lang="en-US" dirty="0"/>
          </a:p>
          <a:p>
            <a:endParaRPr lang="en-US" dirty="0"/>
          </a:p>
        </p:txBody>
      </p:sp>
      <p:sp>
        <p:nvSpPr>
          <p:cNvPr id="4" name="Footer Placeholder 3">
            <a:extLst>
              <a:ext uri="{FF2B5EF4-FFF2-40B4-BE49-F238E27FC236}">
                <a16:creationId xmlns:a16="http://schemas.microsoft.com/office/drawing/2014/main" id="{ECF7A4D3-9702-C344-8B89-BA0004EF706E}"/>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87113C52-8046-A94B-A435-870211478175}"/>
              </a:ext>
            </a:extLst>
          </p:cNvPr>
          <p:cNvSpPr>
            <a:spLocks noGrp="1"/>
          </p:cNvSpPr>
          <p:nvPr>
            <p:ph type="sldNum" sz="quarter" idx="12"/>
          </p:nvPr>
        </p:nvSpPr>
        <p:spPr/>
        <p:txBody>
          <a:bodyPr/>
          <a:lstStyle/>
          <a:p>
            <a:fld id="{EBBA2BBE-D6E6-4BE2-A029-E4C4FCB9ADED}" type="slidenum">
              <a:rPr lang="en-US" smtClean="0"/>
              <a:t>13</a:t>
            </a:fld>
            <a:endParaRPr lang="en-US" dirty="0"/>
          </a:p>
        </p:txBody>
      </p:sp>
    </p:spTree>
    <p:extLst>
      <p:ext uri="{BB962C8B-B14F-4D97-AF65-F5344CB8AC3E}">
        <p14:creationId xmlns:p14="http://schemas.microsoft.com/office/powerpoint/2010/main" val="2063704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Collective agreements: Dalhousie Faculty Association</a:t>
            </a:r>
          </a:p>
        </p:txBody>
      </p:sp>
      <p:sp>
        <p:nvSpPr>
          <p:cNvPr id="3" name="Content Placeholder 2"/>
          <p:cNvSpPr>
            <a:spLocks noGrp="1"/>
          </p:cNvSpPr>
          <p:nvPr>
            <p:ph idx="1"/>
          </p:nvPr>
        </p:nvSpPr>
        <p:spPr>
          <a:xfrm>
            <a:off x="622570" y="1281228"/>
            <a:ext cx="8184610" cy="4800600"/>
          </a:xfrm>
        </p:spPr>
        <p:txBody>
          <a:bodyPr/>
          <a:lstStyle/>
          <a:p>
            <a:pPr marL="0" lvl="0" indent="0" defTabSz="914400">
              <a:lnSpc>
                <a:spcPct val="100000"/>
              </a:lnSpc>
              <a:spcBef>
                <a:spcPts val="0"/>
              </a:spcBef>
              <a:buNone/>
            </a:pPr>
            <a:r>
              <a:rPr lang="en-US" dirty="0"/>
              <a:t>“Except as dealt with in Clauses 23.05 and 23.06, the Board makes no claim to the copyrights in books, articles and similar material in the print or digital media written or prepared by any Member. The Board makes no claim to the copyright of any work of art, such as painting, sculpture, music or the like, created by any Member. The Board, therefore, undertakes to transfer to those Members who are the authors, and hereby transfers to those Members who are the authors, the copyrights of all material they have created in the print or digital media and in works of art.”</a:t>
            </a:r>
          </a:p>
          <a:p>
            <a:pPr marL="0" lvl="0" indent="0" defTabSz="914400">
              <a:lnSpc>
                <a:spcPct val="100000"/>
              </a:lnSpc>
              <a:spcBef>
                <a:spcPts val="0"/>
              </a:spcBef>
              <a:buNone/>
            </a:pPr>
            <a:endParaRPr lang="en-US" dirty="0"/>
          </a:p>
          <a:p>
            <a:pPr marL="0" lvl="0" indent="0" defTabSz="914400">
              <a:lnSpc>
                <a:spcPct val="100000"/>
              </a:lnSpc>
              <a:spcBef>
                <a:spcPts val="0"/>
              </a:spcBef>
              <a:buNone/>
            </a:pPr>
            <a:r>
              <a:rPr lang="en-US" dirty="0"/>
              <a:t>-- Article 23 </a:t>
            </a:r>
            <a:r>
              <a:rPr lang="en-US" dirty="0">
                <a:hlinkClick r:id="rId3"/>
              </a:rPr>
              <a:t>DFA collective agreement.</a:t>
            </a:r>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14</a:t>
            </a:fld>
            <a:endParaRPr lang="en-US" dirty="0"/>
          </a:p>
        </p:txBody>
      </p:sp>
    </p:spTree>
    <p:extLst>
      <p:ext uri="{BB962C8B-B14F-4D97-AF65-F5344CB8AC3E}">
        <p14:creationId xmlns:p14="http://schemas.microsoft.com/office/powerpoint/2010/main" val="579124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Collective Agreements: CUPE 3912</a:t>
            </a:r>
          </a:p>
        </p:txBody>
      </p:sp>
      <p:sp>
        <p:nvSpPr>
          <p:cNvPr id="3" name="Content Placeholder 2"/>
          <p:cNvSpPr>
            <a:spLocks noGrp="1"/>
          </p:cNvSpPr>
          <p:nvPr>
            <p:ph idx="1"/>
          </p:nvPr>
        </p:nvSpPr>
        <p:spPr>
          <a:xfrm>
            <a:off x="423746" y="1872353"/>
            <a:ext cx="8091604" cy="2565832"/>
          </a:xfrm>
        </p:spPr>
        <p:txBody>
          <a:bodyPr/>
          <a:lstStyle/>
          <a:p>
            <a:pPr marL="0" indent="0">
              <a:buNone/>
            </a:pPr>
            <a:r>
              <a:rPr lang="en-CA" dirty="0"/>
              <a:t>“Part-Time Academics shall retain ownership of their lectures and any lecture materials exclusively created by them for use in teaching assigned courses unless they have agreed otherwise. Lectures and lecture materials shall not include, among other things, items such as syllabi, course outlines, examinations, tests and assignments.”</a:t>
            </a:r>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15</a:t>
            </a:fld>
            <a:endParaRPr lang="en-US" dirty="0"/>
          </a:p>
        </p:txBody>
      </p:sp>
      <p:sp>
        <p:nvSpPr>
          <p:cNvPr id="6" name="TextBox 5">
            <a:extLst>
              <a:ext uri="{FF2B5EF4-FFF2-40B4-BE49-F238E27FC236}">
                <a16:creationId xmlns:a16="http://schemas.microsoft.com/office/drawing/2014/main" id="{C94FC5B0-FF2E-C044-915D-1EA243E127D4}"/>
              </a:ext>
            </a:extLst>
          </p:cNvPr>
          <p:cNvSpPr txBox="1"/>
          <p:nvPr/>
        </p:nvSpPr>
        <p:spPr>
          <a:xfrm>
            <a:off x="1420238" y="4844374"/>
            <a:ext cx="4941651" cy="646331"/>
          </a:xfrm>
          <a:prstGeom prst="rect">
            <a:avLst/>
          </a:prstGeom>
          <a:noFill/>
        </p:spPr>
        <p:txBody>
          <a:bodyPr wrap="square" rtlCol="0">
            <a:spAutoFit/>
          </a:bodyPr>
          <a:lstStyle/>
          <a:p>
            <a:r>
              <a:rPr lang="en-US" dirty="0"/>
              <a:t>Article 23.2 – </a:t>
            </a:r>
            <a:r>
              <a:rPr lang="en-US" dirty="0">
                <a:hlinkClick r:id="rId3"/>
              </a:rPr>
              <a:t>CUPE 3912 Collective agreement</a:t>
            </a:r>
            <a:endParaRPr lang="en-US" dirty="0"/>
          </a:p>
        </p:txBody>
      </p:sp>
    </p:spTree>
    <p:extLst>
      <p:ext uri="{BB962C8B-B14F-4D97-AF65-F5344CB8AC3E}">
        <p14:creationId xmlns:p14="http://schemas.microsoft.com/office/powerpoint/2010/main" val="950474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creators and owners</a:t>
            </a:r>
          </a:p>
        </p:txBody>
      </p:sp>
      <p:sp>
        <p:nvSpPr>
          <p:cNvPr id="3" name="Content Placeholder 2"/>
          <p:cNvSpPr>
            <a:spLocks noGrp="1"/>
          </p:cNvSpPr>
          <p:nvPr>
            <p:ph idx="1"/>
          </p:nvPr>
        </p:nvSpPr>
        <p:spPr>
          <a:xfrm>
            <a:off x="389106" y="1207008"/>
            <a:ext cx="8126244" cy="4800600"/>
          </a:xfrm>
        </p:spPr>
        <p:txBody>
          <a:bodyPr/>
          <a:lstStyle/>
          <a:p>
            <a:pPr marL="0" indent="0">
              <a:buNone/>
            </a:pPr>
            <a:endParaRPr lang="en-US" b="1" dirty="0"/>
          </a:p>
          <a:p>
            <a:pPr marL="0" indent="0">
              <a:buNone/>
            </a:pPr>
            <a:endParaRPr lang="en-US" b="1" dirty="0"/>
          </a:p>
          <a:p>
            <a:pPr marL="0" indent="0" algn="ctr">
              <a:buNone/>
            </a:pPr>
            <a:r>
              <a:rPr lang="en-US" b="1" u="sng" dirty="0"/>
              <a:t>The Creator of a Copyright-protected work is not the same as the owner of a copyright-protected work.</a:t>
            </a:r>
          </a:p>
          <a:p>
            <a:pPr marL="0" indent="0" algn="ctr">
              <a:buNone/>
            </a:pPr>
            <a:endParaRPr lang="en-US" b="1" u="sng" dirty="0"/>
          </a:p>
          <a:p>
            <a:r>
              <a:rPr lang="en-US" dirty="0"/>
              <a:t>Copyright can be assigned (economic rights)</a:t>
            </a:r>
          </a:p>
          <a:p>
            <a:r>
              <a:rPr lang="en-US" dirty="0"/>
              <a:t>Transfer of ownership must be in writing (print or electronic)</a:t>
            </a:r>
          </a:p>
          <a:p>
            <a:pPr marL="0" indent="0" algn="ctr">
              <a:buNone/>
            </a:pPr>
            <a:br>
              <a:rPr lang="en-US" u="sng" dirty="0"/>
            </a:br>
            <a:endParaRPr lang="en-US" u="sng"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16</a:t>
            </a:fld>
            <a:endParaRPr lang="en-US" dirty="0"/>
          </a:p>
        </p:txBody>
      </p:sp>
    </p:spTree>
    <p:extLst>
      <p:ext uri="{BB962C8B-B14F-4D97-AF65-F5344CB8AC3E}">
        <p14:creationId xmlns:p14="http://schemas.microsoft.com/office/powerpoint/2010/main" val="20868284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10044-9056-9840-AE92-623478143117}"/>
              </a:ext>
            </a:extLst>
          </p:cNvPr>
          <p:cNvSpPr>
            <a:spLocks noGrp="1"/>
          </p:cNvSpPr>
          <p:nvPr>
            <p:ph type="title"/>
          </p:nvPr>
        </p:nvSpPr>
        <p:spPr>
          <a:xfrm>
            <a:off x="211284" y="188714"/>
            <a:ext cx="8676828" cy="735604"/>
          </a:xfrm>
        </p:spPr>
        <p:txBody>
          <a:bodyPr/>
          <a:lstStyle/>
          <a:p>
            <a:r>
              <a:rPr lang="en-US" dirty="0"/>
              <a:t>Copyright as Pie </a:t>
            </a:r>
          </a:p>
        </p:txBody>
      </p:sp>
      <p:sp>
        <p:nvSpPr>
          <p:cNvPr id="3" name="Content Placeholder 2">
            <a:extLst>
              <a:ext uri="{FF2B5EF4-FFF2-40B4-BE49-F238E27FC236}">
                <a16:creationId xmlns:a16="http://schemas.microsoft.com/office/drawing/2014/main" id="{C57C5DF0-B230-124F-A46E-3EF39E59F909}"/>
              </a:ext>
            </a:extLst>
          </p:cNvPr>
          <p:cNvSpPr>
            <a:spLocks noGrp="1"/>
          </p:cNvSpPr>
          <p:nvPr>
            <p:ph idx="1"/>
          </p:nvPr>
        </p:nvSpPr>
        <p:spPr>
          <a:xfrm>
            <a:off x="5058382" y="5601478"/>
            <a:ext cx="4085617" cy="502919"/>
          </a:xfrm>
        </p:spPr>
        <p:txBody>
          <a:bodyPr/>
          <a:lstStyle/>
          <a:p>
            <a:pPr marL="0" indent="0">
              <a:buNone/>
            </a:pPr>
            <a:r>
              <a:rPr lang="en-CA" sz="1200" dirty="0"/>
              <a:t>Photo by </a:t>
            </a:r>
            <a:r>
              <a:rPr lang="en-CA" sz="1200" dirty="0">
                <a:hlinkClick r:id="rId3"/>
              </a:rPr>
              <a:t>Alex Loup</a:t>
            </a:r>
            <a:r>
              <a:rPr lang="en-CA" sz="1200" dirty="0"/>
              <a:t> on </a:t>
            </a:r>
            <a:r>
              <a:rPr lang="en-CA" sz="1200" dirty="0">
                <a:hlinkClick r:id="rId4"/>
              </a:rPr>
              <a:t>Unsplash</a:t>
            </a:r>
            <a:endParaRPr lang="en-US" sz="1200" dirty="0"/>
          </a:p>
        </p:txBody>
      </p:sp>
      <p:sp>
        <p:nvSpPr>
          <p:cNvPr id="4" name="Footer Placeholder 3">
            <a:extLst>
              <a:ext uri="{FF2B5EF4-FFF2-40B4-BE49-F238E27FC236}">
                <a16:creationId xmlns:a16="http://schemas.microsoft.com/office/drawing/2014/main" id="{C211942A-AA38-1A48-9F82-07B30745422B}"/>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AAAEEC42-3CAF-4246-AFD6-7B6DB34A8E87}"/>
              </a:ext>
            </a:extLst>
          </p:cNvPr>
          <p:cNvSpPr>
            <a:spLocks noGrp="1"/>
          </p:cNvSpPr>
          <p:nvPr>
            <p:ph type="sldNum" sz="quarter" idx="12"/>
          </p:nvPr>
        </p:nvSpPr>
        <p:spPr/>
        <p:txBody>
          <a:bodyPr/>
          <a:lstStyle/>
          <a:p>
            <a:fld id="{EBBA2BBE-D6E6-4BE2-A029-E4C4FCB9ADED}" type="slidenum">
              <a:rPr lang="en-US" smtClean="0"/>
              <a:t>17</a:t>
            </a:fld>
            <a:endParaRPr lang="en-US" dirty="0"/>
          </a:p>
        </p:txBody>
      </p:sp>
      <p:pic>
        <p:nvPicPr>
          <p:cNvPr id="7" name="Picture 6">
            <a:extLst>
              <a:ext uri="{FF2B5EF4-FFF2-40B4-BE49-F238E27FC236}">
                <a16:creationId xmlns:a16="http://schemas.microsoft.com/office/drawing/2014/main" id="{62EAC2C9-87D9-DB4E-86B8-039520FF79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888" y="1016831"/>
            <a:ext cx="4316111" cy="5087566"/>
          </a:xfrm>
          <a:prstGeom prst="rect">
            <a:avLst/>
          </a:prstGeom>
        </p:spPr>
      </p:pic>
      <p:sp>
        <p:nvSpPr>
          <p:cNvPr id="8" name="TextBox 7">
            <a:extLst>
              <a:ext uri="{FF2B5EF4-FFF2-40B4-BE49-F238E27FC236}">
                <a16:creationId xmlns:a16="http://schemas.microsoft.com/office/drawing/2014/main" id="{FDEC2E07-F9FB-B842-A99B-124954A23EA2}"/>
              </a:ext>
            </a:extLst>
          </p:cNvPr>
          <p:cNvSpPr txBox="1"/>
          <p:nvPr/>
        </p:nvSpPr>
        <p:spPr>
          <a:xfrm>
            <a:off x="4916020" y="1395416"/>
            <a:ext cx="3972092" cy="4431983"/>
          </a:xfrm>
          <a:prstGeom prst="rect">
            <a:avLst/>
          </a:prstGeom>
          <a:noFill/>
        </p:spPr>
        <p:txBody>
          <a:bodyPr wrap="square" rtlCol="0">
            <a:spAutoFit/>
          </a:bodyPr>
          <a:lstStyle/>
          <a:p>
            <a:r>
              <a:rPr lang="en-US" sz="2200" dirty="0"/>
              <a:t>Translation rights</a:t>
            </a:r>
          </a:p>
          <a:p>
            <a:endParaRPr lang="en-US" sz="2200" dirty="0"/>
          </a:p>
          <a:p>
            <a:r>
              <a:rPr lang="en-US" sz="2200" dirty="0"/>
              <a:t>Print distribution rights</a:t>
            </a:r>
          </a:p>
          <a:p>
            <a:endParaRPr lang="en-US" sz="2200" dirty="0"/>
          </a:p>
          <a:p>
            <a:r>
              <a:rPr lang="en-US" sz="2200" dirty="0"/>
              <a:t>Electronic distribution rights</a:t>
            </a:r>
          </a:p>
          <a:p>
            <a:endParaRPr lang="en-US" sz="2200" dirty="0"/>
          </a:p>
          <a:p>
            <a:r>
              <a:rPr lang="en-US" sz="2200" dirty="0"/>
              <a:t>Public Performance rights</a:t>
            </a:r>
          </a:p>
          <a:p>
            <a:endParaRPr lang="en-US" sz="2200" dirty="0"/>
          </a:p>
          <a:p>
            <a:r>
              <a:rPr lang="en-US" sz="2200" dirty="0"/>
              <a:t>And more …</a:t>
            </a:r>
          </a:p>
          <a:p>
            <a:endParaRPr lang="en-US" sz="2200" dirty="0"/>
          </a:p>
          <a:p>
            <a:endParaRPr lang="en-US" sz="2200" dirty="0"/>
          </a:p>
          <a:p>
            <a:endParaRPr lang="en-US" sz="2200" dirty="0"/>
          </a:p>
          <a:p>
            <a:endParaRPr lang="en-US" dirty="0"/>
          </a:p>
        </p:txBody>
      </p:sp>
    </p:spTree>
    <p:extLst>
      <p:ext uri="{BB962C8B-B14F-4D97-AF65-F5344CB8AC3E}">
        <p14:creationId xmlns:p14="http://schemas.microsoft.com/office/powerpoint/2010/main" val="2857957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Hey! I wanted some of that pie! </a:t>
            </a:r>
          </a:p>
        </p:txBody>
      </p:sp>
      <p:sp>
        <p:nvSpPr>
          <p:cNvPr id="3" name="Content Placeholder 2"/>
          <p:cNvSpPr>
            <a:spLocks noGrp="1"/>
          </p:cNvSpPr>
          <p:nvPr>
            <p:ph idx="1"/>
          </p:nvPr>
        </p:nvSpPr>
        <p:spPr>
          <a:xfrm>
            <a:off x="4572000" y="2790896"/>
            <a:ext cx="3943350" cy="1875826"/>
          </a:xfrm>
        </p:spPr>
        <p:txBody>
          <a:bodyPr/>
          <a:lstStyle/>
          <a:p>
            <a:pPr marL="0" indent="0">
              <a:buNone/>
            </a:pPr>
            <a:r>
              <a:rPr lang="en-US" b="1" dirty="0"/>
              <a:t>Restrictive copyright agreements may prevent authors from doing particular things with their works! </a:t>
            </a:r>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18</a:t>
            </a:fld>
            <a:endParaRPr lang="en-US" dirty="0"/>
          </a:p>
        </p:txBody>
      </p:sp>
      <p:pic>
        <p:nvPicPr>
          <p:cNvPr id="1026" name="Picture 2" descr="https://lh5.googleusercontent.com/wFKl95WWbAe44mpENiWhCME38DkkHYerglFgMAjeZtnXPpi-huXJP1v-M2dgHBA_LUWTXIPqdJbBKtEuz_UCz4aMq7HlSny9HkK2-Rq0pxFDK0SD0MRjmomomb76YMi0527wE714wM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651" y="1207008"/>
            <a:ext cx="3644788" cy="454587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9341AAC-50A4-A64F-B141-ECC470A12224}"/>
              </a:ext>
            </a:extLst>
          </p:cNvPr>
          <p:cNvSpPr/>
          <p:nvPr/>
        </p:nvSpPr>
        <p:spPr>
          <a:xfrm>
            <a:off x="5767117" y="5752882"/>
            <a:ext cx="3315239" cy="523220"/>
          </a:xfrm>
          <a:prstGeom prst="rect">
            <a:avLst/>
          </a:prstGeom>
        </p:spPr>
        <p:txBody>
          <a:bodyPr wrap="square">
            <a:spAutoFit/>
          </a:bodyPr>
          <a:lstStyle/>
          <a:p>
            <a:r>
              <a:rPr lang="en-CA" sz="1400" dirty="0"/>
              <a:t>Photo by </a:t>
            </a:r>
            <a:r>
              <a:rPr lang="en-CA" sz="1400" dirty="0">
                <a:hlinkClick r:id="rId4"/>
              </a:rPr>
              <a:t>Charles Deluvio 🇵🇭🇨🇦</a:t>
            </a:r>
            <a:r>
              <a:rPr lang="en-CA" sz="1400" dirty="0"/>
              <a:t> on </a:t>
            </a:r>
            <a:r>
              <a:rPr lang="en-CA" sz="1400" dirty="0">
                <a:hlinkClick r:id="rId5"/>
              </a:rPr>
              <a:t>Unsplash</a:t>
            </a:r>
            <a:endParaRPr lang="en-CA" sz="1400" dirty="0"/>
          </a:p>
        </p:txBody>
      </p:sp>
    </p:spTree>
    <p:extLst>
      <p:ext uri="{BB962C8B-B14F-4D97-AF65-F5344CB8AC3E}">
        <p14:creationId xmlns:p14="http://schemas.microsoft.com/office/powerpoint/2010/main" val="1177564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Authors may want to </a:t>
            </a:r>
            <a:r>
              <a:rPr lang="mr-IN" dirty="0"/>
              <a:t>…</a:t>
            </a:r>
            <a:endParaRPr lang="en-US" dirty="0"/>
          </a:p>
        </p:txBody>
      </p:sp>
      <p:sp>
        <p:nvSpPr>
          <p:cNvPr id="3" name="Content Placeholder 2"/>
          <p:cNvSpPr>
            <a:spLocks noGrp="1"/>
          </p:cNvSpPr>
          <p:nvPr>
            <p:ph idx="1"/>
          </p:nvPr>
        </p:nvSpPr>
        <p:spPr>
          <a:xfrm>
            <a:off x="914400" y="1207008"/>
            <a:ext cx="8028878" cy="4800600"/>
          </a:xfrm>
        </p:spPr>
        <p:txBody>
          <a:bodyPr/>
          <a:lstStyle/>
          <a:p>
            <a:r>
              <a:rPr lang="en-US" dirty="0"/>
              <a:t>Deposit in a repository (</a:t>
            </a:r>
            <a:r>
              <a:rPr lang="en-US" dirty="0" err="1"/>
              <a:t>Dalspace</a:t>
            </a:r>
            <a:r>
              <a:rPr lang="en-US" dirty="0"/>
              <a:t>)</a:t>
            </a:r>
          </a:p>
          <a:p>
            <a:r>
              <a:rPr lang="en-US" dirty="0"/>
              <a:t>Share on your personal website</a:t>
            </a:r>
          </a:p>
          <a:p>
            <a:r>
              <a:rPr lang="en-US" dirty="0"/>
              <a:t>With colleagues at other organizations</a:t>
            </a:r>
          </a:p>
          <a:p>
            <a:r>
              <a:rPr lang="en-US" dirty="0"/>
              <a:t>Share on an Academic Social Networking Site (e.g. </a:t>
            </a:r>
            <a:r>
              <a:rPr lang="en-US" dirty="0">
                <a:hlinkClick r:id="rId3"/>
              </a:rPr>
              <a:t>Humanities Commons</a:t>
            </a:r>
            <a:r>
              <a:rPr lang="en-US" dirty="0"/>
              <a:t>)</a:t>
            </a:r>
          </a:p>
          <a:p>
            <a:endParaRPr lang="en-US" dirty="0"/>
          </a:p>
          <a:p>
            <a:pPr marL="0" indent="0">
              <a:buNone/>
            </a:pPr>
            <a:r>
              <a:rPr lang="en-US" b="1" dirty="0"/>
              <a:t>But assigning copyright through restrictive publisher agreements may prevent authors from doing these things…</a:t>
            </a:r>
            <a:br>
              <a:rPr lang="en-US" dirty="0"/>
            </a:br>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19</a:t>
            </a:fld>
            <a:endParaRPr lang="en-US" dirty="0"/>
          </a:p>
        </p:txBody>
      </p:sp>
    </p:spTree>
    <p:extLst>
      <p:ext uri="{BB962C8B-B14F-4D97-AF65-F5344CB8AC3E}">
        <p14:creationId xmlns:p14="http://schemas.microsoft.com/office/powerpoint/2010/main" val="482036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a:xfrm>
            <a:off x="4572000" y="1207008"/>
            <a:ext cx="3943350" cy="971988"/>
          </a:xfrm>
        </p:spPr>
        <p:txBody>
          <a:bodyPr/>
          <a:lstStyle/>
          <a:p>
            <a:pPr marL="0" indent="0">
              <a:buNone/>
            </a:pPr>
            <a:r>
              <a:rPr lang="en-US" dirty="0"/>
              <a:t>Roger Gillis</a:t>
            </a:r>
          </a:p>
          <a:p>
            <a:pPr marL="342900" lvl="1" indent="0">
              <a:buNone/>
            </a:pPr>
            <a:r>
              <a:rPr lang="en-US" dirty="0"/>
              <a:t>Copyright and Digital Humanities Librarian</a:t>
            </a:r>
          </a:p>
          <a:p>
            <a:pPr marL="342900" lvl="1" indent="0">
              <a:buNone/>
            </a:pPr>
            <a:r>
              <a:rPr lang="en-US" dirty="0"/>
              <a:t>Dalhousie Libraries Copyright Office</a:t>
            </a:r>
          </a:p>
          <a:p>
            <a:pPr marL="342900" lvl="1" indent="0">
              <a:buNone/>
            </a:pPr>
            <a:endParaRPr lang="en-US" b="1" u="sng"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2</a:t>
            </a:fld>
            <a:endParaRPr lang="en-US" dirty="0"/>
          </a:p>
        </p:txBody>
      </p:sp>
      <p:pic>
        <p:nvPicPr>
          <p:cNvPr id="7" name="Picture 6">
            <a:extLst>
              <a:ext uri="{FF2B5EF4-FFF2-40B4-BE49-F238E27FC236}">
                <a16:creationId xmlns:a16="http://schemas.microsoft.com/office/drawing/2014/main" id="{5B6C5731-77FF-0C49-86F5-0AD0654C3EA8}"/>
              </a:ext>
            </a:extLst>
          </p:cNvPr>
          <p:cNvPicPr>
            <a:picLocks noChangeAspect="1"/>
          </p:cNvPicPr>
          <p:nvPr/>
        </p:nvPicPr>
        <p:blipFill rotWithShape="1">
          <a:blip r:embed="rId3">
            <a:extLst>
              <a:ext uri="{28A0092B-C50C-407E-A947-70E740481C1C}">
                <a14:useLocalDpi xmlns:a14="http://schemas.microsoft.com/office/drawing/2010/main" val="0"/>
              </a:ext>
            </a:extLst>
          </a:blip>
          <a:srcRect l="8387" r="20599" b="35751"/>
          <a:stretch/>
        </p:blipFill>
        <p:spPr>
          <a:xfrm>
            <a:off x="628651" y="1156828"/>
            <a:ext cx="3162764" cy="2954364"/>
          </a:xfrm>
          <a:prstGeom prst="rect">
            <a:avLst/>
          </a:prstGeom>
        </p:spPr>
      </p:pic>
      <p:sp>
        <p:nvSpPr>
          <p:cNvPr id="8" name="TextBox 7">
            <a:extLst>
              <a:ext uri="{FF2B5EF4-FFF2-40B4-BE49-F238E27FC236}">
                <a16:creationId xmlns:a16="http://schemas.microsoft.com/office/drawing/2014/main" id="{FE7093E2-A8AB-3A40-BD8D-046D5BEDE77B}"/>
              </a:ext>
            </a:extLst>
          </p:cNvPr>
          <p:cNvSpPr txBox="1"/>
          <p:nvPr/>
        </p:nvSpPr>
        <p:spPr>
          <a:xfrm>
            <a:off x="1137424" y="5374888"/>
            <a:ext cx="7377926" cy="800219"/>
          </a:xfrm>
          <a:prstGeom prst="rect">
            <a:avLst/>
          </a:prstGeom>
          <a:noFill/>
        </p:spPr>
        <p:txBody>
          <a:bodyPr wrap="square" rtlCol="0">
            <a:spAutoFit/>
          </a:bodyPr>
          <a:lstStyle/>
          <a:p>
            <a:r>
              <a:rPr lang="en-US" sz="2800" b="1" u="sng" dirty="0"/>
              <a:t>https://</a:t>
            </a:r>
            <a:r>
              <a:rPr lang="en-US" sz="2800" b="1" u="sng" dirty="0" err="1"/>
              <a:t>libraries.dal.ca</a:t>
            </a:r>
            <a:r>
              <a:rPr lang="en-US" sz="2800" b="1" u="sng" dirty="0"/>
              <a:t>/copyright</a:t>
            </a:r>
          </a:p>
          <a:p>
            <a:endParaRPr lang="en-US" dirty="0"/>
          </a:p>
        </p:txBody>
      </p:sp>
      <p:sp>
        <p:nvSpPr>
          <p:cNvPr id="6" name="TextBox 5">
            <a:extLst>
              <a:ext uri="{FF2B5EF4-FFF2-40B4-BE49-F238E27FC236}">
                <a16:creationId xmlns:a16="http://schemas.microsoft.com/office/drawing/2014/main" id="{2D9A499A-3E8B-8448-AFC7-F63738A01E2B}"/>
              </a:ext>
            </a:extLst>
          </p:cNvPr>
          <p:cNvSpPr txBox="1"/>
          <p:nvPr/>
        </p:nvSpPr>
        <p:spPr>
          <a:xfrm>
            <a:off x="509820" y="4823236"/>
            <a:ext cx="3400425" cy="461665"/>
          </a:xfrm>
          <a:prstGeom prst="rect">
            <a:avLst/>
          </a:prstGeom>
          <a:noFill/>
        </p:spPr>
        <p:txBody>
          <a:bodyPr wrap="square" rtlCol="0">
            <a:spAutoFit/>
          </a:bodyPr>
          <a:lstStyle/>
          <a:p>
            <a:r>
              <a:rPr lang="en-US" sz="1200" dirty="0"/>
              <a:t>Photo by </a:t>
            </a:r>
            <a:r>
              <a:rPr lang="en-US" sz="1200" dirty="0" err="1"/>
              <a:t>Sebaastian</a:t>
            </a:r>
            <a:r>
              <a:rPr lang="en-US" sz="1200" dirty="0"/>
              <a:t> Ter Burg. Licensed under CC-BY</a:t>
            </a:r>
          </a:p>
        </p:txBody>
      </p:sp>
    </p:spTree>
    <p:extLst>
      <p:ext uri="{BB962C8B-B14F-4D97-AF65-F5344CB8AC3E}">
        <p14:creationId xmlns:p14="http://schemas.microsoft.com/office/powerpoint/2010/main" val="1457935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and Academic Publishers</a:t>
            </a:r>
          </a:p>
        </p:txBody>
      </p:sp>
      <p:sp>
        <p:nvSpPr>
          <p:cNvPr id="3" name="Content Placeholder 2"/>
          <p:cNvSpPr>
            <a:spLocks noGrp="1"/>
          </p:cNvSpPr>
          <p:nvPr>
            <p:ph idx="1"/>
          </p:nvPr>
        </p:nvSpPr>
        <p:spPr>
          <a:xfrm>
            <a:off x="771525" y="1929385"/>
            <a:ext cx="7600950" cy="2450592"/>
          </a:xfrm>
        </p:spPr>
        <p:txBody>
          <a:bodyPr/>
          <a:lstStyle/>
          <a:p>
            <a:pPr marL="0" indent="0">
              <a:buNone/>
            </a:pPr>
            <a:r>
              <a:rPr lang="en-US" dirty="0"/>
              <a:t>Different scenarios: </a:t>
            </a:r>
          </a:p>
          <a:p>
            <a:pPr lvl="1"/>
            <a:r>
              <a:rPr lang="en-US" dirty="0"/>
              <a:t>Author retains copyright (common in Open Access)</a:t>
            </a:r>
          </a:p>
          <a:p>
            <a:pPr lvl="1"/>
            <a:r>
              <a:rPr lang="en-US" dirty="0"/>
              <a:t>Non-exclusive </a:t>
            </a:r>
          </a:p>
          <a:p>
            <a:pPr lvl="1"/>
            <a:r>
              <a:rPr lang="en-US" dirty="0"/>
              <a:t>Author transfers copyright to the journal (Exclusive license)</a:t>
            </a:r>
          </a:p>
          <a:p>
            <a:pPr marL="342900" lvl="1" indent="0">
              <a:buNone/>
            </a:pP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20</a:t>
            </a:fld>
            <a:endParaRPr lang="en-US" dirty="0"/>
          </a:p>
        </p:txBody>
      </p:sp>
    </p:spTree>
    <p:extLst>
      <p:ext uri="{BB962C8B-B14F-4D97-AF65-F5344CB8AC3E}">
        <p14:creationId xmlns:p14="http://schemas.microsoft.com/office/powerpoint/2010/main" val="4558716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5926C-98D5-DF44-8826-E402138A29B9}"/>
              </a:ext>
            </a:extLst>
          </p:cNvPr>
          <p:cNvSpPr>
            <a:spLocks noGrp="1"/>
          </p:cNvSpPr>
          <p:nvPr>
            <p:ph type="title"/>
          </p:nvPr>
        </p:nvSpPr>
        <p:spPr/>
        <p:txBody>
          <a:bodyPr/>
          <a:lstStyle/>
          <a:p>
            <a:r>
              <a:rPr lang="en-US" dirty="0"/>
              <a:t>Negotiating publishing contracts – a “Tug-of-war”?</a:t>
            </a:r>
          </a:p>
        </p:txBody>
      </p:sp>
      <p:pic>
        <p:nvPicPr>
          <p:cNvPr id="7" name="Content Placeholder 6">
            <a:extLst>
              <a:ext uri="{FF2B5EF4-FFF2-40B4-BE49-F238E27FC236}">
                <a16:creationId xmlns:a16="http://schemas.microsoft.com/office/drawing/2014/main" id="{FDD76F47-2471-064F-A4C6-60FC62AE14A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400" y="1281229"/>
            <a:ext cx="4316112" cy="4800600"/>
          </a:xfrm>
        </p:spPr>
      </p:pic>
      <p:sp>
        <p:nvSpPr>
          <p:cNvPr id="4" name="Footer Placeholder 3">
            <a:extLst>
              <a:ext uri="{FF2B5EF4-FFF2-40B4-BE49-F238E27FC236}">
                <a16:creationId xmlns:a16="http://schemas.microsoft.com/office/drawing/2014/main" id="{D3FA2F5B-A6C8-E34C-84B8-C7E75E7E6864}"/>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8D1E0E5C-7B1B-E74B-B16C-9649233BF948}"/>
              </a:ext>
            </a:extLst>
          </p:cNvPr>
          <p:cNvSpPr>
            <a:spLocks noGrp="1"/>
          </p:cNvSpPr>
          <p:nvPr>
            <p:ph type="sldNum" sz="quarter" idx="12"/>
          </p:nvPr>
        </p:nvSpPr>
        <p:spPr/>
        <p:txBody>
          <a:bodyPr/>
          <a:lstStyle/>
          <a:p>
            <a:fld id="{EBBA2BBE-D6E6-4BE2-A029-E4C4FCB9ADED}" type="slidenum">
              <a:rPr lang="en-US" smtClean="0"/>
              <a:t>21</a:t>
            </a:fld>
            <a:endParaRPr lang="en-US" dirty="0"/>
          </a:p>
        </p:txBody>
      </p:sp>
      <p:sp>
        <p:nvSpPr>
          <p:cNvPr id="8" name="TextBox 7">
            <a:extLst>
              <a:ext uri="{FF2B5EF4-FFF2-40B4-BE49-F238E27FC236}">
                <a16:creationId xmlns:a16="http://schemas.microsoft.com/office/drawing/2014/main" id="{A1C8C1BC-0257-FC41-9304-F692CFD52D87}"/>
              </a:ext>
            </a:extLst>
          </p:cNvPr>
          <p:cNvSpPr txBox="1"/>
          <p:nvPr/>
        </p:nvSpPr>
        <p:spPr>
          <a:xfrm>
            <a:off x="5916706" y="5435497"/>
            <a:ext cx="2842285" cy="461665"/>
          </a:xfrm>
          <a:prstGeom prst="rect">
            <a:avLst/>
          </a:prstGeom>
          <a:noFill/>
        </p:spPr>
        <p:txBody>
          <a:bodyPr wrap="square" rtlCol="0">
            <a:spAutoFit/>
          </a:bodyPr>
          <a:lstStyle/>
          <a:p>
            <a:r>
              <a:rPr lang="en-US" sz="1200" dirty="0"/>
              <a:t>Hannah and Emma. Photo by Roger Gillis</a:t>
            </a:r>
          </a:p>
        </p:txBody>
      </p:sp>
    </p:spTree>
    <p:extLst>
      <p:ext uri="{BB962C8B-B14F-4D97-AF65-F5344CB8AC3E}">
        <p14:creationId xmlns:p14="http://schemas.microsoft.com/office/powerpoint/2010/main" val="42077821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741B3-8F7B-7643-96CF-1FED71923303}"/>
              </a:ext>
            </a:extLst>
          </p:cNvPr>
          <p:cNvSpPr>
            <a:spLocks noGrp="1"/>
          </p:cNvSpPr>
          <p:nvPr>
            <p:ph type="title"/>
          </p:nvPr>
        </p:nvSpPr>
        <p:spPr>
          <a:xfrm>
            <a:off x="195145" y="121593"/>
            <a:ext cx="3233854" cy="762651"/>
          </a:xfrm>
        </p:spPr>
        <p:txBody>
          <a:bodyPr/>
          <a:lstStyle/>
          <a:p>
            <a:r>
              <a:rPr lang="en-US" dirty="0"/>
              <a:t>Steps to take</a:t>
            </a:r>
          </a:p>
        </p:txBody>
      </p:sp>
      <p:sp>
        <p:nvSpPr>
          <p:cNvPr id="3" name="Content Placeholder 2">
            <a:extLst>
              <a:ext uri="{FF2B5EF4-FFF2-40B4-BE49-F238E27FC236}">
                <a16:creationId xmlns:a16="http://schemas.microsoft.com/office/drawing/2014/main" id="{EB3EF544-E364-774A-91C3-1584F29704B4}"/>
              </a:ext>
            </a:extLst>
          </p:cNvPr>
          <p:cNvSpPr>
            <a:spLocks noGrp="1"/>
          </p:cNvSpPr>
          <p:nvPr>
            <p:ph idx="1"/>
          </p:nvPr>
        </p:nvSpPr>
        <p:spPr>
          <a:xfrm>
            <a:off x="5407606" y="5719980"/>
            <a:ext cx="3233854" cy="502919"/>
          </a:xfrm>
        </p:spPr>
        <p:txBody>
          <a:bodyPr/>
          <a:lstStyle/>
          <a:p>
            <a:pPr marL="0" indent="0">
              <a:buNone/>
            </a:pPr>
            <a:r>
              <a:rPr lang="en-CA" sz="1400" dirty="0"/>
              <a:t>Photo by </a:t>
            </a:r>
            <a:r>
              <a:rPr lang="en-CA" sz="1400" dirty="0">
                <a:hlinkClick r:id="rId3"/>
              </a:rPr>
              <a:t>Jake Hills</a:t>
            </a:r>
            <a:r>
              <a:rPr lang="en-CA" sz="1400" dirty="0"/>
              <a:t> on </a:t>
            </a:r>
            <a:r>
              <a:rPr lang="en-CA" sz="1400" dirty="0">
                <a:hlinkClick r:id="rId4"/>
              </a:rPr>
              <a:t>Unsplash</a:t>
            </a:r>
            <a:endParaRPr lang="en-US" sz="1400" dirty="0"/>
          </a:p>
        </p:txBody>
      </p:sp>
      <p:sp>
        <p:nvSpPr>
          <p:cNvPr id="4" name="Footer Placeholder 3">
            <a:extLst>
              <a:ext uri="{FF2B5EF4-FFF2-40B4-BE49-F238E27FC236}">
                <a16:creationId xmlns:a16="http://schemas.microsoft.com/office/drawing/2014/main" id="{3CDAD1D2-180B-7C4E-8914-2DC5475944D9}"/>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4C04C2CF-D3EF-BF45-906C-90446C0F8090}"/>
              </a:ext>
            </a:extLst>
          </p:cNvPr>
          <p:cNvSpPr>
            <a:spLocks noGrp="1"/>
          </p:cNvSpPr>
          <p:nvPr>
            <p:ph type="sldNum" sz="quarter" idx="12"/>
          </p:nvPr>
        </p:nvSpPr>
        <p:spPr/>
        <p:txBody>
          <a:bodyPr/>
          <a:lstStyle/>
          <a:p>
            <a:fld id="{EBBA2BBE-D6E6-4BE2-A029-E4C4FCB9ADED}" type="slidenum">
              <a:rPr lang="en-US" smtClean="0"/>
              <a:t>22</a:t>
            </a:fld>
            <a:endParaRPr lang="en-US" dirty="0"/>
          </a:p>
        </p:txBody>
      </p:sp>
      <p:pic>
        <p:nvPicPr>
          <p:cNvPr id="7" name="Picture 6">
            <a:extLst>
              <a:ext uri="{FF2B5EF4-FFF2-40B4-BE49-F238E27FC236}">
                <a16:creationId xmlns:a16="http://schemas.microsoft.com/office/drawing/2014/main" id="{B9BC5D5E-D70E-3B45-9EF6-7FE7127AF2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159" y="1138019"/>
            <a:ext cx="8152347" cy="4581961"/>
          </a:xfrm>
          <a:prstGeom prst="rect">
            <a:avLst/>
          </a:prstGeom>
        </p:spPr>
      </p:pic>
    </p:spTree>
    <p:extLst>
      <p:ext uri="{BB962C8B-B14F-4D97-AF65-F5344CB8AC3E}">
        <p14:creationId xmlns:p14="http://schemas.microsoft.com/office/powerpoint/2010/main" val="32766439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3D8E0-4FDC-2940-9AAF-EEAD663D6315}"/>
              </a:ext>
            </a:extLst>
          </p:cNvPr>
          <p:cNvSpPr>
            <a:spLocks noGrp="1"/>
          </p:cNvSpPr>
          <p:nvPr>
            <p:ph type="title"/>
          </p:nvPr>
        </p:nvSpPr>
        <p:spPr/>
        <p:txBody>
          <a:bodyPr/>
          <a:lstStyle/>
          <a:p>
            <a:r>
              <a:rPr lang="en-US" dirty="0"/>
              <a:t>1. Select your publication venue</a:t>
            </a:r>
          </a:p>
        </p:txBody>
      </p:sp>
      <p:sp>
        <p:nvSpPr>
          <p:cNvPr id="3" name="Content Placeholder 2">
            <a:extLst>
              <a:ext uri="{FF2B5EF4-FFF2-40B4-BE49-F238E27FC236}">
                <a16:creationId xmlns:a16="http://schemas.microsoft.com/office/drawing/2014/main" id="{B7C9C7AC-D6E4-7546-8BC8-47496E2C64BB}"/>
              </a:ext>
            </a:extLst>
          </p:cNvPr>
          <p:cNvSpPr>
            <a:spLocks noGrp="1"/>
          </p:cNvSpPr>
          <p:nvPr>
            <p:ph idx="1"/>
          </p:nvPr>
        </p:nvSpPr>
        <p:spPr/>
        <p:txBody>
          <a:bodyPr/>
          <a:lstStyle/>
          <a:p>
            <a:r>
              <a:rPr lang="en-US" dirty="0"/>
              <a:t>Look at journal/publishers’ copyright policy</a:t>
            </a:r>
          </a:p>
          <a:p>
            <a:r>
              <a:rPr lang="en-US" dirty="0"/>
              <a:t>Do they require transfer of copyright? Or certain, rights to be transferred</a:t>
            </a:r>
          </a:p>
          <a:p>
            <a:r>
              <a:rPr lang="en-US" dirty="0"/>
              <a:t>If not clear check with publisher/journal</a:t>
            </a:r>
          </a:p>
          <a:p>
            <a:endParaRPr lang="en-US" dirty="0"/>
          </a:p>
          <a:p>
            <a:endParaRPr lang="en-US" dirty="0"/>
          </a:p>
          <a:p>
            <a:endParaRPr lang="en-US" dirty="0"/>
          </a:p>
          <a:p>
            <a:endParaRPr lang="en-US" dirty="0"/>
          </a:p>
          <a:p>
            <a:pPr marL="0" indent="0">
              <a:buNone/>
            </a:pPr>
            <a:endParaRPr lang="en-US" dirty="0"/>
          </a:p>
        </p:txBody>
      </p:sp>
      <p:sp>
        <p:nvSpPr>
          <p:cNvPr id="4" name="Footer Placeholder 3">
            <a:extLst>
              <a:ext uri="{FF2B5EF4-FFF2-40B4-BE49-F238E27FC236}">
                <a16:creationId xmlns:a16="http://schemas.microsoft.com/office/drawing/2014/main" id="{6CE3ABB3-615D-FA47-AFB9-EC09AE947D82}"/>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ADE2F429-FB2F-864B-964F-B735FA532942}"/>
              </a:ext>
            </a:extLst>
          </p:cNvPr>
          <p:cNvSpPr>
            <a:spLocks noGrp="1"/>
          </p:cNvSpPr>
          <p:nvPr>
            <p:ph type="sldNum" sz="quarter" idx="12"/>
          </p:nvPr>
        </p:nvSpPr>
        <p:spPr/>
        <p:txBody>
          <a:bodyPr/>
          <a:lstStyle/>
          <a:p>
            <a:fld id="{EBBA2BBE-D6E6-4BE2-A029-E4C4FCB9ADED}" type="slidenum">
              <a:rPr lang="en-US" smtClean="0"/>
              <a:t>23</a:t>
            </a:fld>
            <a:endParaRPr lang="en-US" dirty="0"/>
          </a:p>
        </p:txBody>
      </p:sp>
    </p:spTree>
    <p:extLst>
      <p:ext uri="{BB962C8B-B14F-4D97-AF65-F5344CB8AC3E}">
        <p14:creationId xmlns:p14="http://schemas.microsoft.com/office/powerpoint/2010/main" val="27524496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00950" cy="1007978"/>
          </a:xfrm>
        </p:spPr>
        <p:txBody>
          <a:bodyPr/>
          <a:lstStyle/>
          <a:p>
            <a:r>
              <a:rPr lang="en-US" dirty="0">
                <a:solidFill>
                  <a:srgbClr val="FF0000"/>
                </a:solidFill>
              </a:rPr>
              <a:t>Restrictive Example: American Journal of Occupational Therapy</a:t>
            </a:r>
          </a:p>
        </p:txBody>
      </p:sp>
      <p:sp>
        <p:nvSpPr>
          <p:cNvPr id="3" name="Content Placeholder 2"/>
          <p:cNvSpPr>
            <a:spLocks noGrp="1"/>
          </p:cNvSpPr>
          <p:nvPr>
            <p:ph idx="1"/>
          </p:nvPr>
        </p:nvSpPr>
        <p:spPr>
          <a:xfrm>
            <a:off x="914400" y="1281228"/>
            <a:ext cx="7600950" cy="4800600"/>
          </a:xfrm>
        </p:spPr>
        <p:txBody>
          <a:bodyPr/>
          <a:lstStyle/>
          <a:p>
            <a:pPr marL="0" indent="0">
              <a:buNone/>
            </a:pPr>
            <a:r>
              <a:rPr lang="en-US" dirty="0"/>
              <a:t>“Copyright of the journal is held by the American Occupational Therapy Association, Inc. Permission in writing must be obtained from the Copyright Clearance Center to reproduce, photocopy, or post material appearing in the journal. Direct all requests and inquiries regarding reprinting, photocopying, or posting journal material to </a:t>
            </a:r>
            <a:r>
              <a:rPr lang="en-US" dirty="0">
                <a:hlinkClick r:id="rId3"/>
              </a:rPr>
              <a:t>Copyright Clearance Center</a:t>
            </a:r>
            <a:r>
              <a:rPr lang="en-US" dirty="0"/>
              <a:t>.”</a:t>
            </a:r>
          </a:p>
          <a:p>
            <a:pPr marL="0" indent="0">
              <a:buNone/>
            </a:pPr>
            <a:endParaRPr lang="en-US" sz="1800" dirty="0"/>
          </a:p>
          <a:p>
            <a:pPr marL="0" indent="0">
              <a:buNone/>
            </a:pPr>
            <a:endParaRPr lang="en-US" sz="1800" dirty="0"/>
          </a:p>
          <a:p>
            <a:pPr marL="0" indent="0">
              <a:buNone/>
            </a:pPr>
            <a:r>
              <a:rPr lang="en-US" sz="1800" dirty="0"/>
              <a:t>Source: American Journal of Occupational </a:t>
            </a:r>
            <a:r>
              <a:rPr lang="en-US" sz="1800" dirty="0" err="1"/>
              <a:t>Thereapy</a:t>
            </a:r>
            <a:r>
              <a:rPr lang="en-US" sz="1800" dirty="0"/>
              <a:t>. https://</a:t>
            </a:r>
            <a:r>
              <a:rPr lang="en-US" sz="1800" dirty="0" err="1"/>
              <a:t>ajot.aota.org</a:t>
            </a:r>
            <a:r>
              <a:rPr lang="en-US" sz="1800" dirty="0"/>
              <a:t>/</a:t>
            </a:r>
            <a:r>
              <a:rPr lang="en-US" sz="1800" dirty="0" err="1"/>
              <a:t>ss</a:t>
            </a:r>
            <a:r>
              <a:rPr lang="en-US" sz="1800" dirty="0"/>
              <a:t>/</a:t>
            </a:r>
            <a:r>
              <a:rPr lang="en-US" sz="1800" dirty="0" err="1"/>
              <a:t>about_ajot.aspx</a:t>
            </a:r>
            <a:endParaRPr lang="en-US" sz="1800"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24</a:t>
            </a:fld>
            <a:endParaRPr lang="en-US" dirty="0"/>
          </a:p>
        </p:txBody>
      </p:sp>
    </p:spTree>
    <p:extLst>
      <p:ext uri="{BB962C8B-B14F-4D97-AF65-F5344CB8AC3E}">
        <p14:creationId xmlns:p14="http://schemas.microsoft.com/office/powerpoint/2010/main" val="20282215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7F98C-D9D4-FF44-B514-2E00A9E6F7B9}"/>
              </a:ext>
            </a:extLst>
          </p:cNvPr>
          <p:cNvSpPr>
            <a:spLocks noGrp="1"/>
          </p:cNvSpPr>
          <p:nvPr>
            <p:ph type="title"/>
          </p:nvPr>
        </p:nvSpPr>
        <p:spPr>
          <a:xfrm>
            <a:off x="-13856" y="1320214"/>
            <a:ext cx="8145699" cy="1007978"/>
          </a:xfrm>
        </p:spPr>
        <p:txBody>
          <a:bodyPr/>
          <a:lstStyle/>
          <a:p>
            <a:endParaRPr lang="en-US" dirty="0"/>
          </a:p>
        </p:txBody>
      </p:sp>
      <p:sp>
        <p:nvSpPr>
          <p:cNvPr id="3" name="Content Placeholder 2">
            <a:extLst>
              <a:ext uri="{FF2B5EF4-FFF2-40B4-BE49-F238E27FC236}">
                <a16:creationId xmlns:a16="http://schemas.microsoft.com/office/drawing/2014/main" id="{5CB28BD1-60FE-4D48-A0A8-C5167869C2D6}"/>
              </a:ext>
            </a:extLst>
          </p:cNvPr>
          <p:cNvSpPr>
            <a:spLocks noGrp="1"/>
          </p:cNvSpPr>
          <p:nvPr>
            <p:ph idx="1"/>
          </p:nvPr>
        </p:nvSpPr>
        <p:spPr/>
        <p:txBody>
          <a:bodyPr/>
          <a:lstStyle/>
          <a:p>
            <a:endParaRPr lang="en-US" dirty="0"/>
          </a:p>
        </p:txBody>
      </p:sp>
      <p:sp>
        <p:nvSpPr>
          <p:cNvPr id="4" name="Footer Placeholder 3">
            <a:extLst>
              <a:ext uri="{FF2B5EF4-FFF2-40B4-BE49-F238E27FC236}">
                <a16:creationId xmlns:a16="http://schemas.microsoft.com/office/drawing/2014/main" id="{70419C3A-50B8-2F4B-A058-AF712E5AB74C}"/>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8592F9E6-18DF-334B-B3EF-AF05FBF01B29}"/>
              </a:ext>
            </a:extLst>
          </p:cNvPr>
          <p:cNvSpPr>
            <a:spLocks noGrp="1"/>
          </p:cNvSpPr>
          <p:nvPr>
            <p:ph type="sldNum" sz="quarter" idx="12"/>
          </p:nvPr>
        </p:nvSpPr>
        <p:spPr/>
        <p:txBody>
          <a:bodyPr/>
          <a:lstStyle/>
          <a:p>
            <a:fld id="{EBBA2BBE-D6E6-4BE2-A029-E4C4FCB9ADED}" type="slidenum">
              <a:rPr lang="en-US" smtClean="0"/>
              <a:t>25</a:t>
            </a:fld>
            <a:endParaRPr lang="en-US" dirty="0"/>
          </a:p>
        </p:txBody>
      </p:sp>
      <p:sp>
        <p:nvSpPr>
          <p:cNvPr id="6" name="Rectangle 1">
            <a:extLst>
              <a:ext uri="{FF2B5EF4-FFF2-40B4-BE49-F238E27FC236}">
                <a16:creationId xmlns:a16="http://schemas.microsoft.com/office/drawing/2014/main" id="{8D3291B7-D80D-914F-B3A1-06CAAE645F07}"/>
              </a:ext>
            </a:extLst>
          </p:cNvPr>
          <p:cNvSpPr>
            <a:spLocks noChangeArrowheads="1"/>
          </p:cNvSpPr>
          <p:nvPr/>
        </p:nvSpPr>
        <p:spPr bwMode="auto">
          <a:xfrm>
            <a:off x="369651" y="1287695"/>
            <a:ext cx="8334375" cy="475514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cs typeface="Arial" panose="020B0604020202020204" pitchFamily="34" charset="0"/>
              </a:rPr>
              <a:t>                 </a:t>
            </a:r>
            <a:endParaRPr kumimoji="0" lang="en-US" altLang="en-US"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cs typeface="Arial" panose="020B0604020202020204" pitchFamily="34" charset="0"/>
              </a:rPr>
              <a:t>Copyright in the article is vested with the Author under the terms of the </a:t>
            </a:r>
            <a:r>
              <a:rPr kumimoji="0" lang="en-US" altLang="en-US" b="1" i="0" u="none" strike="noStrike" cap="none" normalizeH="0" baseline="0" dirty="0">
                <a:ln>
                  <a:noFill/>
                </a:ln>
                <a:solidFill>
                  <a:srgbClr val="000000"/>
                </a:solidFill>
                <a:effectLst/>
                <a:cs typeface="Arial" panose="020B0604020202020204" pitchFamily="34" charset="0"/>
              </a:rPr>
              <a:t>Creative Commons</a:t>
            </a:r>
            <a:r>
              <a:rPr kumimoji="0" lang="en-US" altLang="en-US" b="0" i="0" u="none" strike="noStrike" cap="none" normalizeH="0" baseline="0" dirty="0">
                <a:ln>
                  <a:noFill/>
                </a:ln>
                <a:solidFill>
                  <a:srgbClr val="000000"/>
                </a:solidFill>
                <a:effectLst/>
                <a:cs typeface="Arial" panose="020B0604020202020204" pitchFamily="34" charset="0"/>
              </a:rPr>
              <a:t> </a:t>
            </a:r>
            <a:r>
              <a:rPr kumimoji="0" lang="en-US" altLang="en-US" b="1" i="0" u="none" strike="noStrike" cap="none" normalizeH="0" baseline="0" dirty="0">
                <a:ln>
                  <a:noFill/>
                </a:ln>
                <a:solidFill>
                  <a:srgbClr val="000000"/>
                </a:solidFill>
                <a:effectLst/>
                <a:cs typeface="Arial" panose="020B0604020202020204" pitchFamily="34" charset="0"/>
              </a:rPr>
              <a:t>Attribution-</a:t>
            </a:r>
            <a:r>
              <a:rPr kumimoji="0" lang="en-US" altLang="en-US" b="1" i="0" u="none" strike="noStrike" cap="none" normalizeH="0" baseline="0" dirty="0" err="1">
                <a:ln>
                  <a:noFill/>
                </a:ln>
                <a:solidFill>
                  <a:srgbClr val="000000"/>
                </a:solidFill>
                <a:effectLst/>
                <a:cs typeface="Arial" panose="020B0604020202020204" pitchFamily="34" charset="0"/>
              </a:rPr>
              <a:t>NonCommercial</a:t>
            </a:r>
            <a:r>
              <a:rPr kumimoji="0" lang="en-US" altLang="en-US" b="1" i="0" u="none" strike="noStrike" cap="none" normalizeH="0" baseline="0" dirty="0">
                <a:ln>
                  <a:noFill/>
                </a:ln>
                <a:solidFill>
                  <a:srgbClr val="000000"/>
                </a:solidFill>
                <a:effectLst/>
                <a:cs typeface="Arial" panose="020B0604020202020204" pitchFamily="34" charset="0"/>
              </a:rPr>
              <a:t>-No Derivative Works 2.5 Canada </a:t>
            </a:r>
            <a:r>
              <a:rPr kumimoji="0" lang="en-US" altLang="en-US" b="0" i="0" u="none" strike="noStrike" cap="none" normalizeH="0" baseline="0" dirty="0">
                <a:ln>
                  <a:noFill/>
                </a:ln>
                <a:solidFill>
                  <a:srgbClr val="000000"/>
                </a:solidFill>
                <a:effectLst/>
                <a:cs typeface="Arial" panose="020B0604020202020204" pitchFamily="34" charset="0"/>
              </a:rPr>
              <a:t>license </a:t>
            </a:r>
            <a:r>
              <a:rPr kumimoji="0" lang="en-US" altLang="en-US" b="0" i="0" u="none" strike="noStrike" cap="none" normalizeH="0" baseline="0" dirty="0">
                <a:ln>
                  <a:noFill/>
                </a:ln>
                <a:solidFill>
                  <a:srgbClr val="000000"/>
                </a:solidFill>
                <a:effectLst/>
                <a:cs typeface="Arial" panose="020B0604020202020204" pitchFamily="34" charset="0"/>
                <a:hlinkClick r:id="rId3"/>
              </a:rPr>
              <a:t>http://creativecommons.org/licenses/by-nc-nd/2.5/ca/</a:t>
            </a:r>
            <a:r>
              <a:rPr kumimoji="0" lang="en-US" altLang="en-US" b="0" i="0" u="none" strike="noStrike" cap="none" normalizeH="0" baseline="0" dirty="0">
                <a:ln>
                  <a:noFill/>
                </a:ln>
                <a:solidFill>
                  <a:srgbClr val="000000"/>
                </a:solidFill>
                <a:effectLst/>
                <a:cs typeface="Arial" panose="020B0604020202020204" pitchFamily="34" charset="0"/>
              </a:rPr>
              <a:t>. Authors who publish with this journal agree to the following terms:</a:t>
            </a:r>
            <a:endParaRPr kumimoji="0" lang="en-US" altLang="en-US"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b="0" i="0" u="none" strike="noStrike" cap="none" normalizeH="0" baseline="0" dirty="0">
                <a:ln>
                  <a:noFill/>
                </a:ln>
                <a:solidFill>
                  <a:srgbClr val="000000"/>
                </a:solidFill>
                <a:effectLst/>
                <a:cs typeface="Arial" panose="020B0604020202020204" pitchFamily="34" charset="0"/>
              </a:rPr>
              <a:t> Authors retain copyright and grant the journal right of first publication with the work simultaneously licensed under a Creative Commons Attribution License that allows others to share the work with an acknowledgement of the work's authorship and initial publication in this journal.</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b="0" i="0" u="none" strike="noStrike" cap="none" normalizeH="0" baseline="0" dirty="0">
                <a:ln>
                  <a:noFill/>
                </a:ln>
                <a:solidFill>
                  <a:srgbClr val="000000"/>
                </a:solidFill>
                <a:effectLst/>
                <a:cs typeface="Arial" panose="020B0604020202020204" pitchFamily="34" charset="0"/>
              </a:rPr>
              <a:t> Authors are able to enter into separate, additional contractual arrangements for the non-exclusive distribution of the journal's published version of the work (e.g., post it to an institutional repository or publish it in a book), with an acknowledgement of its initial publication in this journal.</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cs typeface="Arial" panose="020B0604020202020204" pitchFamily="34" charset="0"/>
              </a:rPr>
              <a:t>Authors are permitted and encouraged to post their work online (e.g., in institutional repositories or on their website) prior to and during the submission process, as it can lead to productive exchanges, as well as earlier and greater citation of published work (See </a:t>
            </a:r>
            <a:r>
              <a:rPr kumimoji="0" lang="en-US" altLang="en-US" b="0" i="0" u="none" strike="noStrike" cap="none" normalizeH="0" baseline="0" dirty="0">
                <a:ln>
                  <a:noFill/>
                </a:ln>
                <a:solidFill>
                  <a:srgbClr val="000000"/>
                </a:solidFill>
                <a:effectLst/>
                <a:cs typeface="Arial" panose="020B0604020202020204" pitchFamily="34" charset="0"/>
                <a:hlinkClick r:id="rId4"/>
              </a:rPr>
              <a:t>The Effect of Open Access</a:t>
            </a:r>
            <a:r>
              <a:rPr kumimoji="0" lang="en-US" altLang="en-US" b="0" i="0" u="none" strike="noStrike" cap="none" normalizeH="0" baseline="0" dirty="0">
                <a:ln>
                  <a:noFill/>
                </a:ln>
                <a:solidFill>
                  <a:srgbClr val="000000"/>
                </a:solidFill>
                <a:effectLst/>
                <a:cs typeface="Arial" panose="020B0604020202020204" pitchFamily="34" charset="0"/>
              </a:rPr>
              <a:t>).</a:t>
            </a:r>
            <a:endParaRPr kumimoji="0" lang="en-US" altLang="en-US" b="0" i="0" u="none" strike="noStrike" cap="none" normalizeH="0" baseline="0" dirty="0">
              <a:ln>
                <a:noFill/>
              </a:ln>
              <a:solidFill>
                <a:schemeClr val="tx1"/>
              </a:solidFill>
              <a:effectLst/>
              <a:cs typeface="Arial" panose="020B0604020202020204" pitchFamily="34" charset="0"/>
            </a:endParaRPr>
          </a:p>
        </p:txBody>
      </p:sp>
      <p:sp>
        <p:nvSpPr>
          <p:cNvPr id="8" name="Title 1">
            <a:extLst>
              <a:ext uri="{FF2B5EF4-FFF2-40B4-BE49-F238E27FC236}">
                <a16:creationId xmlns:a16="http://schemas.microsoft.com/office/drawing/2014/main" id="{EB9E00E1-FE8D-614F-9DB4-FCBBBC96FE31}"/>
              </a:ext>
            </a:extLst>
          </p:cNvPr>
          <p:cNvSpPr txBox="1">
            <a:spLocks/>
          </p:cNvSpPr>
          <p:nvPr/>
        </p:nvSpPr>
        <p:spPr>
          <a:xfrm>
            <a:off x="369651" y="44604"/>
            <a:ext cx="8145699" cy="1007978"/>
          </a:xfrm>
          <a:prstGeom prst="rect">
            <a:avLst/>
          </a:prstGeom>
        </p:spPr>
        <p:txBody>
          <a:bodyPr vert="horz" lIns="0" tIns="0" rIns="0" bIns="0" rtlCol="0" anchor="b" anchorCtr="0">
            <a:noAutofit/>
          </a:bodyPr>
          <a:lstStyle>
            <a:lvl1pPr algn="l" defTabSz="685800" rtl="0" eaLnBrk="1" latinLnBrk="0" hangingPunct="1">
              <a:lnSpc>
                <a:spcPct val="90000"/>
              </a:lnSpc>
              <a:spcBef>
                <a:spcPct val="0"/>
              </a:spcBef>
              <a:buNone/>
              <a:defRPr sz="3200" b="1" kern="1200">
                <a:solidFill>
                  <a:schemeClr val="tx2"/>
                </a:solidFill>
                <a:latin typeface="+mj-lt"/>
                <a:ea typeface="+mj-ea"/>
                <a:cs typeface="+mj-cs"/>
              </a:defRPr>
            </a:lvl1pPr>
          </a:lstStyle>
          <a:p>
            <a:r>
              <a:rPr lang="en-US" dirty="0">
                <a:solidFill>
                  <a:schemeClr val="accent2"/>
                </a:solidFill>
              </a:rPr>
              <a:t>Open Example: Canadian Journal for the Study of Higher Education</a:t>
            </a:r>
          </a:p>
        </p:txBody>
      </p:sp>
      <p:sp>
        <p:nvSpPr>
          <p:cNvPr id="7" name="TextBox 6">
            <a:extLst>
              <a:ext uri="{FF2B5EF4-FFF2-40B4-BE49-F238E27FC236}">
                <a16:creationId xmlns:a16="http://schemas.microsoft.com/office/drawing/2014/main" id="{9B28A6D9-6549-C743-B4DC-E2354453C207}"/>
              </a:ext>
            </a:extLst>
          </p:cNvPr>
          <p:cNvSpPr txBox="1"/>
          <p:nvPr/>
        </p:nvSpPr>
        <p:spPr>
          <a:xfrm>
            <a:off x="4313001" y="6075362"/>
            <a:ext cx="5145324" cy="276999"/>
          </a:xfrm>
          <a:prstGeom prst="rect">
            <a:avLst/>
          </a:prstGeom>
          <a:noFill/>
        </p:spPr>
        <p:txBody>
          <a:bodyPr wrap="square" rtlCol="0">
            <a:spAutoFit/>
          </a:bodyPr>
          <a:lstStyle/>
          <a:p>
            <a:r>
              <a:rPr lang="en-US" sz="1200" dirty="0"/>
              <a:t>Source: </a:t>
            </a:r>
            <a:r>
              <a:rPr lang="en-US" sz="1200" dirty="0">
                <a:hlinkClick r:id="rId5"/>
              </a:rPr>
              <a:t>Canadian Journal for the Study of Higher Education – About</a:t>
            </a:r>
            <a:r>
              <a:rPr lang="en-US" sz="1200" dirty="0"/>
              <a:t>. </a:t>
            </a:r>
          </a:p>
        </p:txBody>
      </p:sp>
    </p:spTree>
    <p:extLst>
      <p:ext uri="{BB962C8B-B14F-4D97-AF65-F5344CB8AC3E}">
        <p14:creationId xmlns:p14="http://schemas.microsoft.com/office/powerpoint/2010/main" val="34726138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A547F-7D85-6C40-9159-EEDE75FD0CCB}"/>
              </a:ext>
            </a:extLst>
          </p:cNvPr>
          <p:cNvSpPr>
            <a:spLocks noGrp="1"/>
          </p:cNvSpPr>
          <p:nvPr>
            <p:ph type="title"/>
          </p:nvPr>
        </p:nvSpPr>
        <p:spPr/>
        <p:txBody>
          <a:bodyPr/>
          <a:lstStyle/>
          <a:p>
            <a:r>
              <a:rPr lang="en-US" dirty="0"/>
              <a:t>2. Identify what rights you want</a:t>
            </a:r>
          </a:p>
        </p:txBody>
      </p:sp>
      <p:sp>
        <p:nvSpPr>
          <p:cNvPr id="3" name="Content Placeholder 2">
            <a:extLst>
              <a:ext uri="{FF2B5EF4-FFF2-40B4-BE49-F238E27FC236}">
                <a16:creationId xmlns:a16="http://schemas.microsoft.com/office/drawing/2014/main" id="{1299B0D3-B1E3-C046-9F04-C9A6D7E01FA1}"/>
              </a:ext>
            </a:extLst>
          </p:cNvPr>
          <p:cNvSpPr>
            <a:spLocks noGrp="1"/>
          </p:cNvSpPr>
          <p:nvPr>
            <p:ph idx="1"/>
          </p:nvPr>
        </p:nvSpPr>
        <p:spPr>
          <a:xfrm>
            <a:off x="233464" y="1207008"/>
            <a:ext cx="8281886" cy="4800600"/>
          </a:xfrm>
        </p:spPr>
        <p:txBody>
          <a:bodyPr/>
          <a:lstStyle/>
          <a:p>
            <a:pPr marL="0" indent="0">
              <a:buNone/>
            </a:pPr>
            <a:r>
              <a:rPr lang="en-CA" dirty="0"/>
              <a:t>You may wish to re-use and build on your works. For example, you may want to:</a:t>
            </a:r>
          </a:p>
          <a:p>
            <a:pPr lvl="1"/>
            <a:r>
              <a:rPr lang="en-CA" dirty="0"/>
              <a:t>distribute the work to students or colleagues,</a:t>
            </a:r>
          </a:p>
          <a:p>
            <a:pPr lvl="1"/>
            <a:r>
              <a:rPr lang="en-CA" dirty="0"/>
              <a:t>deposit the work in a subject repository (e.g. </a:t>
            </a:r>
            <a:r>
              <a:rPr lang="en-CA" dirty="0" err="1"/>
              <a:t>arXiv</a:t>
            </a:r>
            <a:r>
              <a:rPr lang="en-CA" dirty="0"/>
              <a:t>) or an institutional repository (e.g. </a:t>
            </a:r>
            <a:r>
              <a:rPr lang="en-CA" dirty="0" err="1"/>
              <a:t>Dalspace</a:t>
            </a:r>
            <a:r>
              <a:rPr lang="en-CA" dirty="0"/>
              <a:t>)</a:t>
            </a:r>
          </a:p>
          <a:p>
            <a:pPr lvl="1"/>
            <a:r>
              <a:rPr lang="en-CA" dirty="0"/>
              <a:t>re-use portions in derivative works</a:t>
            </a:r>
          </a:p>
          <a:p>
            <a:pPr lvl="1"/>
            <a:r>
              <a:rPr lang="en-CA" dirty="0"/>
              <a:t>share a copy of the work on a research group, departmental or personal website.</a:t>
            </a:r>
          </a:p>
          <a:p>
            <a:pPr marL="0" indent="0">
              <a:buNone/>
            </a:pPr>
            <a:r>
              <a:rPr lang="en-CA" b="1" dirty="0"/>
              <a:t>These activities are all governed by copyright, and can therefore be restricted by the terms of your publishing agreement.</a:t>
            </a:r>
            <a:endParaRPr lang="en-US" b="1" dirty="0"/>
          </a:p>
        </p:txBody>
      </p:sp>
      <p:sp>
        <p:nvSpPr>
          <p:cNvPr id="4" name="Footer Placeholder 3">
            <a:extLst>
              <a:ext uri="{FF2B5EF4-FFF2-40B4-BE49-F238E27FC236}">
                <a16:creationId xmlns:a16="http://schemas.microsoft.com/office/drawing/2014/main" id="{0AD0440A-D387-884A-8DCB-A74EEE04F7E3}"/>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B45ABC2D-A7C3-274D-AED5-41111D688E77}"/>
              </a:ext>
            </a:extLst>
          </p:cNvPr>
          <p:cNvSpPr>
            <a:spLocks noGrp="1"/>
          </p:cNvSpPr>
          <p:nvPr>
            <p:ph type="sldNum" sz="quarter" idx="12"/>
          </p:nvPr>
        </p:nvSpPr>
        <p:spPr/>
        <p:txBody>
          <a:bodyPr/>
          <a:lstStyle/>
          <a:p>
            <a:fld id="{EBBA2BBE-D6E6-4BE2-A029-E4C4FCB9ADED}" type="slidenum">
              <a:rPr lang="en-US" smtClean="0"/>
              <a:t>26</a:t>
            </a:fld>
            <a:endParaRPr lang="en-US" dirty="0"/>
          </a:p>
        </p:txBody>
      </p:sp>
    </p:spTree>
    <p:extLst>
      <p:ext uri="{BB962C8B-B14F-4D97-AF65-F5344CB8AC3E}">
        <p14:creationId xmlns:p14="http://schemas.microsoft.com/office/powerpoint/2010/main" val="12611632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23322-89B8-584B-9FFE-A5033561DFD2}"/>
              </a:ext>
            </a:extLst>
          </p:cNvPr>
          <p:cNvSpPr>
            <a:spLocks noGrp="1"/>
          </p:cNvSpPr>
          <p:nvPr>
            <p:ph type="title"/>
          </p:nvPr>
        </p:nvSpPr>
        <p:spPr/>
        <p:txBody>
          <a:bodyPr/>
          <a:lstStyle/>
          <a:p>
            <a:r>
              <a:rPr lang="en-US" dirty="0"/>
              <a:t>Keep in mind … </a:t>
            </a:r>
          </a:p>
        </p:txBody>
      </p:sp>
      <p:sp>
        <p:nvSpPr>
          <p:cNvPr id="3" name="Content Placeholder 2">
            <a:extLst>
              <a:ext uri="{FF2B5EF4-FFF2-40B4-BE49-F238E27FC236}">
                <a16:creationId xmlns:a16="http://schemas.microsoft.com/office/drawing/2014/main" id="{9E7ED958-49A0-3649-860A-DF6C7F4AE494}"/>
              </a:ext>
            </a:extLst>
          </p:cNvPr>
          <p:cNvSpPr>
            <a:spLocks noGrp="1"/>
          </p:cNvSpPr>
          <p:nvPr>
            <p:ph idx="1"/>
          </p:nvPr>
        </p:nvSpPr>
        <p:spPr>
          <a:xfrm>
            <a:off x="914400" y="1742266"/>
            <a:ext cx="7600950" cy="2221992"/>
          </a:xfrm>
        </p:spPr>
        <p:txBody>
          <a:bodyPr/>
          <a:lstStyle/>
          <a:p>
            <a:pPr marL="0" indent="0">
              <a:buNone/>
            </a:pPr>
            <a:r>
              <a:rPr lang="en-CA" dirty="0"/>
              <a:t>Are you required to make your research openly accessible? Be aware of any policies or requirements that may impact the rights you need to retain in your publishing agreement, and make sure that the publisher is aware of these requirements.</a:t>
            </a:r>
            <a:endParaRPr lang="en-US" dirty="0"/>
          </a:p>
        </p:txBody>
      </p:sp>
      <p:sp>
        <p:nvSpPr>
          <p:cNvPr id="4" name="Footer Placeholder 3">
            <a:extLst>
              <a:ext uri="{FF2B5EF4-FFF2-40B4-BE49-F238E27FC236}">
                <a16:creationId xmlns:a16="http://schemas.microsoft.com/office/drawing/2014/main" id="{BA4F7568-DDEC-9E43-9036-B53563946002}"/>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7CFA08BC-1825-5C49-A69E-43D37762812A}"/>
              </a:ext>
            </a:extLst>
          </p:cNvPr>
          <p:cNvSpPr>
            <a:spLocks noGrp="1"/>
          </p:cNvSpPr>
          <p:nvPr>
            <p:ph type="sldNum" sz="quarter" idx="12"/>
          </p:nvPr>
        </p:nvSpPr>
        <p:spPr/>
        <p:txBody>
          <a:bodyPr/>
          <a:lstStyle/>
          <a:p>
            <a:fld id="{EBBA2BBE-D6E6-4BE2-A029-E4C4FCB9ADED}" type="slidenum">
              <a:rPr lang="en-US" smtClean="0"/>
              <a:t>27</a:t>
            </a:fld>
            <a:endParaRPr lang="en-US" dirty="0"/>
          </a:p>
        </p:txBody>
      </p:sp>
    </p:spTree>
    <p:extLst>
      <p:ext uri="{BB962C8B-B14F-4D97-AF65-F5344CB8AC3E}">
        <p14:creationId xmlns:p14="http://schemas.microsoft.com/office/powerpoint/2010/main" val="29963853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4B6DE-5A7D-004E-A4BE-C3BE6147FD8F}"/>
              </a:ext>
            </a:extLst>
          </p:cNvPr>
          <p:cNvSpPr>
            <a:spLocks noGrp="1"/>
          </p:cNvSpPr>
          <p:nvPr>
            <p:ph type="title"/>
          </p:nvPr>
        </p:nvSpPr>
        <p:spPr>
          <a:xfrm>
            <a:off x="914400" y="-245322"/>
            <a:ext cx="7600950" cy="1007978"/>
          </a:xfrm>
        </p:spPr>
        <p:txBody>
          <a:bodyPr/>
          <a:lstStyle/>
          <a:p>
            <a:r>
              <a:rPr lang="en-US" dirty="0"/>
              <a:t>3. Read, understand, question</a:t>
            </a:r>
          </a:p>
        </p:txBody>
      </p:sp>
      <p:sp>
        <p:nvSpPr>
          <p:cNvPr id="3" name="Content Placeholder 2">
            <a:extLst>
              <a:ext uri="{FF2B5EF4-FFF2-40B4-BE49-F238E27FC236}">
                <a16:creationId xmlns:a16="http://schemas.microsoft.com/office/drawing/2014/main" id="{A53FA033-FFEF-364F-874B-4B91623A4EE6}"/>
              </a:ext>
            </a:extLst>
          </p:cNvPr>
          <p:cNvSpPr>
            <a:spLocks noGrp="1"/>
          </p:cNvSpPr>
          <p:nvPr>
            <p:ph idx="1"/>
          </p:nvPr>
        </p:nvSpPr>
        <p:spPr>
          <a:xfrm>
            <a:off x="434089" y="982645"/>
            <a:ext cx="7600950" cy="1692309"/>
          </a:xfrm>
        </p:spPr>
        <p:txBody>
          <a:bodyPr/>
          <a:lstStyle/>
          <a:p>
            <a:pPr marL="0" indent="0">
              <a:buNone/>
            </a:pPr>
            <a:r>
              <a:rPr lang="en-US" dirty="0"/>
              <a:t>Do your best to read and understand what agreement you’ll be entering into and how it may or may not work to your advantage. </a:t>
            </a:r>
          </a:p>
          <a:p>
            <a:endParaRPr lang="en-US" dirty="0"/>
          </a:p>
          <a:p>
            <a:endParaRPr lang="en-US" dirty="0"/>
          </a:p>
        </p:txBody>
      </p:sp>
      <p:sp>
        <p:nvSpPr>
          <p:cNvPr id="4" name="Footer Placeholder 3">
            <a:extLst>
              <a:ext uri="{FF2B5EF4-FFF2-40B4-BE49-F238E27FC236}">
                <a16:creationId xmlns:a16="http://schemas.microsoft.com/office/drawing/2014/main" id="{03E2B7E7-DFF1-A742-9FA0-046D7DFAFAF0}"/>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04909805-2E15-F245-86C8-AE156D5F0A3D}"/>
              </a:ext>
            </a:extLst>
          </p:cNvPr>
          <p:cNvSpPr>
            <a:spLocks noGrp="1"/>
          </p:cNvSpPr>
          <p:nvPr>
            <p:ph type="sldNum" sz="quarter" idx="12"/>
          </p:nvPr>
        </p:nvSpPr>
        <p:spPr/>
        <p:txBody>
          <a:bodyPr/>
          <a:lstStyle/>
          <a:p>
            <a:fld id="{EBBA2BBE-D6E6-4BE2-A029-E4C4FCB9ADED}" type="slidenum">
              <a:rPr lang="en-US" smtClean="0"/>
              <a:t>28</a:t>
            </a:fld>
            <a:endParaRPr lang="en-US" dirty="0"/>
          </a:p>
        </p:txBody>
      </p:sp>
      <p:sp>
        <p:nvSpPr>
          <p:cNvPr id="6" name="TextBox 5">
            <a:extLst>
              <a:ext uri="{FF2B5EF4-FFF2-40B4-BE49-F238E27FC236}">
                <a16:creationId xmlns:a16="http://schemas.microsoft.com/office/drawing/2014/main" id="{A7C8632E-5602-1349-9FA9-42253A255C5D}"/>
              </a:ext>
            </a:extLst>
          </p:cNvPr>
          <p:cNvSpPr txBox="1"/>
          <p:nvPr/>
        </p:nvSpPr>
        <p:spPr>
          <a:xfrm>
            <a:off x="907654" y="5940753"/>
            <a:ext cx="3559843" cy="276999"/>
          </a:xfrm>
          <a:prstGeom prst="rect">
            <a:avLst/>
          </a:prstGeom>
          <a:noFill/>
        </p:spPr>
        <p:txBody>
          <a:bodyPr wrap="square" rtlCol="0">
            <a:spAutoFit/>
          </a:bodyPr>
          <a:lstStyle/>
          <a:p>
            <a:r>
              <a:rPr lang="en-CA" sz="1200" dirty="0"/>
              <a:t>Photo by </a:t>
            </a:r>
            <a:r>
              <a:rPr lang="en-CA" sz="1200" dirty="0">
                <a:hlinkClick r:id="rId3"/>
              </a:rPr>
              <a:t>rawpixel</a:t>
            </a:r>
            <a:r>
              <a:rPr lang="en-CA" sz="1200" dirty="0"/>
              <a:t> on </a:t>
            </a:r>
            <a:r>
              <a:rPr lang="en-CA" sz="1200" dirty="0">
                <a:hlinkClick r:id="rId4"/>
              </a:rPr>
              <a:t>Unsplash</a:t>
            </a:r>
            <a:endParaRPr lang="en-US" sz="1200" dirty="0"/>
          </a:p>
        </p:txBody>
      </p:sp>
      <p:pic>
        <p:nvPicPr>
          <p:cNvPr id="8" name="Picture 7">
            <a:extLst>
              <a:ext uri="{FF2B5EF4-FFF2-40B4-BE49-F238E27FC236}">
                <a16:creationId xmlns:a16="http://schemas.microsoft.com/office/drawing/2014/main" id="{0182963D-91F5-E745-8294-9A0D65CA05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400" y="2277296"/>
            <a:ext cx="6155474" cy="3523785"/>
          </a:xfrm>
          <a:prstGeom prst="rect">
            <a:avLst/>
          </a:prstGeom>
        </p:spPr>
      </p:pic>
    </p:spTree>
    <p:extLst>
      <p:ext uri="{BB962C8B-B14F-4D97-AF65-F5344CB8AC3E}">
        <p14:creationId xmlns:p14="http://schemas.microsoft.com/office/powerpoint/2010/main" val="36617573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5E113-EF41-7E41-AC7F-D33240AF7CE2}"/>
              </a:ext>
            </a:extLst>
          </p:cNvPr>
          <p:cNvSpPr>
            <a:spLocks noGrp="1"/>
          </p:cNvSpPr>
          <p:nvPr>
            <p:ph type="title"/>
          </p:nvPr>
        </p:nvSpPr>
        <p:spPr/>
        <p:txBody>
          <a:bodyPr/>
          <a:lstStyle/>
          <a:p>
            <a:r>
              <a:rPr lang="en-US" dirty="0"/>
              <a:t>4. Negotiate</a:t>
            </a:r>
          </a:p>
        </p:txBody>
      </p:sp>
      <p:sp>
        <p:nvSpPr>
          <p:cNvPr id="3" name="Content Placeholder 2">
            <a:extLst>
              <a:ext uri="{FF2B5EF4-FFF2-40B4-BE49-F238E27FC236}">
                <a16:creationId xmlns:a16="http://schemas.microsoft.com/office/drawing/2014/main" id="{A04B258B-E1B0-0D48-8A02-B0A35784BF38}"/>
              </a:ext>
            </a:extLst>
          </p:cNvPr>
          <p:cNvSpPr>
            <a:spLocks noGrp="1"/>
          </p:cNvSpPr>
          <p:nvPr>
            <p:ph idx="1"/>
          </p:nvPr>
        </p:nvSpPr>
        <p:spPr>
          <a:xfrm>
            <a:off x="4817326" y="1207008"/>
            <a:ext cx="3698023" cy="4800600"/>
          </a:xfrm>
        </p:spPr>
        <p:txBody>
          <a:bodyPr/>
          <a:lstStyle/>
          <a:p>
            <a:r>
              <a:rPr lang="en-CA" dirty="0"/>
              <a:t>Negotiate to retain your rights if necessary</a:t>
            </a:r>
          </a:p>
          <a:p>
            <a:r>
              <a:rPr lang="en-CA" dirty="0"/>
              <a:t>Publishers do not require all rights to publish your work – publishing – it doesn’t have to be “all or nothing.”</a:t>
            </a:r>
          </a:p>
          <a:p>
            <a:r>
              <a:rPr lang="en-CA" dirty="0"/>
              <a:t>Consult with co-authors (if applicable)</a:t>
            </a:r>
            <a:endParaRPr lang="en-US" dirty="0"/>
          </a:p>
        </p:txBody>
      </p:sp>
      <p:sp>
        <p:nvSpPr>
          <p:cNvPr id="4" name="Footer Placeholder 3">
            <a:extLst>
              <a:ext uri="{FF2B5EF4-FFF2-40B4-BE49-F238E27FC236}">
                <a16:creationId xmlns:a16="http://schemas.microsoft.com/office/drawing/2014/main" id="{E6F3D28E-6BF4-9945-91E5-2044B2EE18ED}"/>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1F2AAB6B-389A-C049-B014-0B88F8FAB0FD}"/>
              </a:ext>
            </a:extLst>
          </p:cNvPr>
          <p:cNvSpPr>
            <a:spLocks noGrp="1"/>
          </p:cNvSpPr>
          <p:nvPr>
            <p:ph type="sldNum" sz="quarter" idx="12"/>
          </p:nvPr>
        </p:nvSpPr>
        <p:spPr/>
        <p:txBody>
          <a:bodyPr/>
          <a:lstStyle/>
          <a:p>
            <a:fld id="{EBBA2BBE-D6E6-4BE2-A029-E4C4FCB9ADED}" type="slidenum">
              <a:rPr lang="en-US" smtClean="0"/>
              <a:t>29</a:t>
            </a:fld>
            <a:endParaRPr lang="en-US" dirty="0"/>
          </a:p>
        </p:txBody>
      </p:sp>
      <p:sp>
        <p:nvSpPr>
          <p:cNvPr id="6" name="TextBox 5">
            <a:extLst>
              <a:ext uri="{FF2B5EF4-FFF2-40B4-BE49-F238E27FC236}">
                <a16:creationId xmlns:a16="http://schemas.microsoft.com/office/drawing/2014/main" id="{686D0BA3-9C58-E646-961E-6C0B3077936A}"/>
              </a:ext>
            </a:extLst>
          </p:cNvPr>
          <p:cNvSpPr txBox="1"/>
          <p:nvPr/>
        </p:nvSpPr>
        <p:spPr>
          <a:xfrm>
            <a:off x="423746" y="5665010"/>
            <a:ext cx="2927784" cy="461665"/>
          </a:xfrm>
          <a:prstGeom prst="rect">
            <a:avLst/>
          </a:prstGeom>
          <a:noFill/>
        </p:spPr>
        <p:txBody>
          <a:bodyPr wrap="square" rtlCol="0">
            <a:spAutoFit/>
          </a:bodyPr>
          <a:lstStyle/>
          <a:p>
            <a:r>
              <a:rPr lang="en-CA" sz="1200" dirty="0"/>
              <a:t>Photo by </a:t>
            </a:r>
            <a:r>
              <a:rPr lang="en-CA" sz="1200" dirty="0">
                <a:hlinkClick r:id="rId3"/>
              </a:rPr>
              <a:t>Cytonn Photography</a:t>
            </a:r>
            <a:r>
              <a:rPr lang="en-CA" sz="1200" dirty="0"/>
              <a:t> on </a:t>
            </a:r>
            <a:r>
              <a:rPr lang="en-CA" sz="1200" dirty="0">
                <a:hlinkClick r:id="rId4"/>
              </a:rPr>
              <a:t>Unsplash</a:t>
            </a:r>
            <a:endParaRPr lang="en-US" sz="1200" dirty="0"/>
          </a:p>
        </p:txBody>
      </p:sp>
      <p:pic>
        <p:nvPicPr>
          <p:cNvPr id="8" name="Picture 7">
            <a:extLst>
              <a:ext uri="{FF2B5EF4-FFF2-40B4-BE49-F238E27FC236}">
                <a16:creationId xmlns:a16="http://schemas.microsoft.com/office/drawing/2014/main" id="{6E72A555-81AE-5C4F-9A51-A4E97D31E5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3746" y="1556602"/>
            <a:ext cx="3698023" cy="3604198"/>
          </a:xfrm>
          <a:prstGeom prst="rect">
            <a:avLst/>
          </a:prstGeom>
        </p:spPr>
      </p:pic>
    </p:spTree>
    <p:extLst>
      <p:ext uri="{BB962C8B-B14F-4D97-AF65-F5344CB8AC3E}">
        <p14:creationId xmlns:p14="http://schemas.microsoft.com/office/powerpoint/2010/main" val="2438251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Questions …</a:t>
            </a:r>
          </a:p>
        </p:txBody>
      </p:sp>
      <p:sp>
        <p:nvSpPr>
          <p:cNvPr id="3" name="Content Placeholder 2"/>
          <p:cNvSpPr>
            <a:spLocks noGrp="1"/>
          </p:cNvSpPr>
          <p:nvPr>
            <p:ph idx="1"/>
          </p:nvPr>
        </p:nvSpPr>
        <p:spPr>
          <a:xfrm>
            <a:off x="713678" y="1207007"/>
            <a:ext cx="7801671" cy="4182115"/>
          </a:xfrm>
        </p:spPr>
        <p:txBody>
          <a:bodyPr/>
          <a:lstStyle/>
          <a:p>
            <a:r>
              <a:rPr lang="en-US" dirty="0"/>
              <a:t>“My publisher has given me this agreement to sign, I don’t understand it - what do I do!? “</a:t>
            </a:r>
          </a:p>
          <a:p>
            <a:pPr lvl="1"/>
            <a:endParaRPr lang="en-US" dirty="0"/>
          </a:p>
          <a:p>
            <a:r>
              <a:rPr lang="en-US" dirty="0"/>
              <a:t>“I’m trying to determine if I own the copyright to my work ….”</a:t>
            </a:r>
          </a:p>
          <a:p>
            <a:pPr lvl="1"/>
            <a:endParaRPr lang="en-US" dirty="0"/>
          </a:p>
          <a:p>
            <a:r>
              <a:rPr lang="en-US" dirty="0"/>
              <a:t>“I have to make my publication open access according to my granting agency … how do I do this – am I breaking any copyright rules?” </a:t>
            </a:r>
          </a:p>
          <a:p>
            <a:pPr marL="342900" lvl="1" indent="0">
              <a:buNone/>
            </a:pPr>
            <a:endParaRPr lang="en-US" dirty="0"/>
          </a:p>
          <a:p>
            <a:pPr marL="342900" lvl="1" indent="0">
              <a:buNone/>
            </a:pPr>
            <a:endParaRPr lang="en-US" dirty="0"/>
          </a:p>
          <a:p>
            <a:pPr marL="342900" lvl="1" indent="0">
              <a:buNone/>
            </a:pPr>
            <a:endParaRPr lang="en-US" dirty="0"/>
          </a:p>
          <a:p>
            <a:pPr marL="342900" lvl="1" indent="0">
              <a:buNone/>
            </a:pPr>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3</a:t>
            </a:fld>
            <a:endParaRPr lang="en-US" dirty="0"/>
          </a:p>
        </p:txBody>
      </p:sp>
    </p:spTree>
    <p:extLst>
      <p:ext uri="{BB962C8B-B14F-4D97-AF65-F5344CB8AC3E}">
        <p14:creationId xmlns:p14="http://schemas.microsoft.com/office/powerpoint/2010/main" val="23904739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8027C-0E6A-2C4E-8882-E62810B69B0A}"/>
              </a:ext>
            </a:extLst>
          </p:cNvPr>
          <p:cNvSpPr>
            <a:spLocks noGrp="1"/>
          </p:cNvSpPr>
          <p:nvPr>
            <p:ph type="title"/>
          </p:nvPr>
        </p:nvSpPr>
        <p:spPr/>
        <p:txBody>
          <a:bodyPr/>
          <a:lstStyle/>
          <a:p>
            <a:r>
              <a:rPr lang="en-US" dirty="0"/>
              <a:t>When Negotiating …</a:t>
            </a:r>
          </a:p>
        </p:txBody>
      </p:sp>
      <p:sp>
        <p:nvSpPr>
          <p:cNvPr id="3" name="Content Placeholder 2">
            <a:extLst>
              <a:ext uri="{FF2B5EF4-FFF2-40B4-BE49-F238E27FC236}">
                <a16:creationId xmlns:a16="http://schemas.microsoft.com/office/drawing/2014/main" id="{2FEA7D0E-91CB-DC4B-8A46-680F976D5A44}"/>
              </a:ext>
            </a:extLst>
          </p:cNvPr>
          <p:cNvSpPr>
            <a:spLocks noGrp="1"/>
          </p:cNvSpPr>
          <p:nvPr>
            <p:ph idx="1"/>
          </p:nvPr>
        </p:nvSpPr>
        <p:spPr/>
        <p:txBody>
          <a:bodyPr/>
          <a:lstStyle/>
          <a:p>
            <a:r>
              <a:rPr lang="en-CA" dirty="0"/>
              <a:t>Negotiate to retain certain rights by:</a:t>
            </a:r>
          </a:p>
          <a:p>
            <a:pPr lvl="1"/>
            <a:r>
              <a:rPr lang="en-CA" dirty="0"/>
              <a:t>communicating your rationale clearly</a:t>
            </a:r>
          </a:p>
          <a:p>
            <a:pPr lvl="1"/>
            <a:r>
              <a:rPr lang="en-CA" dirty="0"/>
              <a:t>specifically mentioning any policies or mandates that require certain rights,</a:t>
            </a:r>
          </a:p>
          <a:p>
            <a:pPr lvl="1"/>
            <a:r>
              <a:rPr lang="en-CA" dirty="0"/>
              <a:t>being positive, clear and persuasive,</a:t>
            </a:r>
          </a:p>
          <a:p>
            <a:pPr lvl="1"/>
            <a:endParaRPr lang="en-CA" dirty="0"/>
          </a:p>
          <a:p>
            <a:pPr lvl="1"/>
            <a:endParaRPr lang="en-CA" dirty="0"/>
          </a:p>
          <a:p>
            <a:pPr marL="342900" lvl="1" indent="0">
              <a:buNone/>
            </a:pPr>
            <a:r>
              <a:rPr lang="en-CA" b="1" dirty="0"/>
              <a:t>Remember: Get it in writing! </a:t>
            </a:r>
          </a:p>
          <a:p>
            <a:pPr marL="342900" lvl="1" indent="0">
              <a:buNone/>
            </a:pPr>
            <a:r>
              <a:rPr lang="en-CA" dirty="0"/>
              <a:t>(Revised contract (signed), Addendum to contract, emails where publisher agrees to certain exceptions)</a:t>
            </a:r>
            <a:endParaRPr lang="en-US" dirty="0"/>
          </a:p>
        </p:txBody>
      </p:sp>
      <p:sp>
        <p:nvSpPr>
          <p:cNvPr id="4" name="Footer Placeholder 3">
            <a:extLst>
              <a:ext uri="{FF2B5EF4-FFF2-40B4-BE49-F238E27FC236}">
                <a16:creationId xmlns:a16="http://schemas.microsoft.com/office/drawing/2014/main" id="{3AAA145B-E0BC-094E-8D11-47338FFC0CC8}"/>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DFECA369-F999-BE4D-B9F2-B31E5A835A37}"/>
              </a:ext>
            </a:extLst>
          </p:cNvPr>
          <p:cNvSpPr>
            <a:spLocks noGrp="1"/>
          </p:cNvSpPr>
          <p:nvPr>
            <p:ph type="sldNum" sz="quarter" idx="12"/>
          </p:nvPr>
        </p:nvSpPr>
        <p:spPr/>
        <p:txBody>
          <a:bodyPr/>
          <a:lstStyle/>
          <a:p>
            <a:fld id="{EBBA2BBE-D6E6-4BE2-A029-E4C4FCB9ADED}" type="slidenum">
              <a:rPr lang="en-US" smtClean="0"/>
              <a:t>30</a:t>
            </a:fld>
            <a:endParaRPr lang="en-US" dirty="0"/>
          </a:p>
        </p:txBody>
      </p:sp>
    </p:spTree>
    <p:extLst>
      <p:ext uri="{BB962C8B-B14F-4D97-AF65-F5344CB8AC3E}">
        <p14:creationId xmlns:p14="http://schemas.microsoft.com/office/powerpoint/2010/main" val="41142039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89368-EF8A-954F-A932-18AE8508D1E1}"/>
              </a:ext>
            </a:extLst>
          </p:cNvPr>
          <p:cNvSpPr>
            <a:spLocks noGrp="1"/>
          </p:cNvSpPr>
          <p:nvPr>
            <p:ph type="title"/>
          </p:nvPr>
        </p:nvSpPr>
        <p:spPr/>
        <p:txBody>
          <a:bodyPr/>
          <a:lstStyle/>
          <a:p>
            <a:r>
              <a:rPr lang="en-US" dirty="0"/>
              <a:t>SPARC Author addendum</a:t>
            </a:r>
          </a:p>
        </p:txBody>
      </p:sp>
      <p:sp>
        <p:nvSpPr>
          <p:cNvPr id="3" name="Content Placeholder 2">
            <a:extLst>
              <a:ext uri="{FF2B5EF4-FFF2-40B4-BE49-F238E27FC236}">
                <a16:creationId xmlns:a16="http://schemas.microsoft.com/office/drawing/2014/main" id="{F97221DD-B4FB-CD4D-9947-CEE322F4452B}"/>
              </a:ext>
            </a:extLst>
          </p:cNvPr>
          <p:cNvSpPr>
            <a:spLocks noGrp="1"/>
          </p:cNvSpPr>
          <p:nvPr>
            <p:ph idx="1"/>
          </p:nvPr>
        </p:nvSpPr>
        <p:spPr>
          <a:xfrm>
            <a:off x="771525" y="5344961"/>
            <a:ext cx="7600950" cy="503989"/>
          </a:xfrm>
        </p:spPr>
        <p:txBody>
          <a:bodyPr/>
          <a:lstStyle/>
          <a:p>
            <a:pPr marL="0" indent="0">
              <a:buNone/>
            </a:pPr>
            <a:r>
              <a:rPr lang="en-CA" dirty="0"/>
              <a:t>Info for Authors (CARL) :</a:t>
            </a:r>
          </a:p>
          <a:p>
            <a:pPr marL="0" indent="0">
              <a:buNone/>
            </a:pPr>
            <a:r>
              <a:rPr lang="en-CA" b="1" u="sng" dirty="0"/>
              <a:t>https://</a:t>
            </a:r>
            <a:r>
              <a:rPr lang="en-CA" b="1" u="sng" dirty="0" err="1"/>
              <a:t>bit.ly</a:t>
            </a:r>
            <a:r>
              <a:rPr lang="en-CA" b="1" u="sng" dirty="0"/>
              <a:t>/2Q0PUB5</a:t>
            </a:r>
            <a:endParaRPr lang="en-US" b="1" u="sng" dirty="0"/>
          </a:p>
        </p:txBody>
      </p:sp>
      <p:sp>
        <p:nvSpPr>
          <p:cNvPr id="4" name="Footer Placeholder 3">
            <a:extLst>
              <a:ext uri="{FF2B5EF4-FFF2-40B4-BE49-F238E27FC236}">
                <a16:creationId xmlns:a16="http://schemas.microsoft.com/office/drawing/2014/main" id="{969850C1-A2BA-B14E-B750-F4F243DB740A}"/>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C75AAB77-92AA-0841-A8DA-FE820FF248C6}"/>
              </a:ext>
            </a:extLst>
          </p:cNvPr>
          <p:cNvSpPr>
            <a:spLocks noGrp="1"/>
          </p:cNvSpPr>
          <p:nvPr>
            <p:ph type="sldNum" sz="quarter" idx="12"/>
          </p:nvPr>
        </p:nvSpPr>
        <p:spPr/>
        <p:txBody>
          <a:bodyPr/>
          <a:lstStyle/>
          <a:p>
            <a:fld id="{EBBA2BBE-D6E6-4BE2-A029-E4C4FCB9ADED}" type="slidenum">
              <a:rPr lang="en-US" smtClean="0"/>
              <a:t>31</a:t>
            </a:fld>
            <a:endParaRPr lang="en-US" dirty="0"/>
          </a:p>
        </p:txBody>
      </p:sp>
      <p:pic>
        <p:nvPicPr>
          <p:cNvPr id="7" name="Picture 6">
            <a:extLst>
              <a:ext uri="{FF2B5EF4-FFF2-40B4-BE49-F238E27FC236}">
                <a16:creationId xmlns:a16="http://schemas.microsoft.com/office/drawing/2014/main" id="{879E27CF-DF0C-4749-969C-54FC1DB4A7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608" y="1070837"/>
            <a:ext cx="7337502" cy="4211265"/>
          </a:xfrm>
          <a:prstGeom prst="rect">
            <a:avLst/>
          </a:prstGeom>
        </p:spPr>
      </p:pic>
      <p:sp>
        <p:nvSpPr>
          <p:cNvPr id="6" name="TextBox 5">
            <a:extLst>
              <a:ext uri="{FF2B5EF4-FFF2-40B4-BE49-F238E27FC236}">
                <a16:creationId xmlns:a16="http://schemas.microsoft.com/office/drawing/2014/main" id="{2E1C978C-3760-8440-9797-78FB5EA2AAB6}"/>
              </a:ext>
            </a:extLst>
          </p:cNvPr>
          <p:cNvSpPr txBox="1"/>
          <p:nvPr/>
        </p:nvSpPr>
        <p:spPr>
          <a:xfrm>
            <a:off x="5157788" y="5496310"/>
            <a:ext cx="3357562" cy="646331"/>
          </a:xfrm>
          <a:prstGeom prst="rect">
            <a:avLst/>
          </a:prstGeom>
          <a:noFill/>
        </p:spPr>
        <p:txBody>
          <a:bodyPr wrap="square" rtlCol="0">
            <a:spAutoFit/>
          </a:bodyPr>
          <a:lstStyle/>
          <a:p>
            <a:r>
              <a:rPr lang="en-US" sz="1200" dirty="0"/>
              <a:t>Screenshot of SPARC Canadian Author Addendum. Source: Canadian Association of Research Libraries</a:t>
            </a:r>
          </a:p>
        </p:txBody>
      </p:sp>
    </p:spTree>
    <p:extLst>
      <p:ext uri="{BB962C8B-B14F-4D97-AF65-F5344CB8AC3E}">
        <p14:creationId xmlns:p14="http://schemas.microsoft.com/office/powerpoint/2010/main" val="2272558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36803-8CF1-5148-AA50-A5E13EAA4E00}"/>
              </a:ext>
            </a:extLst>
          </p:cNvPr>
          <p:cNvSpPr>
            <a:spLocks noGrp="1"/>
          </p:cNvSpPr>
          <p:nvPr>
            <p:ph type="title"/>
          </p:nvPr>
        </p:nvSpPr>
        <p:spPr/>
        <p:txBody>
          <a:bodyPr/>
          <a:lstStyle/>
          <a:p>
            <a:r>
              <a:rPr lang="en-US" dirty="0"/>
              <a:t>What if you’re not successful? </a:t>
            </a:r>
          </a:p>
        </p:txBody>
      </p:sp>
      <p:sp>
        <p:nvSpPr>
          <p:cNvPr id="3" name="Content Placeholder 2">
            <a:extLst>
              <a:ext uri="{FF2B5EF4-FFF2-40B4-BE49-F238E27FC236}">
                <a16:creationId xmlns:a16="http://schemas.microsoft.com/office/drawing/2014/main" id="{55A82948-F001-5B47-B535-C8137CD8CA0A}"/>
              </a:ext>
            </a:extLst>
          </p:cNvPr>
          <p:cNvSpPr>
            <a:spLocks noGrp="1"/>
          </p:cNvSpPr>
          <p:nvPr>
            <p:ph idx="1"/>
          </p:nvPr>
        </p:nvSpPr>
        <p:spPr>
          <a:xfrm>
            <a:off x="914400" y="1554479"/>
            <a:ext cx="4914900" cy="4800600"/>
          </a:xfrm>
        </p:spPr>
        <p:txBody>
          <a:bodyPr/>
          <a:lstStyle/>
          <a:p>
            <a:r>
              <a:rPr lang="en-US" dirty="0"/>
              <a:t>Seek out other publication venues</a:t>
            </a:r>
          </a:p>
          <a:p>
            <a:r>
              <a:rPr lang="en-US" dirty="0"/>
              <a:t>Try next time! </a:t>
            </a:r>
          </a:p>
          <a:p>
            <a:r>
              <a:rPr lang="en-US" dirty="0"/>
              <a:t>Advocate (within your own associations, editorial boards, etc.)</a:t>
            </a:r>
          </a:p>
        </p:txBody>
      </p:sp>
      <p:sp>
        <p:nvSpPr>
          <p:cNvPr id="4" name="Footer Placeholder 3">
            <a:extLst>
              <a:ext uri="{FF2B5EF4-FFF2-40B4-BE49-F238E27FC236}">
                <a16:creationId xmlns:a16="http://schemas.microsoft.com/office/drawing/2014/main" id="{3DF06CEC-A9CA-134B-A840-9C4FCCAFB5A5}"/>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E2E4A42A-6768-4C4B-BF7F-95CE66E9CF45}"/>
              </a:ext>
            </a:extLst>
          </p:cNvPr>
          <p:cNvSpPr>
            <a:spLocks noGrp="1"/>
          </p:cNvSpPr>
          <p:nvPr>
            <p:ph type="sldNum" sz="quarter" idx="12"/>
          </p:nvPr>
        </p:nvSpPr>
        <p:spPr/>
        <p:txBody>
          <a:bodyPr/>
          <a:lstStyle/>
          <a:p>
            <a:fld id="{EBBA2BBE-D6E6-4BE2-A029-E4C4FCB9ADED}" type="slidenum">
              <a:rPr lang="en-US" smtClean="0"/>
              <a:t>32</a:t>
            </a:fld>
            <a:endParaRPr lang="en-US" dirty="0"/>
          </a:p>
        </p:txBody>
      </p:sp>
    </p:spTree>
    <p:extLst>
      <p:ext uri="{BB962C8B-B14F-4D97-AF65-F5344CB8AC3E}">
        <p14:creationId xmlns:p14="http://schemas.microsoft.com/office/powerpoint/2010/main" val="24995120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After you publish</a:t>
            </a:r>
          </a:p>
        </p:txBody>
      </p:sp>
      <p:sp>
        <p:nvSpPr>
          <p:cNvPr id="3" name="Content Placeholder 2"/>
          <p:cNvSpPr>
            <a:spLocks noGrp="1"/>
          </p:cNvSpPr>
          <p:nvPr>
            <p:ph idx="1"/>
          </p:nvPr>
        </p:nvSpPr>
        <p:spPr/>
        <p:txBody>
          <a:bodyPr/>
          <a:lstStyle/>
          <a:p>
            <a:r>
              <a:rPr lang="en-US" dirty="0"/>
              <a:t>Keep a record of any publication agreements</a:t>
            </a:r>
          </a:p>
          <a:p>
            <a:r>
              <a:rPr lang="en-US" dirty="0"/>
              <a:t>Consider reclaiming your rights (if applicable)</a:t>
            </a:r>
          </a:p>
          <a:p>
            <a:r>
              <a:rPr lang="en-US" dirty="0"/>
              <a:t>Share your work! (As widely as permitted)</a:t>
            </a:r>
          </a:p>
          <a:p>
            <a:pPr lvl="1"/>
            <a:r>
              <a:rPr lang="en-US" dirty="0"/>
              <a:t>See </a:t>
            </a:r>
            <a:r>
              <a:rPr lang="en-US" dirty="0">
                <a:hlinkClick r:id="rId3"/>
              </a:rPr>
              <a:t>SHERPA-</a:t>
            </a:r>
            <a:r>
              <a:rPr lang="en-US" dirty="0" err="1">
                <a:hlinkClick r:id="rId3"/>
              </a:rPr>
              <a:t>RoMeO</a:t>
            </a:r>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33</a:t>
            </a:fld>
            <a:endParaRPr lang="en-US" dirty="0"/>
          </a:p>
        </p:txBody>
      </p:sp>
    </p:spTree>
    <p:extLst>
      <p:ext uri="{BB962C8B-B14F-4D97-AF65-F5344CB8AC3E}">
        <p14:creationId xmlns:p14="http://schemas.microsoft.com/office/powerpoint/2010/main" val="999678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8D338-53D3-4B46-B532-35C9685933D1}"/>
              </a:ext>
            </a:extLst>
          </p:cNvPr>
          <p:cNvSpPr>
            <a:spLocks noGrp="1"/>
          </p:cNvSpPr>
          <p:nvPr>
            <p:ph type="title"/>
          </p:nvPr>
        </p:nvSpPr>
        <p:spPr/>
        <p:txBody>
          <a:bodyPr/>
          <a:lstStyle/>
          <a:p>
            <a:r>
              <a:rPr lang="en-US" dirty="0"/>
              <a:t>SHERPA </a:t>
            </a:r>
            <a:r>
              <a:rPr lang="en-US" dirty="0" err="1"/>
              <a:t>RoMEO</a:t>
            </a:r>
            <a:endParaRPr lang="en-US" dirty="0"/>
          </a:p>
        </p:txBody>
      </p:sp>
      <p:pic>
        <p:nvPicPr>
          <p:cNvPr id="7" name="Content Placeholder 6">
            <a:extLst>
              <a:ext uri="{FF2B5EF4-FFF2-40B4-BE49-F238E27FC236}">
                <a16:creationId xmlns:a16="http://schemas.microsoft.com/office/drawing/2014/main" id="{72F2B252-BFEB-5D4A-A3AA-EDC9143B36F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400" y="1449659"/>
            <a:ext cx="7600950" cy="3567923"/>
          </a:xfrm>
        </p:spPr>
      </p:pic>
      <p:sp>
        <p:nvSpPr>
          <p:cNvPr id="4" name="Footer Placeholder 3">
            <a:extLst>
              <a:ext uri="{FF2B5EF4-FFF2-40B4-BE49-F238E27FC236}">
                <a16:creationId xmlns:a16="http://schemas.microsoft.com/office/drawing/2014/main" id="{DC192D0E-3044-7043-A387-C30A037E891E}"/>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B33C1627-E52A-DC4C-8D1F-1777403FCE03}"/>
              </a:ext>
            </a:extLst>
          </p:cNvPr>
          <p:cNvSpPr>
            <a:spLocks noGrp="1"/>
          </p:cNvSpPr>
          <p:nvPr>
            <p:ph type="sldNum" sz="quarter" idx="12"/>
          </p:nvPr>
        </p:nvSpPr>
        <p:spPr/>
        <p:txBody>
          <a:bodyPr/>
          <a:lstStyle/>
          <a:p>
            <a:fld id="{EBBA2BBE-D6E6-4BE2-A029-E4C4FCB9ADED}" type="slidenum">
              <a:rPr lang="en-US" smtClean="0"/>
              <a:t>34</a:t>
            </a:fld>
            <a:endParaRPr lang="en-US" dirty="0"/>
          </a:p>
        </p:txBody>
      </p:sp>
      <p:sp>
        <p:nvSpPr>
          <p:cNvPr id="3" name="TextBox 2">
            <a:extLst>
              <a:ext uri="{FF2B5EF4-FFF2-40B4-BE49-F238E27FC236}">
                <a16:creationId xmlns:a16="http://schemas.microsoft.com/office/drawing/2014/main" id="{B267A7E2-ACEF-C045-B56A-0C9A6C41AFCC}"/>
              </a:ext>
            </a:extLst>
          </p:cNvPr>
          <p:cNvSpPr txBox="1"/>
          <p:nvPr/>
        </p:nvSpPr>
        <p:spPr>
          <a:xfrm>
            <a:off x="1228725" y="5514975"/>
            <a:ext cx="4316111" cy="276999"/>
          </a:xfrm>
          <a:prstGeom prst="rect">
            <a:avLst/>
          </a:prstGeom>
          <a:noFill/>
        </p:spPr>
        <p:txBody>
          <a:bodyPr wrap="square" rtlCol="0">
            <a:spAutoFit/>
          </a:bodyPr>
          <a:lstStyle/>
          <a:p>
            <a:r>
              <a:rPr lang="en-US" sz="1200" dirty="0"/>
              <a:t>Source: SHERPA </a:t>
            </a:r>
            <a:r>
              <a:rPr lang="en-US" sz="1200" dirty="0" err="1"/>
              <a:t>RoMEO</a:t>
            </a:r>
            <a:r>
              <a:rPr lang="en-US" sz="1200" dirty="0"/>
              <a:t>. L</a:t>
            </a:r>
            <a:r>
              <a:rPr lang="en-CA" sz="1200" dirty="0" err="1"/>
              <a:t>icensed</a:t>
            </a:r>
            <a:r>
              <a:rPr lang="en-CA" sz="1200" dirty="0"/>
              <a:t> under </a:t>
            </a:r>
            <a:r>
              <a:rPr lang="en-CA" sz="1200" dirty="0">
                <a:hlinkClick r:id="rId4"/>
              </a:rPr>
              <a:t>CC BY-NC-ND</a:t>
            </a:r>
            <a:r>
              <a:rPr lang="en-CA" sz="1200" dirty="0"/>
              <a:t>. </a:t>
            </a:r>
            <a:endParaRPr lang="en-US" sz="1200" dirty="0"/>
          </a:p>
        </p:txBody>
      </p:sp>
    </p:spTree>
    <p:extLst>
      <p:ext uri="{BB962C8B-B14F-4D97-AF65-F5344CB8AC3E}">
        <p14:creationId xmlns:p14="http://schemas.microsoft.com/office/powerpoint/2010/main" val="22460873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9B7A4-08F2-8A43-A52A-0FB8BBE97302}"/>
              </a:ext>
            </a:extLst>
          </p:cNvPr>
          <p:cNvSpPr>
            <a:spLocks noGrp="1"/>
          </p:cNvSpPr>
          <p:nvPr>
            <p:ph type="title"/>
          </p:nvPr>
        </p:nvSpPr>
        <p:spPr>
          <a:xfrm>
            <a:off x="535259" y="0"/>
            <a:ext cx="7980091" cy="1007978"/>
          </a:xfrm>
        </p:spPr>
        <p:txBody>
          <a:bodyPr/>
          <a:lstStyle/>
          <a:p>
            <a:r>
              <a:rPr lang="en-US" dirty="0"/>
              <a:t>Want to Share? Use Creative Commons Licenses</a:t>
            </a:r>
          </a:p>
        </p:txBody>
      </p:sp>
      <p:sp>
        <p:nvSpPr>
          <p:cNvPr id="4" name="Footer Placeholder 3">
            <a:extLst>
              <a:ext uri="{FF2B5EF4-FFF2-40B4-BE49-F238E27FC236}">
                <a16:creationId xmlns:a16="http://schemas.microsoft.com/office/drawing/2014/main" id="{E5C21115-BA65-0840-AF65-C0556B15B114}"/>
              </a:ext>
            </a:extLst>
          </p:cNvPr>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a:extLst>
              <a:ext uri="{FF2B5EF4-FFF2-40B4-BE49-F238E27FC236}">
                <a16:creationId xmlns:a16="http://schemas.microsoft.com/office/drawing/2014/main" id="{B74648DA-924C-8B40-8DAF-F0C839712D51}"/>
              </a:ext>
            </a:extLst>
          </p:cNvPr>
          <p:cNvSpPr>
            <a:spLocks noGrp="1"/>
          </p:cNvSpPr>
          <p:nvPr>
            <p:ph type="sldNum" sz="quarter" idx="12"/>
          </p:nvPr>
        </p:nvSpPr>
        <p:spPr/>
        <p:txBody>
          <a:bodyPr/>
          <a:lstStyle/>
          <a:p>
            <a:fld id="{EBBA2BBE-D6E6-4BE2-A029-E4C4FCB9ADED}" type="slidenum">
              <a:rPr lang="en-US" smtClean="0"/>
              <a:t>35</a:t>
            </a:fld>
            <a:endParaRPr lang="en-US" dirty="0"/>
          </a:p>
        </p:txBody>
      </p:sp>
      <p:pic>
        <p:nvPicPr>
          <p:cNvPr id="6" name="Content Placeholder 5">
            <a:extLst>
              <a:ext uri="{FF2B5EF4-FFF2-40B4-BE49-F238E27FC236}">
                <a16:creationId xmlns:a16="http://schemas.microsoft.com/office/drawing/2014/main" id="{8BD2C994-7755-5A40-B65C-23483B9A78D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61171" y="1308100"/>
            <a:ext cx="4387463" cy="3776856"/>
          </a:xfrm>
          <a:prstGeom prst="rect">
            <a:avLst/>
          </a:prstGeom>
        </p:spPr>
      </p:pic>
      <p:sp>
        <p:nvSpPr>
          <p:cNvPr id="7" name="TextBox 6">
            <a:extLst>
              <a:ext uri="{FF2B5EF4-FFF2-40B4-BE49-F238E27FC236}">
                <a16:creationId xmlns:a16="http://schemas.microsoft.com/office/drawing/2014/main" id="{021C14FD-E976-634B-9580-83A96231FE9A}"/>
              </a:ext>
            </a:extLst>
          </p:cNvPr>
          <p:cNvSpPr txBox="1"/>
          <p:nvPr/>
        </p:nvSpPr>
        <p:spPr>
          <a:xfrm>
            <a:off x="914400" y="5464098"/>
            <a:ext cx="6830710" cy="738664"/>
          </a:xfrm>
          <a:prstGeom prst="rect">
            <a:avLst/>
          </a:prstGeom>
          <a:noFill/>
        </p:spPr>
        <p:txBody>
          <a:bodyPr wrap="square" rtlCol="0">
            <a:spAutoFit/>
          </a:bodyPr>
          <a:lstStyle/>
          <a:p>
            <a:r>
              <a:rPr lang="en-US" sz="2400" b="1" dirty="0">
                <a:hlinkClick r:id="rId4"/>
              </a:rPr>
              <a:t>https://creativecommons.org/choose/</a:t>
            </a:r>
            <a:endParaRPr lang="en-US" sz="2400" b="1" dirty="0"/>
          </a:p>
          <a:p>
            <a:endParaRPr lang="en-US" dirty="0"/>
          </a:p>
        </p:txBody>
      </p:sp>
      <p:sp>
        <p:nvSpPr>
          <p:cNvPr id="8" name="TextBox 7">
            <a:extLst>
              <a:ext uri="{FF2B5EF4-FFF2-40B4-BE49-F238E27FC236}">
                <a16:creationId xmlns:a16="http://schemas.microsoft.com/office/drawing/2014/main" id="{DA8C8679-3630-2F4F-8148-E59B74FA4E9F}"/>
              </a:ext>
            </a:extLst>
          </p:cNvPr>
          <p:cNvSpPr txBox="1"/>
          <p:nvPr/>
        </p:nvSpPr>
        <p:spPr>
          <a:xfrm>
            <a:off x="6757518" y="5032421"/>
            <a:ext cx="2207942" cy="923330"/>
          </a:xfrm>
          <a:prstGeom prst="rect">
            <a:avLst/>
          </a:prstGeom>
          <a:noFill/>
        </p:spPr>
        <p:txBody>
          <a:bodyPr wrap="square" rtlCol="0">
            <a:spAutoFit/>
          </a:bodyPr>
          <a:lstStyle/>
          <a:p>
            <a:r>
              <a:rPr lang="en-CA" sz="1200" dirty="0"/>
              <a:t>Source: SUNY </a:t>
            </a:r>
            <a:r>
              <a:rPr lang="en-CA" sz="1200" dirty="0">
                <a:hlinkClick r:id="rId5"/>
              </a:rPr>
              <a:t>https://subjectguides.esc.edu/c.php?g=754755&amp;p=5408909</a:t>
            </a:r>
            <a:endParaRPr lang="en-CA" sz="1200" dirty="0"/>
          </a:p>
          <a:p>
            <a:endParaRPr lang="en-US" dirty="0"/>
          </a:p>
        </p:txBody>
      </p:sp>
    </p:spTree>
    <p:extLst>
      <p:ext uri="{BB962C8B-B14F-4D97-AF65-F5344CB8AC3E}">
        <p14:creationId xmlns:p14="http://schemas.microsoft.com/office/powerpoint/2010/main" val="2552473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873" y="159646"/>
            <a:ext cx="7600950" cy="505059"/>
          </a:xfrm>
        </p:spPr>
        <p:txBody>
          <a:bodyPr/>
          <a:lstStyle/>
          <a:p>
            <a:r>
              <a:rPr lang="en-CA" dirty="0"/>
              <a:t>Book contracts</a:t>
            </a:r>
            <a:endParaRPr lang="en-US" dirty="0"/>
          </a:p>
        </p:txBody>
      </p:sp>
      <p:sp>
        <p:nvSpPr>
          <p:cNvPr id="3" name="Content Placeholder 2"/>
          <p:cNvSpPr>
            <a:spLocks noGrp="1"/>
          </p:cNvSpPr>
          <p:nvPr>
            <p:ph idx="1"/>
          </p:nvPr>
        </p:nvSpPr>
        <p:spPr>
          <a:xfrm>
            <a:off x="4705346" y="3196668"/>
            <a:ext cx="4316110" cy="232332"/>
          </a:xfrm>
        </p:spPr>
        <p:txBody>
          <a:bodyPr/>
          <a:lstStyle/>
          <a:p>
            <a:pPr marL="0" indent="0">
              <a:buNone/>
            </a:pPr>
            <a:r>
              <a:rPr lang="en-CA" sz="3000" dirty="0">
                <a:hlinkClick r:id="rId3"/>
              </a:rPr>
              <a:t>https://bit.ly/2DDKnuk</a:t>
            </a:r>
            <a:endParaRPr lang="en-CA" sz="3000" dirty="0"/>
          </a:p>
          <a:p>
            <a:pPr marL="0" indent="0">
              <a:buNone/>
            </a:pPr>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36</a:t>
            </a:fld>
            <a:endParaRPr lang="en-US" dirty="0"/>
          </a:p>
        </p:txBody>
      </p:sp>
      <p:pic>
        <p:nvPicPr>
          <p:cNvPr id="7" name="Picture 6">
            <a:extLst>
              <a:ext uri="{FF2B5EF4-FFF2-40B4-BE49-F238E27FC236}">
                <a16:creationId xmlns:a16="http://schemas.microsoft.com/office/drawing/2014/main" id="{87E8BFD3-B040-5B4A-A270-8F036621D8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650" y="1007978"/>
            <a:ext cx="3788698" cy="5185317"/>
          </a:xfrm>
          <a:prstGeom prst="rect">
            <a:avLst/>
          </a:prstGeom>
        </p:spPr>
      </p:pic>
      <p:sp>
        <p:nvSpPr>
          <p:cNvPr id="6" name="TextBox 5">
            <a:extLst>
              <a:ext uri="{FF2B5EF4-FFF2-40B4-BE49-F238E27FC236}">
                <a16:creationId xmlns:a16="http://schemas.microsoft.com/office/drawing/2014/main" id="{BD019BF7-6626-2541-A717-07B0199EC57A}"/>
              </a:ext>
            </a:extLst>
          </p:cNvPr>
          <p:cNvSpPr txBox="1"/>
          <p:nvPr/>
        </p:nvSpPr>
        <p:spPr>
          <a:xfrm>
            <a:off x="5998495" y="5730130"/>
            <a:ext cx="3145505" cy="461665"/>
          </a:xfrm>
          <a:prstGeom prst="rect">
            <a:avLst/>
          </a:prstGeom>
          <a:noFill/>
        </p:spPr>
        <p:txBody>
          <a:bodyPr wrap="square" rtlCol="0">
            <a:spAutoFit/>
          </a:bodyPr>
          <a:lstStyle/>
          <a:p>
            <a:r>
              <a:rPr lang="en-US" sz="1200" dirty="0"/>
              <a:t>Source: Author’s alliance. Understanding and negotiating book publication contracts.</a:t>
            </a:r>
          </a:p>
        </p:txBody>
      </p:sp>
      <p:sp>
        <p:nvSpPr>
          <p:cNvPr id="8" name="TextBox 7">
            <a:extLst>
              <a:ext uri="{FF2B5EF4-FFF2-40B4-BE49-F238E27FC236}">
                <a16:creationId xmlns:a16="http://schemas.microsoft.com/office/drawing/2014/main" id="{0A60A068-7481-BB44-B88E-948A02841EC7}"/>
              </a:ext>
            </a:extLst>
          </p:cNvPr>
          <p:cNvSpPr txBox="1"/>
          <p:nvPr/>
        </p:nvSpPr>
        <p:spPr>
          <a:xfrm>
            <a:off x="4705346" y="4210233"/>
            <a:ext cx="4014787" cy="369332"/>
          </a:xfrm>
          <a:prstGeom prst="rect">
            <a:avLst/>
          </a:prstGeom>
          <a:noFill/>
        </p:spPr>
        <p:txBody>
          <a:bodyPr wrap="square" rtlCol="0">
            <a:spAutoFit/>
          </a:bodyPr>
          <a:lstStyle/>
          <a:p>
            <a:r>
              <a:rPr lang="en-US" b="1" dirty="0"/>
              <a:t>https://</a:t>
            </a:r>
            <a:r>
              <a:rPr lang="en-US" b="1" dirty="0" err="1"/>
              <a:t>www.authorsalliance.org</a:t>
            </a:r>
            <a:endParaRPr lang="en-US" b="1" dirty="0"/>
          </a:p>
        </p:txBody>
      </p:sp>
    </p:spTree>
    <p:extLst>
      <p:ext uri="{BB962C8B-B14F-4D97-AF65-F5344CB8AC3E}">
        <p14:creationId xmlns:p14="http://schemas.microsoft.com/office/powerpoint/2010/main" val="10933602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Recap </a:t>
            </a:r>
          </a:p>
        </p:txBody>
      </p:sp>
      <p:sp>
        <p:nvSpPr>
          <p:cNvPr id="3" name="Content Placeholder 2"/>
          <p:cNvSpPr>
            <a:spLocks noGrp="1"/>
          </p:cNvSpPr>
          <p:nvPr>
            <p:ph idx="1"/>
          </p:nvPr>
        </p:nvSpPr>
        <p:spPr>
          <a:xfrm>
            <a:off x="415636" y="1207008"/>
            <a:ext cx="8099714" cy="4661777"/>
          </a:xfrm>
        </p:spPr>
        <p:txBody>
          <a:bodyPr/>
          <a:lstStyle/>
          <a:p>
            <a:r>
              <a:rPr lang="en-US" dirty="0"/>
              <a:t>Dogs shouldn’t eat pie (despite what </a:t>
            </a:r>
            <a:r>
              <a:rPr lang="en-US"/>
              <a:t>I may have </a:t>
            </a:r>
            <a:r>
              <a:rPr lang="en-US" dirty="0"/>
              <a:t>led you to believe …)</a:t>
            </a:r>
          </a:p>
          <a:p>
            <a:r>
              <a:rPr lang="en-CA" dirty="0"/>
              <a:t>Understand rules around copyright ownership and how they apply to you as an owner/creator</a:t>
            </a:r>
          </a:p>
          <a:p>
            <a:r>
              <a:rPr lang="en-CA" dirty="0"/>
              <a:t>Select your publication venue (and according copyright policy)</a:t>
            </a:r>
          </a:p>
          <a:p>
            <a:r>
              <a:rPr lang="en-CA" dirty="0"/>
              <a:t>Identify rights you wish to retain</a:t>
            </a:r>
          </a:p>
          <a:p>
            <a:r>
              <a:rPr lang="en-CA" dirty="0"/>
              <a:t>Read, understand, and question copyright agreements</a:t>
            </a:r>
          </a:p>
          <a:p>
            <a:r>
              <a:rPr lang="en-CA" dirty="0"/>
              <a:t>Negotiate copyright arrangement that works for you</a:t>
            </a:r>
          </a:p>
          <a:p>
            <a:r>
              <a:rPr lang="en-CA" dirty="0"/>
              <a:t>Use an author addendum (where possible) to retain rights</a:t>
            </a:r>
          </a:p>
          <a:p>
            <a:pPr marL="0" indent="0">
              <a:buNone/>
            </a:pPr>
            <a:endParaRPr lang="en-CA" dirty="0"/>
          </a:p>
          <a:p>
            <a:endParaRPr lang="en-US" dirty="0"/>
          </a:p>
          <a:p>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37</a:t>
            </a:fld>
            <a:endParaRPr lang="en-US" dirty="0"/>
          </a:p>
        </p:txBody>
      </p:sp>
    </p:spTree>
    <p:extLst>
      <p:ext uri="{BB962C8B-B14F-4D97-AF65-F5344CB8AC3E}">
        <p14:creationId xmlns:p14="http://schemas.microsoft.com/office/powerpoint/2010/main" val="16361157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39334" y="880069"/>
            <a:ext cx="2795451" cy="537714"/>
          </a:xfrm>
        </p:spPr>
        <p:txBody>
          <a:bodyPr/>
          <a:lstStyle/>
          <a:p>
            <a:r>
              <a:rPr lang="en-US" dirty="0"/>
              <a:t>Questions? </a:t>
            </a:r>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38</a:t>
            </a:fld>
            <a:endParaRPr lang="en-US" dirty="0"/>
          </a:p>
        </p:txBody>
      </p:sp>
      <p:sp>
        <p:nvSpPr>
          <p:cNvPr id="8" name="TextBox 7">
            <a:extLst>
              <a:ext uri="{FF2B5EF4-FFF2-40B4-BE49-F238E27FC236}">
                <a16:creationId xmlns:a16="http://schemas.microsoft.com/office/drawing/2014/main" id="{68583F58-AECB-5F41-AC19-8CB766B00CAC}"/>
              </a:ext>
            </a:extLst>
          </p:cNvPr>
          <p:cNvSpPr txBox="1"/>
          <p:nvPr/>
        </p:nvSpPr>
        <p:spPr>
          <a:xfrm>
            <a:off x="5587054" y="3655975"/>
            <a:ext cx="2795451" cy="369332"/>
          </a:xfrm>
          <a:prstGeom prst="rect">
            <a:avLst/>
          </a:prstGeom>
          <a:noFill/>
        </p:spPr>
        <p:txBody>
          <a:bodyPr wrap="square" rtlCol="0">
            <a:spAutoFit/>
          </a:bodyPr>
          <a:lstStyle/>
          <a:p>
            <a:r>
              <a:rPr lang="en-US" dirty="0" err="1"/>
              <a:t>copyright.office@dal.ca</a:t>
            </a:r>
            <a:endParaRPr lang="en-US" dirty="0"/>
          </a:p>
        </p:txBody>
      </p:sp>
      <p:sp>
        <p:nvSpPr>
          <p:cNvPr id="6" name="Content Placeholder 5">
            <a:extLst>
              <a:ext uri="{FF2B5EF4-FFF2-40B4-BE49-F238E27FC236}">
                <a16:creationId xmlns:a16="http://schemas.microsoft.com/office/drawing/2014/main" id="{CA7C223E-C54B-1047-B9FC-6B67E1C826DD}"/>
              </a:ext>
            </a:extLst>
          </p:cNvPr>
          <p:cNvSpPr>
            <a:spLocks noGrp="1"/>
          </p:cNvSpPr>
          <p:nvPr>
            <p:ph idx="1"/>
          </p:nvPr>
        </p:nvSpPr>
        <p:spPr>
          <a:xfrm>
            <a:off x="217342" y="5654887"/>
            <a:ext cx="2795451" cy="502919"/>
          </a:xfrm>
        </p:spPr>
        <p:txBody>
          <a:bodyPr/>
          <a:lstStyle/>
          <a:p>
            <a:pPr marL="0" indent="0">
              <a:buNone/>
            </a:pPr>
            <a:r>
              <a:rPr lang="en-CA" sz="1200" dirty="0"/>
              <a:t>Photo by </a:t>
            </a:r>
            <a:r>
              <a:rPr lang="en-CA" sz="1200" dirty="0">
                <a:hlinkClick r:id="rId2"/>
              </a:rPr>
              <a:t>Camylla Battani</a:t>
            </a:r>
            <a:r>
              <a:rPr lang="en-CA" sz="1200" dirty="0"/>
              <a:t> on </a:t>
            </a:r>
            <a:r>
              <a:rPr lang="en-CA" sz="1200" dirty="0">
                <a:hlinkClick r:id="rId3"/>
              </a:rPr>
              <a:t>Unsplash</a:t>
            </a:r>
            <a:endParaRPr lang="en-US" sz="1200" dirty="0"/>
          </a:p>
        </p:txBody>
      </p:sp>
      <p:pic>
        <p:nvPicPr>
          <p:cNvPr id="10" name="Picture 9">
            <a:extLst>
              <a:ext uri="{FF2B5EF4-FFF2-40B4-BE49-F238E27FC236}">
                <a16:creationId xmlns:a16="http://schemas.microsoft.com/office/drawing/2014/main" id="{FAB8201D-84FB-9544-8588-C3ACE23F74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342" y="285431"/>
            <a:ext cx="4754880" cy="5172183"/>
          </a:xfrm>
          <a:prstGeom prst="rect">
            <a:avLst/>
          </a:prstGeom>
        </p:spPr>
      </p:pic>
    </p:spTree>
    <p:extLst>
      <p:ext uri="{BB962C8B-B14F-4D97-AF65-F5344CB8AC3E}">
        <p14:creationId xmlns:p14="http://schemas.microsoft.com/office/powerpoint/2010/main" val="1274029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893" y="-187449"/>
            <a:ext cx="7600950" cy="1007978"/>
          </a:xfrm>
        </p:spPr>
        <p:txBody>
          <a:bodyPr/>
          <a:lstStyle/>
          <a:p>
            <a:r>
              <a:rPr lang="en-US" dirty="0"/>
              <a:t>Learning Objectives</a:t>
            </a:r>
          </a:p>
        </p:txBody>
      </p:sp>
      <p:sp>
        <p:nvSpPr>
          <p:cNvPr id="3" name="Content Placeholder 2"/>
          <p:cNvSpPr>
            <a:spLocks noGrp="1"/>
          </p:cNvSpPr>
          <p:nvPr>
            <p:ph idx="1"/>
          </p:nvPr>
        </p:nvSpPr>
        <p:spPr>
          <a:xfrm>
            <a:off x="530893" y="1635025"/>
            <a:ext cx="8301341" cy="2995341"/>
          </a:xfrm>
        </p:spPr>
        <p:txBody>
          <a:bodyPr/>
          <a:lstStyle/>
          <a:p>
            <a:r>
              <a:rPr lang="en-US" dirty="0"/>
              <a:t> Have a framework or understanding the nature of copyright ownership and transfer. </a:t>
            </a:r>
          </a:p>
          <a:p>
            <a:endParaRPr lang="en-US" dirty="0"/>
          </a:p>
          <a:p>
            <a:r>
              <a:rPr lang="en-US" dirty="0"/>
              <a:t>Understand how publishing contracts can act to inhibit authors rights to their works. </a:t>
            </a:r>
          </a:p>
          <a:p>
            <a:endParaRPr lang="en-US" dirty="0"/>
          </a:p>
          <a:p>
            <a:r>
              <a:rPr lang="en-US" dirty="0"/>
              <a:t>Learn strategies for negotiating with publishers in order to retain rights to publications in order to facilitate dissemination and future use by others.</a:t>
            </a:r>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4</a:t>
            </a:fld>
            <a:endParaRPr lang="en-US" dirty="0"/>
          </a:p>
        </p:txBody>
      </p:sp>
    </p:spTree>
    <p:extLst>
      <p:ext uri="{BB962C8B-B14F-4D97-AF65-F5344CB8AC3E}">
        <p14:creationId xmlns:p14="http://schemas.microsoft.com/office/powerpoint/2010/main" val="311532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Not legal advice.</a:t>
            </a:r>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5</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150" y="1011936"/>
            <a:ext cx="6195640" cy="4962457"/>
          </a:xfrm>
          <a:prstGeom prst="rect">
            <a:avLst/>
          </a:prstGeom>
        </p:spPr>
      </p:pic>
      <p:sp>
        <p:nvSpPr>
          <p:cNvPr id="8" name="Multiply 7"/>
          <p:cNvSpPr/>
          <p:nvPr/>
        </p:nvSpPr>
        <p:spPr>
          <a:xfrm>
            <a:off x="914400" y="859536"/>
            <a:ext cx="5311302" cy="3425488"/>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633790" y="5789210"/>
            <a:ext cx="2295728" cy="523220"/>
          </a:xfrm>
          <a:prstGeom prst="rect">
            <a:avLst/>
          </a:prstGeom>
          <a:noFill/>
        </p:spPr>
        <p:txBody>
          <a:bodyPr wrap="square" rtlCol="0">
            <a:spAutoFit/>
          </a:bodyPr>
          <a:lstStyle/>
          <a:p>
            <a:r>
              <a:rPr lang="en-US" sz="1400" dirty="0"/>
              <a:t>Photo by </a:t>
            </a:r>
            <a:r>
              <a:rPr lang="en-US" sz="1400" dirty="0">
                <a:hlinkClick r:id="rId4"/>
              </a:rPr>
              <a:t>rawpixel</a:t>
            </a:r>
            <a:r>
              <a:rPr lang="en-US" sz="1400" dirty="0"/>
              <a:t> on </a:t>
            </a:r>
            <a:r>
              <a:rPr lang="en-US" sz="1400" dirty="0">
                <a:hlinkClick r:id="rId5"/>
              </a:rPr>
              <a:t>Unsplash</a:t>
            </a:r>
            <a:endParaRPr lang="en-US" sz="1400" dirty="0"/>
          </a:p>
        </p:txBody>
      </p:sp>
      <p:sp>
        <p:nvSpPr>
          <p:cNvPr id="10" name="Title 1">
            <a:extLst>
              <a:ext uri="{FF2B5EF4-FFF2-40B4-BE49-F238E27FC236}">
                <a16:creationId xmlns:a16="http://schemas.microsoft.com/office/drawing/2014/main" id="{0FB98BC9-9148-AF47-BAB9-C90671D89D8A}"/>
              </a:ext>
            </a:extLst>
          </p:cNvPr>
          <p:cNvSpPr>
            <a:spLocks noGrp="1"/>
          </p:cNvSpPr>
          <p:nvPr>
            <p:ph type="title"/>
          </p:nvPr>
        </p:nvSpPr>
        <p:spPr>
          <a:xfrm>
            <a:off x="285749" y="0"/>
            <a:ext cx="8643769" cy="657225"/>
          </a:xfrm>
        </p:spPr>
        <p:txBody>
          <a:bodyPr/>
          <a:lstStyle/>
          <a:p>
            <a:r>
              <a:rPr lang="en-US" sz="3000" dirty="0">
                <a:solidFill>
                  <a:srgbClr val="FF0000"/>
                </a:solidFill>
              </a:rPr>
              <a:t>Caveat: This presentation is not legal advice</a:t>
            </a:r>
          </a:p>
        </p:txBody>
      </p:sp>
    </p:spTree>
    <p:extLst>
      <p:ext uri="{BB962C8B-B14F-4D97-AF65-F5344CB8AC3E}">
        <p14:creationId xmlns:p14="http://schemas.microsoft.com/office/powerpoint/2010/main" val="1829567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pPr fontAlgn="base"/>
            <a:r>
              <a:rPr lang="en-US" dirty="0"/>
              <a:t>What is copyright? </a:t>
            </a:r>
          </a:p>
          <a:p>
            <a:pPr fontAlgn="base"/>
            <a:r>
              <a:rPr lang="en-US" dirty="0"/>
              <a:t>How does copyright ownership work? </a:t>
            </a:r>
          </a:p>
          <a:p>
            <a:pPr fontAlgn="base"/>
            <a:r>
              <a:rPr lang="en-US" dirty="0"/>
              <a:t>Retaining author rights</a:t>
            </a:r>
          </a:p>
          <a:p>
            <a:pPr fontAlgn="base"/>
            <a:r>
              <a:rPr lang="en-US" dirty="0"/>
              <a:t>Common scenarios in academic publishing</a:t>
            </a:r>
          </a:p>
          <a:p>
            <a:pPr fontAlgn="base"/>
            <a:r>
              <a:rPr lang="en-US" dirty="0"/>
              <a:t>Negotiating rights (Select, Identify, Read, and Negotiate, Post-publication)</a:t>
            </a:r>
          </a:p>
          <a:p>
            <a:pPr fontAlgn="base"/>
            <a:r>
              <a:rPr lang="en-US" dirty="0"/>
              <a:t>Resources: Author Addendum, SHERPA-</a:t>
            </a:r>
            <a:r>
              <a:rPr lang="en-US" dirty="0" err="1"/>
              <a:t>RoMEO</a:t>
            </a:r>
            <a:r>
              <a:rPr lang="en-US" dirty="0"/>
              <a:t>, Creative Commons Licenses</a:t>
            </a:r>
          </a:p>
          <a:p>
            <a:pPr fontAlgn="base"/>
            <a:r>
              <a:rPr lang="en-US" dirty="0"/>
              <a:t>Conclusion and Recap</a:t>
            </a:r>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6</a:t>
            </a:fld>
            <a:endParaRPr lang="en-US" dirty="0"/>
          </a:p>
        </p:txBody>
      </p:sp>
    </p:spTree>
    <p:extLst>
      <p:ext uri="{BB962C8B-B14F-4D97-AF65-F5344CB8AC3E}">
        <p14:creationId xmlns:p14="http://schemas.microsoft.com/office/powerpoint/2010/main" val="795672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11284"/>
            <a:ext cx="7600950" cy="696693"/>
          </a:xfrm>
        </p:spPr>
        <p:txBody>
          <a:bodyPr/>
          <a:lstStyle/>
          <a:p>
            <a:r>
              <a:rPr lang="en-US" dirty="0"/>
              <a:t>Today’s focus: Journal publishing </a:t>
            </a:r>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7</a:t>
            </a:fld>
            <a:endParaRPr lang="en-US" dirty="0"/>
          </a:p>
        </p:txBody>
      </p:sp>
      <p:sp>
        <p:nvSpPr>
          <p:cNvPr id="6" name="Rectangle 5"/>
          <p:cNvSpPr/>
          <p:nvPr/>
        </p:nvSpPr>
        <p:spPr>
          <a:xfrm>
            <a:off x="5256329" y="5985747"/>
            <a:ext cx="2516266" cy="276999"/>
          </a:xfrm>
          <a:prstGeom prst="rect">
            <a:avLst/>
          </a:prstGeom>
        </p:spPr>
        <p:txBody>
          <a:bodyPr wrap="none">
            <a:spAutoFit/>
          </a:bodyPr>
          <a:lstStyle/>
          <a:p>
            <a:r>
              <a:rPr lang="en-US" sz="1200" dirty="0">
                <a:solidFill>
                  <a:srgbClr val="111111"/>
                </a:solidFill>
                <a:latin typeface="-apple-system" charset="0"/>
              </a:rPr>
              <a:t>Photo by </a:t>
            </a:r>
            <a:r>
              <a:rPr lang="en-US" sz="1200" dirty="0">
                <a:solidFill>
                  <a:srgbClr val="999999"/>
                </a:solidFill>
                <a:latin typeface="-apple-system" charset="0"/>
                <a:hlinkClick r:id="rId3"/>
              </a:rPr>
              <a:t>Jonny McLaren</a:t>
            </a:r>
            <a:r>
              <a:rPr lang="en-US" sz="1200" dirty="0">
                <a:solidFill>
                  <a:srgbClr val="111111"/>
                </a:solidFill>
                <a:latin typeface="-apple-system" charset="0"/>
              </a:rPr>
              <a:t> on </a:t>
            </a:r>
            <a:r>
              <a:rPr lang="en-US" sz="1200" dirty="0">
                <a:solidFill>
                  <a:srgbClr val="999999"/>
                </a:solidFill>
                <a:latin typeface="-apple-system" charset="0"/>
                <a:hlinkClick r:id="rId4"/>
              </a:rPr>
              <a:t>Unsplash</a:t>
            </a:r>
            <a:endParaRPr lang="en-US" sz="1200" dirty="0"/>
          </a:p>
        </p:txBody>
      </p:sp>
      <p:pic>
        <p:nvPicPr>
          <p:cNvPr id="8" name="Content Placeholder 7"/>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113940" y="1206500"/>
            <a:ext cx="7201870" cy="4800600"/>
          </a:xfrm>
        </p:spPr>
      </p:pic>
    </p:spTree>
    <p:extLst>
      <p:ext uri="{BB962C8B-B14F-4D97-AF65-F5344CB8AC3E}">
        <p14:creationId xmlns:p14="http://schemas.microsoft.com/office/powerpoint/2010/main" val="902924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Copyright? </a:t>
            </a:r>
          </a:p>
        </p:txBody>
      </p:sp>
      <p:sp>
        <p:nvSpPr>
          <p:cNvPr id="3" name="Content Placeholder 2"/>
          <p:cNvSpPr>
            <a:spLocks noGrp="1"/>
          </p:cNvSpPr>
          <p:nvPr>
            <p:ph idx="1"/>
          </p:nvPr>
        </p:nvSpPr>
        <p:spPr>
          <a:xfrm>
            <a:off x="530893" y="1366736"/>
            <a:ext cx="7600950" cy="4124527"/>
          </a:xfrm>
        </p:spPr>
        <p:txBody>
          <a:bodyPr/>
          <a:lstStyle/>
          <a:p>
            <a:r>
              <a:rPr lang="en-CA" dirty="0"/>
              <a:t>Area of law that limits how original works of creators/authors can be used</a:t>
            </a:r>
          </a:p>
          <a:p>
            <a:r>
              <a:rPr lang="en-US" dirty="0"/>
              <a:t>One aspect of Intellectual Property law (others include: trademark, patents, industrial design…)</a:t>
            </a:r>
          </a:p>
          <a:p>
            <a:r>
              <a:rPr lang="en-CA" dirty="0"/>
              <a:t>Grants an exclusive set of rights to users (e.g. the right to: copy, distribute, perform, adapt or otherwise use the work</a:t>
            </a:r>
          </a:p>
          <a:p>
            <a:r>
              <a:rPr lang="en-CA" dirty="0"/>
              <a:t>Does not protect facts or ideas (only the expression of those facts or ideas)</a:t>
            </a:r>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8</a:t>
            </a:fld>
            <a:endParaRPr lang="en-US" dirty="0"/>
          </a:p>
        </p:txBody>
      </p:sp>
      <p:sp>
        <p:nvSpPr>
          <p:cNvPr id="6" name="TextBox 5">
            <a:extLst>
              <a:ext uri="{FF2B5EF4-FFF2-40B4-BE49-F238E27FC236}">
                <a16:creationId xmlns:a16="http://schemas.microsoft.com/office/drawing/2014/main" id="{53C9A27D-FE79-9B4C-872E-A73D8EB7C231}"/>
              </a:ext>
            </a:extLst>
          </p:cNvPr>
          <p:cNvSpPr txBox="1"/>
          <p:nvPr/>
        </p:nvSpPr>
        <p:spPr>
          <a:xfrm>
            <a:off x="2918298" y="5850021"/>
            <a:ext cx="6225702" cy="400110"/>
          </a:xfrm>
          <a:prstGeom prst="rect">
            <a:avLst/>
          </a:prstGeom>
          <a:noFill/>
        </p:spPr>
        <p:txBody>
          <a:bodyPr wrap="square" rtlCol="0">
            <a:spAutoFit/>
          </a:bodyPr>
          <a:lstStyle/>
          <a:p>
            <a:r>
              <a:rPr lang="en-US" sz="1000" dirty="0"/>
              <a:t>Some text altered from Creative Commons Certification course: https://</a:t>
            </a:r>
            <a:r>
              <a:rPr lang="en-US" sz="1000" dirty="0" err="1"/>
              <a:t>certificates.creativecommons.org</a:t>
            </a:r>
            <a:r>
              <a:rPr lang="en-US" sz="1000" dirty="0"/>
              <a:t>/</a:t>
            </a:r>
            <a:r>
              <a:rPr lang="en-US" sz="1000" dirty="0" err="1"/>
              <a:t>cccertedu</a:t>
            </a:r>
            <a:r>
              <a:rPr lang="en-US" sz="1000" dirty="0"/>
              <a:t>/chapter/2-1-copyright-basics/</a:t>
            </a:r>
          </a:p>
        </p:txBody>
      </p:sp>
    </p:spTree>
    <p:extLst>
      <p:ext uri="{BB962C8B-B14F-4D97-AF65-F5344CB8AC3E}">
        <p14:creationId xmlns:p14="http://schemas.microsoft.com/office/powerpoint/2010/main" val="1964646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Criteria for Copyright Protection</a:t>
            </a:r>
          </a:p>
        </p:txBody>
      </p:sp>
      <p:sp>
        <p:nvSpPr>
          <p:cNvPr id="3" name="Content Placeholder 2"/>
          <p:cNvSpPr>
            <a:spLocks noGrp="1"/>
          </p:cNvSpPr>
          <p:nvPr>
            <p:ph idx="1"/>
          </p:nvPr>
        </p:nvSpPr>
        <p:spPr>
          <a:xfrm>
            <a:off x="4442856" y="1544121"/>
            <a:ext cx="4316112" cy="3769757"/>
          </a:xfrm>
        </p:spPr>
        <p:txBody>
          <a:bodyPr/>
          <a:lstStyle/>
          <a:p>
            <a:r>
              <a:rPr lang="sk-SK" dirty="0"/>
              <a:t> Originality (</a:t>
            </a:r>
            <a:r>
              <a:rPr lang="sk-SK" dirty="0" err="1"/>
              <a:t>application</a:t>
            </a:r>
            <a:r>
              <a:rPr lang="sk-SK" dirty="0"/>
              <a:t> of </a:t>
            </a:r>
            <a:r>
              <a:rPr lang="sk-SK" dirty="0" err="1"/>
              <a:t>skill</a:t>
            </a:r>
            <a:r>
              <a:rPr lang="sk-SK" dirty="0"/>
              <a:t> and </a:t>
            </a:r>
            <a:r>
              <a:rPr lang="sk-SK" dirty="0" err="1"/>
              <a:t>judgement</a:t>
            </a:r>
            <a:r>
              <a:rPr lang="sk-SK" dirty="0"/>
              <a:t>)</a:t>
            </a:r>
          </a:p>
          <a:p>
            <a:r>
              <a:rPr lang="sk-SK" dirty="0" err="1"/>
              <a:t>Be</a:t>
            </a:r>
            <a:r>
              <a:rPr lang="sk-SK" dirty="0"/>
              <a:t> in </a:t>
            </a:r>
            <a:r>
              <a:rPr lang="sk-SK" dirty="0" err="1"/>
              <a:t>some</a:t>
            </a:r>
            <a:r>
              <a:rPr lang="sk-SK" dirty="0"/>
              <a:t> </a:t>
            </a:r>
            <a:r>
              <a:rPr lang="sk-SK" dirty="0" err="1"/>
              <a:t>fixed</a:t>
            </a:r>
            <a:r>
              <a:rPr lang="sk-SK" dirty="0"/>
              <a:t> </a:t>
            </a:r>
            <a:r>
              <a:rPr lang="sk-SK" dirty="0" err="1"/>
              <a:t>form</a:t>
            </a:r>
            <a:r>
              <a:rPr lang="sk-SK" dirty="0"/>
              <a:t> (</a:t>
            </a:r>
            <a:r>
              <a:rPr lang="sk-SK" dirty="0" err="1"/>
              <a:t>analog</a:t>
            </a:r>
            <a:r>
              <a:rPr lang="sk-SK" dirty="0"/>
              <a:t> or </a:t>
            </a:r>
            <a:r>
              <a:rPr lang="sk-SK" dirty="0" err="1"/>
              <a:t>digital</a:t>
            </a:r>
            <a:r>
              <a:rPr lang="sk-SK" dirty="0"/>
              <a:t>)</a:t>
            </a:r>
          </a:p>
          <a:p>
            <a:r>
              <a:rPr lang="sk-SK" dirty="0" err="1"/>
              <a:t>Connection</a:t>
            </a:r>
            <a:r>
              <a:rPr lang="sk-SK" dirty="0"/>
              <a:t> </a:t>
            </a:r>
            <a:r>
              <a:rPr lang="sk-SK" dirty="0" err="1"/>
              <a:t>with</a:t>
            </a:r>
            <a:r>
              <a:rPr lang="sk-SK" dirty="0"/>
              <a:t> </a:t>
            </a:r>
            <a:r>
              <a:rPr lang="sk-SK" dirty="0" err="1"/>
              <a:t>Canada</a:t>
            </a:r>
            <a:r>
              <a:rPr lang="sk-SK" dirty="0"/>
              <a:t> (or </a:t>
            </a:r>
            <a:r>
              <a:rPr lang="sk-SK" dirty="0" err="1"/>
              <a:t>other</a:t>
            </a:r>
            <a:r>
              <a:rPr lang="sk-SK" dirty="0"/>
              <a:t> Berne </a:t>
            </a:r>
            <a:r>
              <a:rPr lang="sk-SK" dirty="0" err="1"/>
              <a:t>treaty</a:t>
            </a:r>
            <a:r>
              <a:rPr lang="sk-SK" dirty="0"/>
              <a:t> country)</a:t>
            </a:r>
          </a:p>
          <a:p>
            <a:pPr marL="0" indent="0">
              <a:buNone/>
            </a:pPr>
            <a:r>
              <a:rPr lang="sk-SK" dirty="0"/>
              <a:t>Copyright </a:t>
            </a:r>
            <a:r>
              <a:rPr lang="sk-SK" dirty="0" err="1"/>
              <a:t>protection</a:t>
            </a:r>
            <a:r>
              <a:rPr lang="sk-SK" dirty="0"/>
              <a:t> </a:t>
            </a:r>
            <a:r>
              <a:rPr lang="sk-SK" dirty="0" err="1"/>
              <a:t>is</a:t>
            </a:r>
            <a:r>
              <a:rPr lang="sk-SK" dirty="0"/>
              <a:t> </a:t>
            </a:r>
            <a:r>
              <a:rPr lang="sk-SK" dirty="0" err="1"/>
              <a:t>automatic</a:t>
            </a:r>
            <a:r>
              <a:rPr lang="sk-SK" dirty="0"/>
              <a:t> (</a:t>
            </a:r>
            <a:r>
              <a:rPr lang="sk-SK" dirty="0" err="1"/>
              <a:t>from</a:t>
            </a:r>
            <a:r>
              <a:rPr lang="sk-SK" dirty="0"/>
              <a:t> </a:t>
            </a:r>
            <a:r>
              <a:rPr lang="sk-SK" dirty="0" err="1"/>
              <a:t>the</a:t>
            </a:r>
            <a:r>
              <a:rPr lang="sk-SK" dirty="0"/>
              <a:t> moment </a:t>
            </a:r>
            <a:r>
              <a:rPr lang="sk-SK" dirty="0" err="1"/>
              <a:t>it‘s</a:t>
            </a:r>
            <a:r>
              <a:rPr lang="sk-SK" dirty="0"/>
              <a:t> </a:t>
            </a:r>
            <a:r>
              <a:rPr lang="sk-SK" dirty="0" err="1"/>
              <a:t>fixed</a:t>
            </a:r>
            <a:r>
              <a:rPr lang="sk-SK" dirty="0"/>
              <a:t>)</a:t>
            </a:r>
            <a:br>
              <a:rPr lang="sk-SK" dirty="0"/>
            </a:br>
            <a:endParaRPr lang="en-US" dirty="0"/>
          </a:p>
        </p:txBody>
      </p:sp>
      <p:sp>
        <p:nvSpPr>
          <p:cNvPr id="4" name="Footer Placeholder 3"/>
          <p:cNvSpPr>
            <a:spLocks noGrp="1"/>
          </p:cNvSpPr>
          <p:nvPr>
            <p:ph type="ftr" sz="quarter" idx="11"/>
          </p:nvPr>
        </p:nvSpPr>
        <p:spPr/>
        <p:txBody>
          <a:bodyPr/>
          <a:lstStyle/>
          <a:p>
            <a:r>
              <a:rPr lang="en-US"/>
              <a:t>November 23, Roger Gillis - Copyright and Author Rights - Dalhousie Libraries Scholarship Series</a:t>
            </a:r>
          </a:p>
        </p:txBody>
      </p:sp>
      <p:sp>
        <p:nvSpPr>
          <p:cNvPr id="5" name="Slide Number Placeholder 4"/>
          <p:cNvSpPr>
            <a:spLocks noGrp="1"/>
          </p:cNvSpPr>
          <p:nvPr>
            <p:ph type="sldNum" sz="quarter" idx="12"/>
          </p:nvPr>
        </p:nvSpPr>
        <p:spPr/>
        <p:txBody>
          <a:bodyPr/>
          <a:lstStyle/>
          <a:p>
            <a:fld id="{EBBA2BBE-D6E6-4BE2-A029-E4C4FCB9ADED}" type="slidenum">
              <a:rPr lang="en-US" smtClean="0"/>
              <a:t>9</a:t>
            </a:fld>
            <a:endParaRPr lang="en-US" dirty="0"/>
          </a:p>
        </p:txBody>
      </p:sp>
      <p:sp>
        <p:nvSpPr>
          <p:cNvPr id="7" name="TextBox 6">
            <a:extLst>
              <a:ext uri="{FF2B5EF4-FFF2-40B4-BE49-F238E27FC236}">
                <a16:creationId xmlns:a16="http://schemas.microsoft.com/office/drawing/2014/main" id="{4D2ECF91-744F-5245-93EC-C12ADB6D1BF6}"/>
              </a:ext>
            </a:extLst>
          </p:cNvPr>
          <p:cNvSpPr txBox="1"/>
          <p:nvPr/>
        </p:nvSpPr>
        <p:spPr>
          <a:xfrm>
            <a:off x="4827889" y="5605321"/>
            <a:ext cx="4316111" cy="892552"/>
          </a:xfrm>
          <a:prstGeom prst="rect">
            <a:avLst/>
          </a:prstGeom>
          <a:noFill/>
        </p:spPr>
        <p:txBody>
          <a:bodyPr wrap="square" rtlCol="0">
            <a:spAutoFit/>
          </a:bodyPr>
          <a:lstStyle/>
          <a:p>
            <a:r>
              <a:rPr lang="en-CA" sz="1200" dirty="0"/>
              <a:t>Photo source: Copyright </a:t>
            </a:r>
            <a:r>
              <a:rPr lang="en-CA" sz="1200" u="sng" dirty="0">
                <a:hlinkClick r:id="rId3"/>
              </a:rPr>
              <a:t>CC BY-SA 3.0</a:t>
            </a:r>
            <a:r>
              <a:rPr lang="en-CA" sz="1200" dirty="0"/>
              <a:t> </a:t>
            </a:r>
            <a:r>
              <a:rPr lang="en-CA" sz="1200" u="sng" dirty="0">
                <a:hlinkClick r:id="rId4"/>
              </a:rPr>
              <a:t>Nick Youngson</a:t>
            </a:r>
            <a:r>
              <a:rPr lang="en-CA" sz="1200" dirty="0"/>
              <a:t> / </a:t>
            </a:r>
            <a:r>
              <a:rPr lang="en-CA" sz="1200" u="sng" dirty="0">
                <a:hlinkClick r:id="rId5"/>
              </a:rPr>
              <a:t>Alpha Stock Images</a:t>
            </a:r>
            <a:endParaRPr lang="en-CA" sz="1200" dirty="0"/>
          </a:p>
          <a:p>
            <a:br>
              <a:rPr lang="en-CA" sz="1400" dirty="0"/>
            </a:br>
            <a:endParaRPr lang="en-US" sz="1400" dirty="0"/>
          </a:p>
        </p:txBody>
      </p:sp>
      <p:pic>
        <p:nvPicPr>
          <p:cNvPr id="9" name="Picture 8">
            <a:extLst>
              <a:ext uri="{FF2B5EF4-FFF2-40B4-BE49-F238E27FC236}">
                <a16:creationId xmlns:a16="http://schemas.microsoft.com/office/drawing/2014/main" id="{A9EA669D-35A8-1F4C-8EDF-6A11039E30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5032" y="1535460"/>
            <a:ext cx="3746810" cy="3213080"/>
          </a:xfrm>
          <a:prstGeom prst="rect">
            <a:avLst/>
          </a:prstGeom>
        </p:spPr>
      </p:pic>
    </p:spTree>
    <p:extLst>
      <p:ext uri="{BB962C8B-B14F-4D97-AF65-F5344CB8AC3E}">
        <p14:creationId xmlns:p14="http://schemas.microsoft.com/office/powerpoint/2010/main" val="1280406250"/>
      </p:ext>
    </p:extLst>
  </p:cSld>
  <p:clrMapOvr>
    <a:masterClrMapping/>
  </p:clrMapOvr>
</p:sld>
</file>

<file path=ppt/theme/theme1.xml><?xml version="1.0" encoding="utf-8"?>
<a:theme xmlns:a="http://schemas.openxmlformats.org/drawingml/2006/main" name="Dal Black Gold">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7098FDB4-18A9-0F4B-A379-5252DF8CC20B}"/>
    </a:ext>
  </a:extLst>
</a:theme>
</file>

<file path=ppt/theme/theme2.xml><?xml version="1.0" encoding="utf-8"?>
<a:theme xmlns:a="http://schemas.openxmlformats.org/drawingml/2006/main" name="Dal Gold">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F093BCF5-2825-C946-84D3-1F2AB9B08D1F}"/>
    </a:ext>
  </a:extLst>
</a:theme>
</file>

<file path=ppt/theme/theme3.xml><?xml version="1.0" encoding="utf-8"?>
<a:theme xmlns:a="http://schemas.openxmlformats.org/drawingml/2006/main" name="Dal Purple">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D9B7EB6C-401C-274A-A7CA-D30ADA2940B2}"/>
    </a:ext>
  </a:extLst>
</a:theme>
</file>

<file path=ppt/theme/theme4.xml><?xml version="1.0" encoding="utf-8"?>
<a:theme xmlns:a="http://schemas.openxmlformats.org/drawingml/2006/main" name="Dal Blue">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791EAA7B-A92C-CD4D-8AB0-A82C7C4C3108}"/>
    </a:ext>
  </a:extLst>
</a:theme>
</file>

<file path=ppt/theme/theme5.xml><?xml version="1.0" encoding="utf-8"?>
<a:theme xmlns:a="http://schemas.openxmlformats.org/drawingml/2006/main" name="Dal Red">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556275DC-2C63-9840-BE00-F6BA78A18205}"/>
    </a:ext>
  </a:extLst>
</a:theme>
</file>

<file path=ppt/theme/theme6.xml><?xml version="1.0" encoding="utf-8"?>
<a:theme xmlns:a="http://schemas.openxmlformats.org/drawingml/2006/main" name="Dal Green">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FFBFD856-7E1E-7143-84E5-325A112118B1}"/>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tegory xmlns="6a6a9153-db81-41aa-b483-54a7d12e9aff">Downloads</Category>
    <SharedWithUsers xmlns="670f86c8-77aa-47ae-97ec-6a9858dc117e">
      <UserInfo>
        <DisplayName>Wendy Gauthier</DisplayName>
        <AccountId>53602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4BE8702A6576644ABA37097A1290309" ma:contentTypeVersion="5" ma:contentTypeDescription="Create a new document." ma:contentTypeScope="" ma:versionID="c56583ea7a36565c29bf7e7b070fce8c">
  <xsd:schema xmlns:xsd="http://www.w3.org/2001/XMLSchema" xmlns:xs="http://www.w3.org/2001/XMLSchema" xmlns:p="http://schemas.microsoft.com/office/2006/metadata/properties" xmlns:ns2="6a6a9153-db81-41aa-b483-54a7d12e9aff" xmlns:ns3="670f86c8-77aa-47ae-97ec-6a9858dc117e" targetNamespace="http://schemas.microsoft.com/office/2006/metadata/properties" ma:root="true" ma:fieldsID="6390eff171b5bbfed1d86c2df6ccbc20" ns2:_="" ns3:_="">
    <xsd:import namespace="6a6a9153-db81-41aa-b483-54a7d12e9aff"/>
    <xsd:import namespace="670f86c8-77aa-47ae-97ec-6a9858dc117e"/>
    <xsd:element name="properties">
      <xsd:complexType>
        <xsd:sequence>
          <xsd:element name="documentManagement">
            <xsd:complexType>
              <xsd:all>
                <xsd:element ref="ns2:Category" minOccurs="0"/>
                <xsd:element ref="ns3:SharedWithUsers" minOccurs="0"/>
                <xsd:element ref="ns3:SharedWithDetails"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6a9153-db81-41aa-b483-54a7d12e9aff" elementFormDefault="qualified">
    <xsd:import namespace="http://schemas.microsoft.com/office/2006/documentManagement/types"/>
    <xsd:import namespace="http://schemas.microsoft.com/office/infopath/2007/PartnerControls"/>
    <xsd:element name="Category" ma:index="8" nillable="true" ma:displayName="Category" ma:default="Downloads" ma:format="Dropdown" ma:internalName="Category">
      <xsd:simpleType>
        <xsd:restriction base="dms:Choice">
          <xsd:enumeration value="Downloads"/>
          <xsd:enumeration value="Project planning"/>
          <xsd:enumeration value="Guidelines"/>
          <xsd:enumeration value="Event planning"/>
          <xsd:enumeration value="Media relations"/>
          <xsd:enumeration value="Crisis communications"/>
        </xsd:restriction>
      </xsd:simpleType>
    </xsd:element>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70f86c8-77aa-47ae-97ec-6a9858dc117e" elementFormDefault="qualified">
    <xsd:import namespace="http://schemas.microsoft.com/office/2006/documentManagement/types"/>
    <xsd:import namespace="http://schemas.microsoft.com/office/infopath/2007/PartnerControls"/>
    <xsd:element name="SharedWithUsers" ma:index="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0F983B-D84B-4BB2-851F-08FE85B6504C}">
  <ds:schemaRefs>
    <ds:schemaRef ds:uri="http://schemas.microsoft.com/office/2006/metadata/properties"/>
    <ds:schemaRef ds:uri="http://schemas.microsoft.com/office/infopath/2007/PartnerControls"/>
    <ds:schemaRef ds:uri="6a6a9153-db81-41aa-b483-54a7d12e9aff"/>
    <ds:schemaRef ds:uri="670f86c8-77aa-47ae-97ec-6a9858dc117e"/>
  </ds:schemaRefs>
</ds:datastoreItem>
</file>

<file path=customXml/itemProps2.xml><?xml version="1.0" encoding="utf-8"?>
<ds:datastoreItem xmlns:ds="http://schemas.openxmlformats.org/officeDocument/2006/customXml" ds:itemID="{602A16F9-AA55-4006-98C2-2A2BCAA6D02B}">
  <ds:schemaRefs>
    <ds:schemaRef ds:uri="http://schemas.microsoft.com/sharepoint/v3/contenttype/forms"/>
  </ds:schemaRefs>
</ds:datastoreItem>
</file>

<file path=customXml/itemProps3.xml><?xml version="1.0" encoding="utf-8"?>
<ds:datastoreItem xmlns:ds="http://schemas.openxmlformats.org/officeDocument/2006/customXml" ds:itemID="{566CE6B3-AB69-47DD-BC32-23B00471DC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6a9153-db81-41aa-b483-54a7d12e9aff"/>
    <ds:schemaRef ds:uri="670f86c8-77aa-47ae-97ec-6a9858dc11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Dal Black Gold</Template>
  <TotalTime>20913</TotalTime>
  <Words>2152</Words>
  <Application>Microsoft Macintosh PowerPoint</Application>
  <PresentationFormat>On-screen Show (4:3)</PresentationFormat>
  <Paragraphs>309</Paragraphs>
  <Slides>38</Slides>
  <Notes>36</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38</vt:i4>
      </vt:variant>
    </vt:vector>
  </HeadingPairs>
  <TitlesOfParts>
    <vt:vector size="49" baseType="lpstr">
      <vt:lpstr>-apple-system</vt:lpstr>
      <vt:lpstr>Arial</vt:lpstr>
      <vt:lpstr>Calibri</vt:lpstr>
      <vt:lpstr>Courier New</vt:lpstr>
      <vt:lpstr>source sans pro</vt:lpstr>
      <vt:lpstr>Dal Black Gold</vt:lpstr>
      <vt:lpstr>Dal Gold</vt:lpstr>
      <vt:lpstr>Dal Purple</vt:lpstr>
      <vt:lpstr>Dal Blue</vt:lpstr>
      <vt:lpstr>Dal Red</vt:lpstr>
      <vt:lpstr>Dal Green</vt:lpstr>
      <vt:lpstr>Copyright and author rights</vt:lpstr>
      <vt:lpstr>Introduction</vt:lpstr>
      <vt:lpstr>Common Questions …</vt:lpstr>
      <vt:lpstr>Learning Objectives</vt:lpstr>
      <vt:lpstr>Caveat: This presentation is not legal advice</vt:lpstr>
      <vt:lpstr>Outline</vt:lpstr>
      <vt:lpstr>Today’s focus: Journal publishing </vt:lpstr>
      <vt:lpstr>What is Copyright? </vt:lpstr>
      <vt:lpstr>Criteria for Copyright Protection</vt:lpstr>
      <vt:lpstr>Different types of Rights</vt:lpstr>
      <vt:lpstr>Moral Rights</vt:lpstr>
      <vt:lpstr>Copyright ownership</vt:lpstr>
      <vt:lpstr>Employment &amp; copyright arrangements</vt:lpstr>
      <vt:lpstr>Collective agreements: Dalhousie Faculty Association</vt:lpstr>
      <vt:lpstr>Collective Agreements: CUPE 3912</vt:lpstr>
      <vt:lpstr>Copyright creators and owners</vt:lpstr>
      <vt:lpstr>Copyright as Pie </vt:lpstr>
      <vt:lpstr>Hey! I wanted some of that pie! </vt:lpstr>
      <vt:lpstr>Authors may want to …</vt:lpstr>
      <vt:lpstr>Copyright and Academic Publishers</vt:lpstr>
      <vt:lpstr>Negotiating publishing contracts – a “Tug-of-war”?</vt:lpstr>
      <vt:lpstr>Steps to take</vt:lpstr>
      <vt:lpstr>1. Select your publication venue</vt:lpstr>
      <vt:lpstr>Restrictive Example: American Journal of Occupational Therapy</vt:lpstr>
      <vt:lpstr>PowerPoint Presentation</vt:lpstr>
      <vt:lpstr>2. Identify what rights you want</vt:lpstr>
      <vt:lpstr>Keep in mind … </vt:lpstr>
      <vt:lpstr>3. Read, understand, question</vt:lpstr>
      <vt:lpstr>4. Negotiate</vt:lpstr>
      <vt:lpstr>When Negotiating …</vt:lpstr>
      <vt:lpstr>SPARC Author addendum</vt:lpstr>
      <vt:lpstr>What if you’re not successful? </vt:lpstr>
      <vt:lpstr>4. After you publish</vt:lpstr>
      <vt:lpstr>SHERPA RoMEO</vt:lpstr>
      <vt:lpstr>Want to Share? Use Creative Commons Licenses</vt:lpstr>
      <vt:lpstr>Book contracts</vt:lpstr>
      <vt:lpstr>Recap </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Marlo MacKay</dc:creator>
  <cp:lastModifiedBy>Roger Gillis</cp:lastModifiedBy>
  <cp:revision>98</cp:revision>
  <dcterms:created xsi:type="dcterms:W3CDTF">2018-09-07T16:52:50Z</dcterms:created>
  <dcterms:modified xsi:type="dcterms:W3CDTF">2018-11-23T19:03:38Z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0x010100F4BE8702A6576644ABA37097A1290309</vt:lpwstr>
  </property>
</Properties>
</file>