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4"/>
    <p:sldMasterId id="2147483660" r:id="rId5"/>
    <p:sldMasterId id="2147483673" r:id="rId6"/>
    <p:sldMasterId id="2147483648" r:id="rId7"/>
  </p:sldMasterIdLst>
  <p:notesMasterIdLst>
    <p:notesMasterId r:id="rId32"/>
  </p:notesMasterIdLst>
  <p:handoutMasterIdLst>
    <p:handoutMasterId r:id="rId33"/>
  </p:handoutMasterIdLst>
  <p:sldIdLst>
    <p:sldId id="272" r:id="rId8"/>
    <p:sldId id="275" r:id="rId9"/>
    <p:sldId id="332" r:id="rId10"/>
    <p:sldId id="352" r:id="rId11"/>
    <p:sldId id="366" r:id="rId12"/>
    <p:sldId id="376" r:id="rId13"/>
    <p:sldId id="377" r:id="rId14"/>
    <p:sldId id="351" r:id="rId15"/>
    <p:sldId id="353" r:id="rId16"/>
    <p:sldId id="349" r:id="rId17"/>
    <p:sldId id="378" r:id="rId18"/>
    <p:sldId id="371" r:id="rId19"/>
    <p:sldId id="363" r:id="rId20"/>
    <p:sldId id="344" r:id="rId21"/>
    <p:sldId id="374" r:id="rId22"/>
    <p:sldId id="337" r:id="rId23"/>
    <p:sldId id="357" r:id="rId24"/>
    <p:sldId id="379" r:id="rId25"/>
    <p:sldId id="358" r:id="rId26"/>
    <p:sldId id="356" r:id="rId27"/>
    <p:sldId id="354" r:id="rId28"/>
    <p:sldId id="355" r:id="rId29"/>
    <p:sldId id="359" r:id="rId30"/>
    <p:sldId id="372" r:id="rId31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546A"/>
    <a:srgbClr val="ED7D31"/>
    <a:srgbClr val="1F497D"/>
    <a:srgbClr val="6CCEFF"/>
    <a:srgbClr val="539FB0"/>
    <a:srgbClr val="78FFFC"/>
    <a:srgbClr val="61F6FF"/>
    <a:srgbClr val="8DD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41" autoAdjust="0"/>
    <p:restoredTop sz="75404" autoAdjust="0"/>
  </p:normalViewPr>
  <p:slideViewPr>
    <p:cSldViewPr snapToGrid="0" snapToObjects="1">
      <p:cViewPr varScale="1">
        <p:scale>
          <a:sx n="96" d="100"/>
          <a:sy n="96" d="100"/>
        </p:scale>
        <p:origin x="1410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BDF8C03-44CB-463E-9F18-14B6C21ED9AC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95575BD-A1B0-43BA-97EB-7DDA4E485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898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75C3F24-662B-4B2E-9244-616C20CD1B7A}" type="datetimeFigureOut">
              <a:rPr lang="en-CA" smtClean="0"/>
              <a:t>25/01/2017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E2DCF55-26B7-47FE-89DB-1506B22AE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2266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muse.jhu.edu/article/524247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link.springer.com.ezproxy.library.dal.ca/article/10.1007/s10502-009-9086-1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72947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876584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457477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261390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29268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799673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39705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41695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48579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79903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3425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9469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480485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84253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499737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23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82201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5928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6457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24121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2847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lassic Grotesque Std Medium"/>
                <a:cs typeface="Classic Grotesque Std Medium"/>
              </a:rPr>
              <a:t>“</a:t>
            </a:r>
            <a:r>
              <a:rPr lang="en-CA" dirty="0"/>
              <a:t>Given that performance is a process—and the public presentation is only the end result of several months of rehearsal, repetition, and re-interpretation of texts, movement, or vocalization—there are several points at which records are created, even records that document the temporal nature of performance.”</a:t>
            </a:r>
          </a:p>
          <a:p>
            <a:endParaRPr lang="en-CA" dirty="0"/>
          </a:p>
          <a:p>
            <a:r>
              <a:rPr lang="en-CA" dirty="0"/>
              <a:t>“However, just because there is the </a:t>
            </a:r>
            <a:r>
              <a:rPr lang="en-CA" i="1" dirty="0"/>
              <a:t>potential</a:t>
            </a:r>
            <a:r>
              <a:rPr lang="en-CA" dirty="0"/>
              <a:t> for records-creation at multiple stages in the performance process that does not mean that any of said records will be preserved. Challenges are born out of the fact that it is a </a:t>
            </a:r>
            <a:r>
              <a:rPr lang="en-CA" i="1" dirty="0"/>
              <a:t>process</a:t>
            </a:r>
            <a:r>
              <a:rPr lang="en-CA" dirty="0"/>
              <a:t> that results in records-creation and that archives often focus on the </a:t>
            </a:r>
            <a:r>
              <a:rPr lang="en-CA" i="1" dirty="0"/>
              <a:t>end result</a:t>
            </a:r>
            <a:r>
              <a:rPr lang="en-CA" dirty="0"/>
              <a:t>.”</a:t>
            </a:r>
          </a:p>
          <a:p>
            <a:endParaRPr lang="en-CA" dirty="0">
              <a:latin typeface="Classic Grotesque Std Medium"/>
              <a:cs typeface="Classic Grotesque Std Medium"/>
            </a:endParaRPr>
          </a:p>
          <a:p>
            <a:pPr defTabSz="931774">
              <a:defRPr/>
            </a:pPr>
            <a:r>
              <a:rPr lang="en-CA" dirty="0" smtClean="0"/>
              <a:t>Braden Cannon. "Evidence of Artistic Process in Performing Arts Records." </a:t>
            </a:r>
            <a:r>
              <a:rPr lang="en-CA" i="1" dirty="0" smtClean="0"/>
              <a:t>Canadian Theatre Review</a:t>
            </a:r>
            <a:r>
              <a:rPr lang="en-CA" dirty="0" smtClean="0"/>
              <a:t> 156, no. 156 (2013): 35-39. </a:t>
            </a:r>
            <a:r>
              <a:rPr lang="en-CA" dirty="0" smtClean="0">
                <a:hlinkClick r:id="rId3"/>
              </a:rPr>
              <a:t>http://muse.jhu.edu/article/524247</a:t>
            </a:r>
            <a:r>
              <a:rPr lang="en-CA" dirty="0" smtClean="0"/>
              <a:t> (accessed January 20, 2017). </a:t>
            </a:r>
          </a:p>
          <a:p>
            <a:endParaRPr lang="en-US" dirty="0">
              <a:latin typeface="Classic Grotesque Std Medium"/>
              <a:cs typeface="Classic Grotesque Std Medium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52449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lassic Grotesque Std Medium"/>
                <a:cs typeface="Classic Grotesque Std Medium"/>
              </a:rPr>
              <a:t>“Arguably, all archiving is performance: records are surrogates that provide a window onto past moments that can never be recreated, and users interact with these records in a performance to reinterpret this past.”</a:t>
            </a:r>
          </a:p>
          <a:p>
            <a:endParaRPr lang="en-US" dirty="0">
              <a:latin typeface="Classic Grotesque Std Medium"/>
              <a:cs typeface="Classic Grotesque Std Medium"/>
            </a:endParaRPr>
          </a:p>
          <a:p>
            <a:r>
              <a:rPr lang="en-US" dirty="0">
                <a:latin typeface="Classic Grotesque Std Medium"/>
                <a:cs typeface="Classic Grotesque Std Medium"/>
              </a:rPr>
              <a:t>“</a:t>
            </a:r>
            <a:r>
              <a:rPr lang="en-CA" dirty="0"/>
              <a:t>How do you capture the mood of the time or reflect what it meant to take part in or live through such experiences? Can we provide a fair and reliable version of the past through the records we create and select for posterity, when so much of human experience is inherently interactive, experiential, and performative?”</a:t>
            </a:r>
          </a:p>
          <a:p>
            <a:endParaRPr lang="en-CA" dirty="0"/>
          </a:p>
          <a:p>
            <a:pPr defTabSz="931774">
              <a:defRPr/>
            </a:pPr>
            <a:r>
              <a:rPr lang="en-CA" dirty="0" smtClean="0"/>
              <a:t>Sarah Jones, Daisy Abbott, and Seamus Ross. “Redefining the performing arts archive." </a:t>
            </a:r>
            <a:r>
              <a:rPr lang="en-CA" i="1" dirty="0" smtClean="0"/>
              <a:t>Archival Science </a:t>
            </a:r>
            <a:r>
              <a:rPr lang="en-CA" dirty="0" smtClean="0"/>
              <a:t>9 (2009): 165-171. </a:t>
            </a:r>
            <a:r>
              <a:rPr lang="en-CA" dirty="0" smtClean="0">
                <a:hlinkClick r:id="rId3"/>
              </a:rPr>
              <a:t>doi:10.1007/s10502-009-9086-1 </a:t>
            </a:r>
            <a:r>
              <a:rPr lang="en-CA" dirty="0" smtClean="0"/>
              <a:t>(accessed January 20, 2017). </a:t>
            </a:r>
          </a:p>
          <a:p>
            <a:endParaRPr lang="en-CA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4990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65913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F55-26B7-47FE-89DB-1506B22AE843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0873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823386" y="317505"/>
            <a:ext cx="9632951" cy="867833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06272" y="1535128"/>
            <a:ext cx="9975849" cy="13541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sz="8000"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CA" dirty="0" smtClean="0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44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823386" y="317505"/>
            <a:ext cx="9632951" cy="867833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06272" y="1535128"/>
            <a:ext cx="9975849" cy="13541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sz="8000"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CA" dirty="0" smtClean="0"/>
              <a:t>PRESENTATION TITLE</a:t>
            </a:r>
            <a:endParaRPr lang="en-US" dirty="0"/>
          </a:p>
        </p:txBody>
      </p:sp>
      <p:pic>
        <p:nvPicPr>
          <p:cNvPr id="6" name="Picture 5" descr="FINAL Dal Shield Head_grey.ai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8" t="8000" r="20350" b="8308"/>
          <a:stretch/>
        </p:blipFill>
        <p:spPr>
          <a:xfrm rot="21318730">
            <a:off x="8137312" y="2428033"/>
            <a:ext cx="4726479" cy="52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83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8112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89679" y="825501"/>
            <a:ext cx="9492721" cy="481541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Std Book"/>
                <a:cs typeface="Classic Grotesque Std Book"/>
              </a:defRPr>
            </a:lvl1pPr>
            <a:lvl2pPr>
              <a:defRPr b="0" i="0">
                <a:latin typeface="Classic Grotesque Std Book"/>
                <a:cs typeface="Classic Grotesque Std Book"/>
              </a:defRPr>
            </a:lvl2pPr>
            <a:lvl3pPr>
              <a:defRPr b="0" i="0">
                <a:latin typeface="Classic Grotesque Std Book"/>
                <a:cs typeface="Classic Grotesque Std Book"/>
              </a:defRPr>
            </a:lvl3pPr>
            <a:lvl4pPr>
              <a:defRPr b="0" i="0">
                <a:latin typeface="Classic Grotesque Std Book"/>
                <a:cs typeface="Classic Grotesque Std Book"/>
              </a:defRPr>
            </a:lvl4pPr>
            <a:lvl5pPr>
              <a:defRPr b="0" i="0">
                <a:latin typeface="Classic Grotesque Std Book"/>
                <a:cs typeface="Classic Grotesque Std Book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55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2541" y="846672"/>
            <a:ext cx="8716977" cy="4791863"/>
          </a:xfrm>
          <a:prstGeom prst="rect">
            <a:avLst/>
          </a:prstGeom>
        </p:spPr>
        <p:txBody>
          <a:bodyPr/>
          <a:lstStyle>
            <a:lvl2pPr marL="457200" indent="0">
              <a:buNone/>
              <a:defRPr/>
            </a:lvl2pPr>
          </a:lstStyle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554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39624" y="1502837"/>
            <a:ext cx="10242776" cy="4191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Classic Grotesque Pro Book"/>
                <a:cs typeface="Classic Grotesque Pro Book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635779" y="800158"/>
            <a:ext cx="7679449" cy="57428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Pro Book"/>
                <a:cs typeface="Classic Grotesque Pro Book"/>
              </a:defRPr>
            </a:lvl1pPr>
          </a:lstStyle>
          <a:p>
            <a:pPr lvl="0"/>
            <a:r>
              <a:rPr lang="en-CA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47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emf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0" y="1333500"/>
            <a:ext cx="12192000" cy="1200329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423337" y="6085422"/>
            <a:ext cx="493888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668" y="5633960"/>
            <a:ext cx="22733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67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668" y="5633960"/>
            <a:ext cx="22733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906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5921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26430" y="6196247"/>
            <a:ext cx="1355969" cy="279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Classic Grotesque Std"/>
                <a:cs typeface="Classic Grotesque Std"/>
              </a:defRPr>
            </a:lvl1pPr>
          </a:lstStyle>
          <a:p>
            <a:fld id="{AB7B580C-6E9F-A64E-A2A9-87F17F384EE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832335" y="476255"/>
            <a:ext cx="0" cy="516227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969369" y="6192778"/>
            <a:ext cx="8120027" cy="6832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baseline="30000" dirty="0" smtClean="0">
                <a:latin typeface="Classic Grotesque Pro Book"/>
                <a:cs typeface="Classic Grotesque Std"/>
              </a:rPr>
              <a:t>January 23, 2017 </a:t>
            </a:r>
            <a:r>
              <a:rPr lang="en-US" sz="1200" b="0" i="0" kern="1200" baseline="30000" dirty="0" smtClean="0">
                <a:solidFill>
                  <a:schemeClr val="tx1"/>
                </a:solidFill>
                <a:latin typeface="Classic Grotesque Pro Book"/>
                <a:ea typeface="+mn-ea"/>
                <a:cs typeface="Classic Grotesque Std"/>
              </a:rPr>
              <a:t>| </a:t>
            </a:r>
            <a:r>
              <a:rPr lang="en-CA" sz="1200" b="0" i="0" kern="1200" baseline="30000" dirty="0" smtClean="0">
                <a:solidFill>
                  <a:schemeClr val="tx1"/>
                </a:solidFill>
                <a:latin typeface="Classic Grotesque Pro Book"/>
                <a:ea typeface="+mn-ea"/>
                <a:cs typeface="Classic Grotesque Std"/>
              </a:rPr>
              <a:t>CANA / ENGL / THEA 4501 </a:t>
            </a:r>
            <a:endParaRPr lang="en-US" sz="1200" b="0" i="0" kern="1200" baseline="30000" dirty="0" smtClean="0">
              <a:solidFill>
                <a:schemeClr val="tx1"/>
              </a:solidFill>
              <a:latin typeface="Classic Grotesque Pro Book"/>
              <a:ea typeface="+mn-ea"/>
              <a:cs typeface="Classic Grotesque Std"/>
            </a:endParaRPr>
          </a:p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u="none" strike="noStrike" kern="1200" baseline="30000" dirty="0" smtClean="0">
                <a:solidFill>
                  <a:schemeClr val="tx1"/>
                </a:solidFill>
                <a:latin typeface="Classic Grotesque Pro Book"/>
                <a:ea typeface="+mn-ea"/>
                <a:cs typeface="Classic Grotesque Std Book"/>
              </a:rPr>
              <a:t>Creighton Barrett | Using archival material to study performing arts and audience reception</a:t>
            </a: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="0" i="0" u="none" strike="noStrike" kern="1200" baseline="30000" dirty="0" smtClean="0">
              <a:solidFill>
                <a:schemeClr val="tx1"/>
              </a:solidFill>
              <a:latin typeface="Classic Grotesque Pro Book"/>
              <a:ea typeface="+mn-ea"/>
              <a:cs typeface="Classic Grotesque Std Book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0" y="0"/>
            <a:ext cx="12192000" cy="338554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CA" sz="1600" dirty="0"/>
          </a:p>
        </p:txBody>
      </p:sp>
    </p:spTree>
    <p:extLst>
      <p:ext uri="{BB962C8B-B14F-4D97-AF65-F5344CB8AC3E}">
        <p14:creationId xmlns:p14="http://schemas.microsoft.com/office/powerpoint/2010/main" val="3304826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50" r:id="rId2"/>
    <p:sldLayoutId id="2147483657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ln>
            <a:noFill/>
          </a:ln>
          <a:solidFill>
            <a:schemeClr val="tx1"/>
          </a:solidFill>
          <a:latin typeface="Classic Grotesque Pro Light"/>
          <a:ea typeface="+mj-ea"/>
          <a:cs typeface="Classic Grotesque Pro Light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900" b="0" i="0" kern="1200">
          <a:solidFill>
            <a:schemeClr val="tx1"/>
          </a:solidFill>
          <a:latin typeface="Classic Grotesque Pro Semi Bold"/>
          <a:ea typeface="+mn-ea"/>
          <a:cs typeface="Classic Grotesque Pro Semi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b="0" i="0" kern="1200">
          <a:ln>
            <a:noFill/>
          </a:ln>
          <a:solidFill>
            <a:schemeClr val="tx1"/>
          </a:solidFill>
          <a:latin typeface="Classic Grotesque Pro Book"/>
          <a:ea typeface="+mn-ea"/>
          <a:cs typeface="Classic Grotesque Pro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findingaids.library.dal.ca/set-design-for-taming-of-shrew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findingaids.library.dal.ca/photograph-of-person-watching-television-2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findingaids.library.dal.ca/neptune-theatre-fonds" TargetMode="External"/><Relationship Id="rId7" Type="http://schemas.openxmlformats.org/officeDocument/2006/relationships/hyperlink" Target="http://findingaids.library.dal.ca/catherine-banks-fond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findingaids.library.dal.ca/personal-archives-of-linda-moore" TargetMode="External"/><Relationship Id="rId5" Type="http://schemas.openxmlformats.org/officeDocument/2006/relationships/hyperlink" Target="http://findingaids.library.dal.ca/personal-archives-of-david-renton-1" TargetMode="External"/><Relationship Id="rId4" Type="http://schemas.openxmlformats.org/officeDocument/2006/relationships/hyperlink" Target="http://findingaids.library.dal.ca/pier-one-theatre-fonds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archives@dal.ca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dal.ca.libguides.com/c.php?g=257178&amp;p=1717152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Creighton@dal.ca" TargetMode="External"/><Relationship Id="rId5" Type="http://schemas.openxmlformats.org/officeDocument/2006/relationships/hyperlink" Target="http://dal.ca.libguides.com/c.php?g=257178&amp;p=1717151" TargetMode="External"/><Relationship Id="rId4" Type="http://schemas.openxmlformats.org/officeDocument/2006/relationships/hyperlink" Target="http://dal.ca.libguides.com/c.php?g=257178&amp;p=1717150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findingaids.library.dal.ca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dal.ca.libguides.com/c.php?g=257178&amp;p=2655681" TargetMode="External"/><Relationship Id="rId4" Type="http://schemas.openxmlformats.org/officeDocument/2006/relationships/hyperlink" Target="https://caul-cbua.relais-host.com/user/login.html?group=patron&amp;LS=NSHD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dal.ca.libguides.com/archivalresearch/citation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muse.jhu.edu/article/524247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archivaria.ca/index.php/archivaria/article/view/13126/14365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31065" y="4897731"/>
            <a:ext cx="6307617" cy="867833"/>
          </a:xfrm>
        </p:spPr>
        <p:txBody>
          <a:bodyPr/>
          <a:lstStyle/>
          <a:p>
            <a:r>
              <a:rPr lang="en-US" sz="2000" dirty="0">
                <a:latin typeface="Classic Grotesque Pro Book"/>
                <a:cs typeface="Courier New" panose="02070309020205020404" pitchFamily="49" charset="0"/>
              </a:rPr>
              <a:t>Creighton </a:t>
            </a:r>
            <a:r>
              <a:rPr lang="en-US" sz="2000" dirty="0" smtClean="0">
                <a:latin typeface="Classic Grotesque Pro Book"/>
                <a:cs typeface="Courier New" panose="02070309020205020404" pitchFamily="49" charset="0"/>
              </a:rPr>
              <a:t>Barrett</a:t>
            </a:r>
          </a:p>
          <a:p>
            <a:r>
              <a:rPr lang="en-US" sz="2000" dirty="0" smtClean="0">
                <a:latin typeface="Classic Grotesque Pro Book"/>
                <a:cs typeface="Courier New" panose="02070309020205020404" pitchFamily="49" charset="0"/>
              </a:rPr>
              <a:t>Dalhousie University Archives</a:t>
            </a:r>
            <a:endParaRPr lang="en-US" sz="2000" dirty="0">
              <a:latin typeface="Classic Grotesque Pro Book"/>
              <a:cs typeface="Courier New" panose="02070309020205020404" pitchFamily="49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31065" y="1620776"/>
            <a:ext cx="10754111" cy="1354137"/>
          </a:xfrm>
        </p:spPr>
        <p:txBody>
          <a:bodyPr/>
          <a:lstStyle/>
          <a:p>
            <a:r>
              <a:rPr lang="en-US" sz="5400" dirty="0" smtClean="0">
                <a:latin typeface="Classic Grotesque Pro Book"/>
              </a:rPr>
              <a:t>Using archival material to study performing arts and audience reception</a:t>
            </a:r>
          </a:p>
          <a:p>
            <a:endParaRPr lang="en-US" sz="2800" dirty="0">
              <a:latin typeface="Classic Grotesque Pro Book"/>
            </a:endParaRPr>
          </a:p>
          <a:p>
            <a:r>
              <a:rPr lang="en-US" sz="2800" dirty="0" smtClean="0">
                <a:latin typeface="Classic Grotesque Pro Book"/>
              </a:rPr>
              <a:t>Presentation for CANA / ENGL / THEA 4501</a:t>
            </a:r>
          </a:p>
          <a:p>
            <a:r>
              <a:rPr lang="en-US" sz="2800" dirty="0" smtClean="0">
                <a:latin typeface="Classic Grotesque Pro Book"/>
              </a:rPr>
              <a:t>January 23, 2017</a:t>
            </a:r>
            <a:endParaRPr lang="en-US" sz="2800" dirty="0">
              <a:latin typeface="Classic Grotesque Pro Book"/>
            </a:endParaRPr>
          </a:p>
        </p:txBody>
      </p:sp>
      <p:pic>
        <p:nvPicPr>
          <p:cNvPr id="4" name="Picture 4" descr="http://mirrors.creativecommons.org/presskit/buttons/88x31/png/by-nc-s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0071" y="184559"/>
            <a:ext cx="1349844" cy="472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22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148550" y="825501"/>
            <a:ext cx="9566122" cy="4815416"/>
          </a:xfrm>
        </p:spPr>
        <p:txBody>
          <a:bodyPr/>
          <a:lstStyle/>
          <a:p>
            <a:r>
              <a:rPr lang="en-US" dirty="0" smtClean="0"/>
              <a:t>Goal of theatre archives: document artistic process, performance, and reception of Nova Scotia theatre</a:t>
            </a:r>
            <a:endParaRPr lang="en-US" sz="2400" dirty="0">
              <a:latin typeface="Classic Grotesque Std Book"/>
              <a:cs typeface="Classic Grotesque Std Book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Book"/>
              <a:cs typeface="Classic Grotesque Std Book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504" y="1998680"/>
            <a:ext cx="5206214" cy="41029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858" y="825501"/>
            <a:ext cx="173915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Set design for The Taming of the Shrew, Robert Doyle </a:t>
            </a:r>
            <a:r>
              <a:rPr lang="en-CA" dirty="0" err="1" smtClean="0"/>
              <a:t>fonds</a:t>
            </a:r>
            <a:r>
              <a:rPr lang="en-CA" dirty="0" smtClean="0"/>
              <a:t>, MS-3-18, Box 6, Folder 15, Item 1, Dalhousie University Archives, Halifax, Nova Scotia, Canada</a:t>
            </a:r>
            <a:r>
              <a:rPr lang="en-CA" dirty="0"/>
              <a:t>. </a:t>
            </a:r>
            <a:r>
              <a:rPr lang="en-CA" dirty="0">
                <a:hlinkClick r:id="rId4"/>
              </a:rPr>
              <a:t>http://</a:t>
            </a:r>
            <a:r>
              <a:rPr lang="en-CA" dirty="0" smtClean="0">
                <a:hlinkClick r:id="rId4"/>
              </a:rPr>
              <a:t>findingaids.library.dal.ca/set-design-for-taming-of-shrew</a:t>
            </a:r>
            <a:r>
              <a:rPr lang="en-CA" dirty="0" smtClean="0"/>
              <a:t>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0046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148550" y="825501"/>
            <a:ext cx="9390920" cy="4815416"/>
          </a:xfrm>
        </p:spPr>
        <p:txBody>
          <a:bodyPr/>
          <a:lstStyle/>
          <a:p>
            <a:r>
              <a:rPr lang="en-US" dirty="0" smtClean="0"/>
              <a:t>Evidence of artistic process in the Neptune Theatre </a:t>
            </a:r>
            <a:r>
              <a:rPr lang="en-US" dirty="0" err="1" smtClean="0"/>
              <a:t>fonds</a:t>
            </a:r>
            <a:r>
              <a:rPr lang="en-US" dirty="0" smtClean="0"/>
              <a:t> </a:t>
            </a:r>
          </a:p>
          <a:p>
            <a:endParaRPr lang="en-US" sz="2400" dirty="0">
              <a:latin typeface="Classic Grotesque Std Book"/>
              <a:cs typeface="Classic Grotesque Std Book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Book"/>
              <a:cs typeface="Classic Grotesque Std Boo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58" y="825501"/>
            <a:ext cx="173915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Photograph </a:t>
            </a:r>
            <a:r>
              <a:rPr lang="en-CA" dirty="0" smtClean="0"/>
              <a:t>of rehearsal of Neptune Theatre’s 1974 production of </a:t>
            </a:r>
            <a:r>
              <a:rPr lang="en-CA" dirty="0" err="1" smtClean="0"/>
              <a:t>Godspell</a:t>
            </a:r>
            <a:r>
              <a:rPr lang="en-CA" dirty="0" smtClean="0"/>
              <a:t>, Neptune </a:t>
            </a:r>
            <a:r>
              <a:rPr lang="en-CA" dirty="0" smtClean="0"/>
              <a:t>Theatre fonds, MS-3-1, PC3 Box 4, Folder 16, Dalhousie University Archives, Halifax, Nova Scotia, </a:t>
            </a:r>
            <a:r>
              <a:rPr lang="en-CA" dirty="0" smtClean="0"/>
              <a:t>Canada.</a:t>
            </a:r>
            <a:endParaRPr lang="en-C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100" y="1391007"/>
            <a:ext cx="6709820" cy="4720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67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148550" y="825501"/>
            <a:ext cx="9390920" cy="4815416"/>
          </a:xfrm>
        </p:spPr>
        <p:txBody>
          <a:bodyPr/>
          <a:lstStyle/>
          <a:p>
            <a:r>
              <a:rPr lang="en-US" dirty="0" smtClean="0"/>
              <a:t>Broad coverage of visual and performing arts</a:t>
            </a:r>
          </a:p>
          <a:p>
            <a:endParaRPr lang="en-US" sz="2400" dirty="0">
              <a:latin typeface="Classic Grotesque Std Book"/>
              <a:cs typeface="Classic Grotesque Std Book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Book"/>
              <a:cs typeface="Classic Grotesque Std Boo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58" y="825501"/>
            <a:ext cx="173915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Photograph of a person watching </a:t>
            </a:r>
            <a:r>
              <a:rPr lang="en-CA" dirty="0" smtClean="0"/>
              <a:t>television</a:t>
            </a:r>
            <a:r>
              <a:rPr lang="en-CA" dirty="0"/>
              <a:t>, </a:t>
            </a:r>
            <a:r>
              <a:rPr lang="en-CA" dirty="0" smtClean="0"/>
              <a:t>Centre for Art Tapes </a:t>
            </a:r>
            <a:r>
              <a:rPr lang="en-CA" dirty="0" err="1" smtClean="0"/>
              <a:t>fonds</a:t>
            </a:r>
            <a:r>
              <a:rPr lang="en-CA" dirty="0" smtClean="0"/>
              <a:t>, MS-3-46</a:t>
            </a:r>
            <a:r>
              <a:rPr lang="en-CA" dirty="0"/>
              <a:t>, Box 54, Folder 16, Item </a:t>
            </a:r>
            <a:r>
              <a:rPr lang="en-CA" dirty="0" smtClean="0"/>
              <a:t>4, Dalhousie University Archives, Halifax, Nova Scotia, Canada. </a:t>
            </a:r>
          </a:p>
          <a:p>
            <a:r>
              <a:rPr lang="en-CA" dirty="0">
                <a:hlinkClick r:id="rId3"/>
              </a:rPr>
              <a:t>http://</a:t>
            </a:r>
            <a:r>
              <a:rPr lang="en-CA" dirty="0" smtClean="0">
                <a:hlinkClick r:id="rId3"/>
              </a:rPr>
              <a:t>findingaids.library.dal.ca/photograph-of-person-watching-television-2</a:t>
            </a:r>
            <a:r>
              <a:rPr lang="en-CA" dirty="0" smtClean="0"/>
              <a:t> </a:t>
            </a:r>
            <a:endParaRPr lang="en-C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947" y="1512647"/>
            <a:ext cx="6798126" cy="453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8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148550" y="825501"/>
            <a:ext cx="9390920" cy="4815416"/>
          </a:xfrm>
        </p:spPr>
        <p:txBody>
          <a:bodyPr/>
          <a:lstStyle/>
          <a:p>
            <a:r>
              <a:rPr lang="en-US" dirty="0" smtClean="0"/>
              <a:t>Featured </a:t>
            </a:r>
            <a:r>
              <a:rPr lang="en-US" dirty="0" err="1" smtClean="0"/>
              <a:t>fonds</a:t>
            </a:r>
            <a:endParaRPr lang="en-US" dirty="0" smtClean="0">
              <a:latin typeface="Classic Grotesque Std Book"/>
              <a:cs typeface="Classic Grotesque Std Book"/>
            </a:endParaRPr>
          </a:p>
          <a:p>
            <a:endParaRPr lang="en-US" sz="2400" dirty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  <a:hlinkClick r:id="rId3"/>
              </a:rPr>
              <a:t>Neptune Theatre </a:t>
            </a:r>
            <a:r>
              <a:rPr lang="en-US" sz="2400" dirty="0" err="1" smtClean="0">
                <a:latin typeface="Classic Grotesque Std Medium"/>
                <a:cs typeface="Classic Grotesque Std Medium"/>
                <a:hlinkClick r:id="rId3"/>
              </a:rPr>
              <a:t>fonds</a:t>
            </a: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  <a:hlinkClick r:id="rId4"/>
              </a:rPr>
              <a:t>Pier One Theatre </a:t>
            </a:r>
            <a:r>
              <a:rPr lang="en-US" sz="2400" dirty="0" err="1" smtClean="0">
                <a:latin typeface="Classic Grotesque Std Medium"/>
                <a:cs typeface="Classic Grotesque Std Medium"/>
                <a:hlinkClick r:id="rId4"/>
              </a:rPr>
              <a:t>fonds</a:t>
            </a: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  <a:hlinkClick r:id="rId5"/>
              </a:rPr>
              <a:t>David Renton </a:t>
            </a:r>
            <a:r>
              <a:rPr lang="en-US" sz="2400" dirty="0" err="1" smtClean="0">
                <a:latin typeface="Classic Grotesque Std Medium"/>
                <a:cs typeface="Classic Grotesque Std Medium"/>
                <a:hlinkClick r:id="rId5"/>
              </a:rPr>
              <a:t>fonds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/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  <a:hlinkClick r:id="rId6"/>
              </a:rPr>
              <a:t>Linda Moore </a:t>
            </a:r>
            <a:r>
              <a:rPr lang="en-US" sz="2400" dirty="0" err="1" smtClean="0">
                <a:latin typeface="Classic Grotesque Std Medium"/>
                <a:cs typeface="Classic Grotesque Std Medium"/>
                <a:hlinkClick r:id="rId6"/>
              </a:rPr>
              <a:t>fonds</a:t>
            </a: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  <a:hlinkClick r:id="rId7"/>
              </a:rPr>
              <a:t>Catherine Banks </a:t>
            </a:r>
            <a:r>
              <a:rPr lang="en-US" sz="2400" dirty="0" err="1" smtClean="0">
                <a:latin typeface="Classic Grotesque Std Medium"/>
                <a:cs typeface="Classic Grotesque Std Medium"/>
                <a:hlinkClick r:id="rId7"/>
              </a:rPr>
              <a:t>fonds</a:t>
            </a:r>
            <a:endParaRPr lang="en-US" sz="2400" dirty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1859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79294" y="1636729"/>
            <a:ext cx="11779624" cy="835539"/>
          </a:xfrm>
        </p:spPr>
        <p:txBody>
          <a:bodyPr/>
          <a:lstStyle/>
          <a:p>
            <a:r>
              <a:rPr lang="en-CA" sz="7000" dirty="0" smtClean="0"/>
              <a:t>Accessing archival material</a:t>
            </a:r>
            <a:endParaRPr lang="en-CA" sz="7000" dirty="0"/>
          </a:p>
        </p:txBody>
      </p:sp>
    </p:spTree>
    <p:extLst>
      <p:ext uri="{BB962C8B-B14F-4D97-AF65-F5344CB8AC3E}">
        <p14:creationId xmlns:p14="http://schemas.microsoft.com/office/powerpoint/2010/main" val="147319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148550" y="825501"/>
            <a:ext cx="9390920" cy="4815416"/>
          </a:xfrm>
        </p:spPr>
        <p:txBody>
          <a:bodyPr/>
          <a:lstStyle/>
          <a:p>
            <a:r>
              <a:rPr lang="en-US" dirty="0" smtClean="0"/>
              <a:t>Normally, you have to search and browse…</a:t>
            </a:r>
          </a:p>
          <a:p>
            <a:endParaRPr lang="en-US" sz="2400" dirty="0">
              <a:latin typeface="Classic Grotesque Std Book"/>
              <a:cs typeface="Classic Grotesque Std Book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Book"/>
              <a:cs typeface="Classic Grotesque Std Boo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58" y="825501"/>
            <a:ext cx="17391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Photograph of </a:t>
            </a:r>
            <a:r>
              <a:rPr lang="en-CA" dirty="0" smtClean="0"/>
              <a:t>files in the D.C. Mackay </a:t>
            </a:r>
            <a:r>
              <a:rPr lang="en-CA" dirty="0" err="1" smtClean="0"/>
              <a:t>fonds</a:t>
            </a:r>
            <a:r>
              <a:rPr lang="en-CA" dirty="0"/>
              <a:t> (Photograph taken in </a:t>
            </a:r>
            <a:r>
              <a:rPr lang="en-CA" dirty="0" smtClean="0"/>
              <a:t>2014 </a:t>
            </a:r>
            <a:r>
              <a:rPr lang="en-CA" dirty="0"/>
              <a:t>by Creighton Barrett)</a:t>
            </a:r>
          </a:p>
          <a:p>
            <a:r>
              <a:rPr lang="en-CA" dirty="0" smtClean="0"/>
              <a:t> 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733" y="1490528"/>
            <a:ext cx="7388554" cy="446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27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/>
          <p:cNvSpPr txBox="1">
            <a:spLocks/>
          </p:cNvSpPr>
          <p:nvPr/>
        </p:nvSpPr>
        <p:spPr>
          <a:xfrm>
            <a:off x="2148550" y="825501"/>
            <a:ext cx="9566122" cy="4815416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900" b="0" i="0" kern="1200">
                <a:solidFill>
                  <a:schemeClr val="tx1"/>
                </a:solidFill>
                <a:latin typeface="Classic Grotesque Pro Semi Bold"/>
                <a:ea typeface="+mn-ea"/>
                <a:cs typeface="Classic Grotesque Pro Semi Bol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chemeClr val="tx1"/>
                </a:solidFill>
                <a:latin typeface="Classic Grotesque Pro Book"/>
                <a:ea typeface="+mn-ea"/>
                <a:cs typeface="Classic Grotesque Pro Book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b="0" i="0" kern="1200">
                <a:ln>
                  <a:noFill/>
                </a:ln>
                <a:solidFill>
                  <a:schemeClr val="tx1"/>
                </a:solidFill>
                <a:latin typeface="Classic Grotesque Pro Book"/>
                <a:ea typeface="+mn-ea"/>
                <a:cs typeface="Classic Grotesque Pro Book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chemeClr val="tx1"/>
                </a:solidFill>
                <a:latin typeface="Classic Grotesque Pro Book"/>
                <a:ea typeface="+mn-ea"/>
                <a:cs typeface="Classic Grotesque Pro Book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0" i="0" kern="1200">
                <a:solidFill>
                  <a:schemeClr val="tx1"/>
                </a:solidFill>
                <a:latin typeface="Classic Grotesque Pro Book"/>
                <a:ea typeface="+mn-ea"/>
                <a:cs typeface="Classic Grotesque Pro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cs typeface="Classic Grotesque Std Medium"/>
              </a:rPr>
              <a:t>We will provide an initial set of archival records for each production</a:t>
            </a:r>
            <a:endParaRPr lang="en-US" sz="3200" dirty="0" smtClean="0">
              <a:latin typeface="Classic Grotesque Std Medium"/>
              <a:cs typeface="Classic Grotesque Std Medium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6331" y="1882116"/>
            <a:ext cx="6250559" cy="41654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858" y="825501"/>
            <a:ext cx="173915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Karen Gross reviewing records from Neptune Theatre’s 1977 production of </a:t>
            </a:r>
            <a:r>
              <a:rPr lang="en-CA" i="1" dirty="0" smtClean="0"/>
              <a:t>King Lear</a:t>
            </a:r>
            <a:r>
              <a:rPr lang="en-CA" dirty="0"/>
              <a:t> </a:t>
            </a:r>
            <a:r>
              <a:rPr lang="en-CA" dirty="0" smtClean="0"/>
              <a:t>(Photograph taken in 2013 by Creighton Barrett)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7322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148550" y="825501"/>
            <a:ext cx="9390920" cy="4815416"/>
          </a:xfrm>
        </p:spPr>
        <p:txBody>
          <a:bodyPr/>
          <a:lstStyle/>
          <a:p>
            <a:r>
              <a:rPr lang="en-US" dirty="0" smtClean="0"/>
              <a:t>Access archival material </a:t>
            </a:r>
            <a:endParaRPr lang="en-US" dirty="0" smtClean="0">
              <a:latin typeface="Classic Grotesque Std Book"/>
              <a:cs typeface="Classic Grotesque Std Book"/>
            </a:endParaRPr>
          </a:p>
          <a:p>
            <a:endParaRPr lang="en-US" sz="2400" dirty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Hours: 11:00 a.m. – 5:00 p.m., Monday to Friday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Drop in and request records for the production you have selected (e.g., “Can I have the records for Neptune Theatre’s 1988 production of </a:t>
            </a:r>
            <a:r>
              <a:rPr lang="en-US" sz="2400" i="1" dirty="0" smtClean="0">
                <a:latin typeface="Classic Grotesque Std Medium"/>
                <a:cs typeface="Classic Grotesque Std Medium"/>
              </a:rPr>
              <a:t>Blood Relations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?”)</a:t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Request additional files in person or by email: </a:t>
            </a:r>
            <a:r>
              <a:rPr lang="en-US" sz="2400" dirty="0" smtClean="0">
                <a:latin typeface="Classic Grotesque Std Medium"/>
                <a:cs typeface="Classic Grotesque Std Medium"/>
                <a:hlinkClick r:id="rId3"/>
              </a:rPr>
              <a:t>archives@dal.ca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 </a:t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Include “reference codes” or use “clipboard” feature to save a list  of search results as a PDF and attach your list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858" y="825501"/>
            <a:ext cx="173915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Tip: Give yourself enough time to review all of the files in your production.</a:t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Archives staff cannot retrieve additional files after 4:00 p.m.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429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148550" y="825501"/>
            <a:ext cx="9390920" cy="4815416"/>
          </a:xfrm>
        </p:spPr>
        <p:txBody>
          <a:bodyPr/>
          <a:lstStyle/>
          <a:p>
            <a:r>
              <a:rPr lang="en-US" dirty="0" smtClean="0"/>
              <a:t>Archives and Special Collections Reading Room</a:t>
            </a:r>
            <a:endParaRPr lang="en-US" dirty="0" smtClean="0">
              <a:latin typeface="Classic Grotesque Std Book"/>
              <a:cs typeface="Classic Grotesque Std Book"/>
            </a:endParaRPr>
          </a:p>
          <a:p>
            <a:endParaRPr lang="en-US" sz="2400" dirty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Strict no food or drink policy</a:t>
            </a: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Pencils only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/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View materials one folder at a time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No flash photography</a:t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858" y="825501"/>
            <a:ext cx="173915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Tip: </a:t>
            </a:r>
            <a:r>
              <a:rPr lang="en-CA" dirty="0" smtClean="0"/>
              <a:t>If you are using </a:t>
            </a:r>
            <a:r>
              <a:rPr lang="en-CA" dirty="0" smtClean="0"/>
              <a:t>a digital camera or mobile phone to photograph documents, w</a:t>
            </a:r>
            <a:r>
              <a:rPr lang="en-CA" dirty="0" smtClean="0"/>
              <a:t>rite the full “reference code” on </a:t>
            </a:r>
            <a:r>
              <a:rPr lang="en-CA" dirty="0" smtClean="0"/>
              <a:t>a small strip of paper and make sure the strip of paper is included in </a:t>
            </a:r>
            <a:r>
              <a:rPr lang="en-CA" dirty="0" smtClean="0"/>
              <a:t>the photograph.</a:t>
            </a:r>
          </a:p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It will help when you need to cite your sources!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6527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148550" y="825501"/>
            <a:ext cx="9390920" cy="4815416"/>
          </a:xfrm>
        </p:spPr>
        <p:txBody>
          <a:bodyPr/>
          <a:lstStyle/>
          <a:p>
            <a:r>
              <a:rPr lang="en-US" dirty="0" smtClean="0"/>
              <a:t>Guide to archival research</a:t>
            </a:r>
            <a:endParaRPr lang="en-US" dirty="0" smtClean="0">
              <a:latin typeface="Classic Grotesque Std Book"/>
              <a:cs typeface="Classic Grotesque Std Book"/>
            </a:endParaRPr>
          </a:p>
          <a:p>
            <a:endParaRPr lang="en-US" sz="2400" dirty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Comprehensive guide for first-time and experienced researchers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Tips for first-time </a:t>
            </a:r>
            <a:r>
              <a:rPr lang="en-US" sz="2400" dirty="0">
                <a:latin typeface="Classic Grotesque Std Medium"/>
                <a:cs typeface="Classic Grotesque Std Medium"/>
              </a:rPr>
              <a:t>archives researchers: </a:t>
            </a:r>
            <a:r>
              <a:rPr lang="en-US" sz="2400" dirty="0">
                <a:latin typeface="Classic Grotesque Std Medium"/>
                <a:cs typeface="Classic Grotesque Std Medium"/>
                <a:hlinkClick r:id="rId3"/>
              </a:rPr>
              <a:t>http://</a:t>
            </a:r>
            <a:r>
              <a:rPr lang="en-US" sz="2400" dirty="0" smtClean="0">
                <a:latin typeface="Classic Grotesque Std Medium"/>
                <a:cs typeface="Classic Grotesque Std Medium"/>
                <a:hlinkClick r:id="rId3"/>
              </a:rPr>
              <a:t>dal.ca.libguides.com/c.php?g=257178&amp;p=1717152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 </a:t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How to search the </a:t>
            </a:r>
            <a:r>
              <a:rPr lang="en-US" sz="2400" dirty="0">
                <a:latin typeface="Classic Grotesque Std Medium"/>
                <a:cs typeface="Classic Grotesque Std Medium"/>
              </a:rPr>
              <a:t>Archives Catalogue: </a:t>
            </a:r>
            <a:r>
              <a:rPr lang="en-US" sz="2400" dirty="0">
                <a:latin typeface="Classic Grotesque Std Medium"/>
                <a:cs typeface="Classic Grotesque Std Medium"/>
                <a:hlinkClick r:id="rId4"/>
              </a:rPr>
              <a:t>http://</a:t>
            </a:r>
            <a:r>
              <a:rPr lang="en-US" sz="2400" dirty="0" smtClean="0">
                <a:latin typeface="Classic Grotesque Std Medium"/>
                <a:cs typeface="Classic Grotesque Std Medium"/>
                <a:hlinkClick r:id="rId4"/>
              </a:rPr>
              <a:t>dal.ca.libguides.com/c.php?g=257178&amp;p=1717150</a:t>
            </a: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How to browse the </a:t>
            </a:r>
            <a:r>
              <a:rPr lang="en-US" sz="2400" dirty="0">
                <a:latin typeface="Classic Grotesque Std Medium"/>
                <a:cs typeface="Classic Grotesque Std Medium"/>
              </a:rPr>
              <a:t>Archives Catalogue: </a:t>
            </a:r>
            <a:r>
              <a:rPr lang="en-US" sz="2400" dirty="0">
                <a:latin typeface="Classic Grotesque Std Medium"/>
                <a:cs typeface="Classic Grotesque Std Medium"/>
                <a:hlinkClick r:id="rId5"/>
              </a:rPr>
              <a:t>http://</a:t>
            </a:r>
            <a:r>
              <a:rPr lang="en-US" sz="2400" dirty="0" smtClean="0">
                <a:latin typeface="Classic Grotesque Std Medium"/>
                <a:cs typeface="Classic Grotesque Std Medium"/>
                <a:hlinkClick r:id="rId5"/>
              </a:rPr>
              <a:t>dal.ca.libguides.com/c.php?g=257178&amp;p=1717151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858" y="825501"/>
            <a:ext cx="1861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Reminder: ask me questions! I am happy to help: </a:t>
            </a:r>
            <a:r>
              <a:rPr lang="en-CA" dirty="0" smtClean="0">
                <a:hlinkClick r:id="rId6"/>
              </a:rPr>
              <a:t>creighton@dal.ca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3381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148550" y="825501"/>
            <a:ext cx="9390920" cy="4815416"/>
          </a:xfrm>
        </p:spPr>
        <p:txBody>
          <a:bodyPr/>
          <a:lstStyle/>
          <a:p>
            <a:r>
              <a:rPr lang="en-US" dirty="0" smtClean="0"/>
              <a:t>Today’s agenda</a:t>
            </a:r>
            <a:endParaRPr lang="en-US" dirty="0" smtClean="0">
              <a:latin typeface="Classic Grotesque Std Book"/>
              <a:cs typeface="Classic Grotesque Std Book"/>
            </a:endParaRPr>
          </a:p>
          <a:p>
            <a:endParaRPr lang="en-US" sz="2400" dirty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Issues in performing arts archives</a:t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Overview of Dalhousie theatre archives</a:t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Accessing archival material for your assignment</a:t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Citing archival material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384651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148550" y="825501"/>
            <a:ext cx="9390920" cy="4815416"/>
          </a:xfrm>
        </p:spPr>
        <p:txBody>
          <a:bodyPr/>
          <a:lstStyle/>
          <a:p>
            <a:r>
              <a:rPr lang="en-US" dirty="0" smtClean="0"/>
              <a:t>Archives document delivery service</a:t>
            </a:r>
            <a:endParaRPr lang="en-US" dirty="0" smtClean="0">
              <a:latin typeface="Classic Grotesque Std Book"/>
              <a:cs typeface="Classic Grotesque Std Book"/>
            </a:endParaRPr>
          </a:p>
          <a:p>
            <a:endParaRPr lang="en-US" sz="2400" dirty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Students, faculty, and staff can request </a:t>
            </a:r>
            <a:r>
              <a:rPr lang="en-US" sz="2400" b="1" dirty="0" smtClean="0">
                <a:latin typeface="Classic Grotesque Std Medium"/>
                <a:cs typeface="Classic Grotesque Std Medium"/>
              </a:rPr>
              <a:t>free digital copies 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of files and items found in the </a:t>
            </a:r>
            <a:r>
              <a:rPr lang="en-US" sz="2400" dirty="0" smtClean="0">
                <a:latin typeface="Classic Grotesque Std Medium"/>
                <a:cs typeface="Classic Grotesque Std Medium"/>
                <a:hlinkClick r:id="rId3"/>
              </a:rPr>
              <a:t>Archives Catalogue and Online Collections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Log into </a:t>
            </a:r>
            <a:r>
              <a:rPr lang="en-US" sz="2400" dirty="0" smtClean="0">
                <a:latin typeface="Classic Grotesque Std Medium"/>
                <a:cs typeface="Classic Grotesque Std Medium"/>
                <a:hlinkClick r:id="rId4"/>
              </a:rPr>
              <a:t>Document Delivery Request Form 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and submit an “Archives Request”</a:t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See “</a:t>
            </a:r>
            <a:r>
              <a:rPr lang="en-US" sz="2400" dirty="0" smtClean="0">
                <a:latin typeface="Classic Grotesque Std Medium"/>
                <a:cs typeface="Classic Grotesque Std Medium"/>
                <a:hlinkClick r:id="rId5"/>
              </a:rPr>
              <a:t>Guide to Archival Research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” for more information about eligible and ineligible material, turnaround times, and instructions on completing the archives request form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858" y="825501"/>
            <a:ext cx="173915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Tip: do not rely on </a:t>
            </a:r>
            <a:r>
              <a:rPr lang="en-CA" dirty="0" smtClean="0"/>
              <a:t>the archives document delivery service if </a:t>
            </a:r>
            <a:r>
              <a:rPr lang="en-CA" dirty="0" smtClean="0"/>
              <a:t>you are in a pinch for time. </a:t>
            </a:r>
            <a:r>
              <a:rPr lang="en-CA" dirty="0" smtClean="0"/>
              <a:t>The free service can take up to two weeks depending on staff availability.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8839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79294" y="1636729"/>
            <a:ext cx="11779624" cy="835539"/>
          </a:xfrm>
        </p:spPr>
        <p:txBody>
          <a:bodyPr/>
          <a:lstStyle/>
          <a:p>
            <a:r>
              <a:rPr lang="en-CA" sz="7000" dirty="0" smtClean="0"/>
              <a:t>Citing archival material</a:t>
            </a:r>
            <a:endParaRPr lang="en-CA" sz="7000" dirty="0"/>
          </a:p>
        </p:txBody>
      </p:sp>
    </p:spTree>
    <p:extLst>
      <p:ext uri="{BB962C8B-B14F-4D97-AF65-F5344CB8AC3E}">
        <p14:creationId xmlns:p14="http://schemas.microsoft.com/office/powerpoint/2010/main" val="299723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148550" y="825501"/>
            <a:ext cx="9390920" cy="4815416"/>
          </a:xfrm>
        </p:spPr>
        <p:txBody>
          <a:bodyPr/>
          <a:lstStyle/>
          <a:p>
            <a:r>
              <a:rPr lang="en-US" dirty="0" smtClean="0"/>
              <a:t>Citing archival material</a:t>
            </a:r>
            <a:endParaRPr lang="en-US" dirty="0" smtClean="0">
              <a:latin typeface="Classic Grotesque Std Book"/>
              <a:cs typeface="Classic Grotesque Std Book"/>
            </a:endParaRPr>
          </a:p>
          <a:p>
            <a:endParaRPr lang="en-US" sz="2400" dirty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latin typeface="Classic Grotesque Std Medium"/>
                <a:cs typeface="Classic Grotesque Std Medium"/>
              </a:rPr>
              <a:t>Chicago footnote or endnote for “ephemera”: </a:t>
            </a:r>
            <a:r>
              <a:rPr lang="en-CA" sz="2400" dirty="0"/>
              <a:t>Poster for Dalhousie Student Union event, "In Search of the Supernatural," 1986, MS-1-Ref, Box 16, Folder 27, Dalhousie University Reference Collection, Dalhousie University Archives, Halifax, Nova Scotia, Canada</a:t>
            </a:r>
            <a:r>
              <a:rPr lang="en-CA" sz="24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latin typeface="Classic Grotesque Std Medium"/>
                <a:cs typeface="Classic Grotesque Std Medium"/>
              </a:rPr>
              <a:t>MLA reference page: </a:t>
            </a:r>
            <a:r>
              <a:rPr lang="en-CA" sz="2400" dirty="0"/>
              <a:t>Dalhousie Student Union. "In Search of the Supernatural" [poster]. 1986. MS-1-Ref, Box 16, Folder 27. Dalhousie University Reference Collection. Dalhousie University Archives, Halifax, Nova Scotia, Canada</a:t>
            </a:r>
            <a:r>
              <a:rPr lang="en-CA" sz="2400" dirty="0" smtClean="0"/>
              <a:t>.</a:t>
            </a:r>
            <a:br>
              <a:rPr lang="en-CA" sz="2400" dirty="0" smtClean="0"/>
            </a:b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858" y="825501"/>
            <a:ext cx="173915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lassic Grotesque Std Medium"/>
                <a:cs typeface="Classic Grotesque Std Medium"/>
              </a:rPr>
              <a:t>Visit </a:t>
            </a:r>
            <a:r>
              <a:rPr lang="en-US" dirty="0">
                <a:latin typeface="Classic Grotesque Std Medium"/>
                <a:cs typeface="Classic Grotesque Std Medium"/>
              </a:rPr>
              <a:t>our citation guide: </a:t>
            </a:r>
            <a:r>
              <a:rPr lang="en-US" dirty="0">
                <a:latin typeface="Classic Grotesque Std Medium"/>
                <a:cs typeface="Classic Grotesque Std Medium"/>
                <a:hlinkClick r:id="rId3"/>
              </a:rPr>
              <a:t>http://dal.ca.libguides.com/archivalresearch/citation</a:t>
            </a:r>
            <a:r>
              <a:rPr lang="en-US" dirty="0">
                <a:latin typeface="Classic Grotesque Std Medium"/>
                <a:cs typeface="Classic Grotesque Std Medium"/>
              </a:rPr>
              <a:t> </a:t>
            </a:r>
          </a:p>
          <a:p>
            <a:endParaRPr lang="en-CA" dirty="0" smtClean="0"/>
          </a:p>
          <a:p>
            <a:r>
              <a:rPr lang="en-CA" dirty="0"/>
              <a:t>Tip: Always check with your professor to confirm preferred citation style</a:t>
            </a:r>
            <a:r>
              <a:rPr lang="en-CA" dirty="0" smtClean="0"/>
              <a:t>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7585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79294" y="1636729"/>
            <a:ext cx="11779624" cy="835539"/>
          </a:xfrm>
        </p:spPr>
        <p:txBody>
          <a:bodyPr/>
          <a:lstStyle/>
          <a:p>
            <a:r>
              <a:rPr lang="en-CA" sz="7000" dirty="0" smtClean="0"/>
              <a:t>Questions?</a:t>
            </a:r>
            <a:endParaRPr lang="en-CA" sz="7000" dirty="0"/>
          </a:p>
        </p:txBody>
      </p:sp>
    </p:spTree>
    <p:extLst>
      <p:ext uri="{BB962C8B-B14F-4D97-AF65-F5344CB8AC3E}">
        <p14:creationId xmlns:p14="http://schemas.microsoft.com/office/powerpoint/2010/main" val="19492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148550" y="825501"/>
            <a:ext cx="9390920" cy="4815416"/>
          </a:xfrm>
        </p:spPr>
        <p:txBody>
          <a:bodyPr/>
          <a:lstStyle/>
          <a:p>
            <a:r>
              <a:rPr lang="en-US" dirty="0" smtClean="0"/>
              <a:t>Feedback, please!</a:t>
            </a:r>
            <a:endParaRPr lang="en-US" dirty="0" smtClean="0">
              <a:latin typeface="Classic Grotesque Std Book"/>
              <a:cs typeface="Classic Grotesque Std Book"/>
            </a:endParaRPr>
          </a:p>
          <a:p>
            <a:endParaRPr lang="en-US" sz="2400" dirty="0">
              <a:latin typeface="Classic Grotesque Std Medium"/>
              <a:cs typeface="Classic Grotesque Std Medium"/>
            </a:endParaRPr>
          </a:p>
          <a:p>
            <a:r>
              <a:rPr lang="en-CA" sz="2400" dirty="0" smtClean="0"/>
              <a:t>“</a:t>
            </a:r>
            <a:r>
              <a:rPr lang="en-CA" sz="2400" dirty="0"/>
              <a:t>Canada hosts relatively few theatrical archives, </a:t>
            </a:r>
            <a:r>
              <a:rPr lang="en-CA" sz="2400" dirty="0" smtClean="0"/>
              <a:t>so Canadian students </a:t>
            </a:r>
            <a:r>
              <a:rPr lang="en-CA" sz="2400" dirty="0"/>
              <a:t>rarely have the chance to experience the exciting process of </a:t>
            </a:r>
            <a:r>
              <a:rPr lang="en-CA" sz="2400" dirty="0" smtClean="0"/>
              <a:t>primary theatre </a:t>
            </a:r>
            <a:r>
              <a:rPr lang="en-CA" sz="2400" dirty="0"/>
              <a:t>research. Please make the most of this </a:t>
            </a:r>
            <a:r>
              <a:rPr lang="en-CA" sz="2400" dirty="0" smtClean="0"/>
              <a:t>opportunity</a:t>
            </a:r>
            <a:r>
              <a:rPr lang="en-CA" sz="2400" dirty="0"/>
              <a:t>, dig in to the archives and </a:t>
            </a:r>
            <a:r>
              <a:rPr lang="en-CA" sz="2400" dirty="0" smtClean="0"/>
              <a:t>feel free </a:t>
            </a:r>
            <a:r>
              <a:rPr lang="en-CA" sz="2400" dirty="0"/>
              <a:t>to give us lots of feedback on how we can improve your experience</a:t>
            </a:r>
            <a:r>
              <a:rPr lang="en-CA" sz="2400" dirty="0" smtClean="0"/>
              <a:t>!”</a:t>
            </a:r>
            <a:br>
              <a:rPr lang="en-CA" sz="2400" dirty="0" smtClean="0"/>
            </a:b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506" y="825501"/>
            <a:ext cx="173915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Dr. Roberta Barker’s assignment handout for archival research paper assignment in CANA / ENGL / THEA 4501.03: Canadian theatre since 1968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6122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06272" y="1636729"/>
            <a:ext cx="11045461" cy="835539"/>
          </a:xfrm>
        </p:spPr>
        <p:txBody>
          <a:bodyPr/>
          <a:lstStyle/>
          <a:p>
            <a:r>
              <a:rPr lang="en-CA" sz="7000" dirty="0" smtClean="0"/>
              <a:t>Performing arts archives</a:t>
            </a:r>
            <a:endParaRPr lang="en-CA" sz="7000" dirty="0"/>
          </a:p>
        </p:txBody>
      </p:sp>
    </p:spTree>
    <p:extLst>
      <p:ext uri="{BB962C8B-B14F-4D97-AF65-F5344CB8AC3E}">
        <p14:creationId xmlns:p14="http://schemas.microsoft.com/office/powerpoint/2010/main" val="295495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148550" y="825501"/>
            <a:ext cx="9390920" cy="4815416"/>
          </a:xfrm>
        </p:spPr>
        <p:txBody>
          <a:bodyPr/>
          <a:lstStyle/>
          <a:p>
            <a:r>
              <a:rPr lang="en-US" dirty="0" smtClean="0"/>
              <a:t>Issues in performing arts archives</a:t>
            </a:r>
            <a:endParaRPr lang="en-US" dirty="0" smtClean="0">
              <a:latin typeface="Classic Grotesque Std Book"/>
              <a:cs typeface="Classic Grotesque Std Book"/>
            </a:endParaRPr>
          </a:p>
          <a:p>
            <a:endParaRPr lang="en-US" sz="2400" dirty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Temporality and ephemerality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Performing arts as process </a:t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Representation of performance 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506" y="825501"/>
            <a:ext cx="173915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Braden Cannon. "Evidence of Artistic Process in Performing Arts Records." </a:t>
            </a:r>
            <a:r>
              <a:rPr lang="en-CA" i="1" dirty="0"/>
              <a:t>Canadian Theatre Review</a:t>
            </a:r>
            <a:r>
              <a:rPr lang="en-CA" dirty="0"/>
              <a:t> 156, no. 156 (2013): 35-39. </a:t>
            </a:r>
            <a:r>
              <a:rPr lang="en-CA" dirty="0" smtClean="0">
                <a:hlinkClick r:id="rId3"/>
              </a:rPr>
              <a:t>http://muse.jhu.edu/article/524247</a:t>
            </a:r>
            <a:r>
              <a:rPr lang="en-CA" dirty="0" smtClean="0"/>
              <a:t> (</a:t>
            </a:r>
            <a:r>
              <a:rPr lang="en-CA" dirty="0"/>
              <a:t>accessed January 20, 2017</a:t>
            </a:r>
            <a:r>
              <a:rPr lang="en-CA" dirty="0" smtClean="0"/>
              <a:t>).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2101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148550" y="825501"/>
            <a:ext cx="9390920" cy="4815416"/>
          </a:xfrm>
        </p:spPr>
        <p:txBody>
          <a:bodyPr/>
          <a:lstStyle/>
          <a:p>
            <a:r>
              <a:rPr lang="en-US" dirty="0" smtClean="0"/>
              <a:t>Temporality and ephemerality </a:t>
            </a:r>
            <a:endParaRPr lang="en-US" dirty="0" smtClean="0">
              <a:latin typeface="Classic Grotesque Std Book"/>
              <a:cs typeface="Classic Grotesque Std Book"/>
            </a:endParaRPr>
          </a:p>
          <a:p>
            <a:endParaRPr lang="en-US" sz="2400" dirty="0">
              <a:latin typeface="Classic Grotesque Std Medium"/>
              <a:cs typeface="Classic Grotesque Std Medium"/>
            </a:endParaRPr>
          </a:p>
          <a:p>
            <a:r>
              <a:rPr lang="en-US" sz="2400" dirty="0" smtClean="0">
                <a:latin typeface="Classic Grotesque Std Medium"/>
                <a:cs typeface="Classic Grotesque Std Medium"/>
              </a:rPr>
              <a:t>“Theatre is an ephemeral art; once ended, a production leaves only a few traces by which we can measure its characteristics, </a:t>
            </a:r>
            <a:r>
              <a:rPr lang="en-US" sz="2400" dirty="0">
                <a:latin typeface="Classic Grotesque Std Medium"/>
                <a:cs typeface="Classic Grotesque Std Medium"/>
              </a:rPr>
              <a:t>its quality, and its contributions to the cultural life of the community in which it took 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place.”</a:t>
            </a:r>
          </a:p>
          <a:p>
            <a:endParaRPr lang="en-US" sz="2400" dirty="0">
              <a:latin typeface="Classic Grotesque Std Medium"/>
              <a:cs typeface="Classic Grotesque Std Medium"/>
            </a:endParaRPr>
          </a:p>
          <a:p>
            <a:r>
              <a:rPr lang="en-US" sz="2400" dirty="0" smtClean="0">
                <a:latin typeface="Classic Grotesque Std Medium"/>
                <a:cs typeface="Classic Grotesque Std Medium"/>
              </a:rPr>
              <a:t>“T</a:t>
            </a:r>
            <a:r>
              <a:rPr lang="en-CA" sz="2400" dirty="0" smtClean="0">
                <a:latin typeface="Classic Grotesque Std Medium"/>
                <a:cs typeface="Classic Grotesque Std Medium"/>
              </a:rPr>
              <a:t>his </a:t>
            </a:r>
            <a:r>
              <a:rPr lang="en-CA" sz="2400" dirty="0">
                <a:latin typeface="Classic Grotesque Std Medium"/>
                <a:cs typeface="Classic Grotesque Std Medium"/>
              </a:rPr>
              <a:t>assignment invites you to complete original primary research, using archival sources to encounter the traces left behind by </a:t>
            </a:r>
            <a:r>
              <a:rPr lang="en-CA" sz="2400" dirty="0" smtClean="0">
                <a:latin typeface="Classic Grotesque Std Medium"/>
                <a:cs typeface="Classic Grotesque Std Medium"/>
              </a:rPr>
              <a:t>productions from </a:t>
            </a:r>
            <a:r>
              <a:rPr lang="en-CA" sz="2400" dirty="0">
                <a:latin typeface="Classic Grotesque Std Medium"/>
                <a:cs typeface="Classic Grotesque Std Medium"/>
              </a:rPr>
              <a:t>Nova Scotia’s theatre companies</a:t>
            </a:r>
            <a:r>
              <a:rPr lang="en-CA" sz="2400" dirty="0" smtClean="0">
                <a:latin typeface="Classic Grotesque Std Medium"/>
                <a:cs typeface="Classic Grotesque Std Medium"/>
              </a:rPr>
              <a:t>.”</a:t>
            </a:r>
            <a:endParaRPr lang="en-US" sz="2400" dirty="0">
              <a:latin typeface="Classic Grotesque Std Medium"/>
              <a:cs typeface="Classic Grotesque Std Medium"/>
            </a:endParaRPr>
          </a:p>
          <a:p>
            <a:pPr marL="457200" indent="-457200">
              <a:buFont typeface="+mj-lt"/>
              <a:buAutoNum type="arabicPeriod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506" y="825501"/>
            <a:ext cx="173915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Dr. Roberta Barker’s assignment handout for archival research paper assignment in CANA / ENGL / THEA 4501.03: Canadian theatre since 1968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2102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148550" y="825501"/>
            <a:ext cx="9390920" cy="4815416"/>
          </a:xfrm>
        </p:spPr>
        <p:txBody>
          <a:bodyPr/>
          <a:lstStyle/>
          <a:p>
            <a:r>
              <a:rPr lang="en-US" dirty="0" smtClean="0"/>
              <a:t>Performing arts as process</a:t>
            </a:r>
          </a:p>
          <a:p>
            <a:endParaRPr lang="en-US" sz="2400" dirty="0">
              <a:latin typeface="Classic Grotesque Std Book"/>
              <a:cs typeface="Classic Grotesque Std Book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Book"/>
              <a:cs typeface="Classic Grotesque Std Boo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58" y="825501"/>
            <a:ext cx="173915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Photograph of </a:t>
            </a:r>
            <a:r>
              <a:rPr lang="en-CA" dirty="0" err="1" smtClean="0"/>
              <a:t>maquette</a:t>
            </a:r>
            <a:r>
              <a:rPr lang="en-CA" dirty="0" smtClean="0"/>
              <a:t> for 1979 production of </a:t>
            </a:r>
            <a:r>
              <a:rPr lang="en-CA" i="1" dirty="0" smtClean="0"/>
              <a:t>18 Wheels</a:t>
            </a:r>
            <a:r>
              <a:rPr lang="en-CA" dirty="0"/>
              <a:t> </a:t>
            </a:r>
            <a:r>
              <a:rPr lang="en-CA" dirty="0" smtClean="0"/>
              <a:t>by John Gray.</a:t>
            </a:r>
          </a:p>
          <a:p>
            <a:r>
              <a:rPr lang="en-CA" dirty="0"/>
              <a:t/>
            </a:r>
            <a:br>
              <a:rPr lang="en-CA" dirty="0"/>
            </a:br>
            <a:r>
              <a:rPr lang="en-CA" i="1" dirty="0" smtClean="0"/>
              <a:t>This </a:t>
            </a:r>
            <a:r>
              <a:rPr lang="en-CA" i="1" dirty="0" err="1" smtClean="0"/>
              <a:t>maquette</a:t>
            </a:r>
            <a:r>
              <a:rPr lang="en-CA" i="1" dirty="0" smtClean="0"/>
              <a:t> was held on deposit for a number of years and then returned to Neptune Theatre in 2009.</a:t>
            </a:r>
            <a:endParaRPr lang="en-CA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188" y="1562145"/>
            <a:ext cx="5733643" cy="429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29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148550" y="825501"/>
            <a:ext cx="9390920" cy="4815416"/>
          </a:xfrm>
        </p:spPr>
        <p:txBody>
          <a:bodyPr/>
          <a:lstStyle/>
          <a:p>
            <a:r>
              <a:rPr lang="en-US" dirty="0" smtClean="0"/>
              <a:t>Representation of performance</a:t>
            </a:r>
          </a:p>
          <a:p>
            <a:endParaRPr lang="en-US" sz="2400" dirty="0">
              <a:latin typeface="Classic Grotesque Std Book"/>
              <a:cs typeface="Classic Grotesque Std Book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Book"/>
              <a:cs typeface="Classic Grotesque Std Boo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58" y="825501"/>
            <a:ext cx="173915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Photograph of </a:t>
            </a:r>
            <a:r>
              <a:rPr lang="en-CA" dirty="0" smtClean="0"/>
              <a:t>1979 production of </a:t>
            </a:r>
            <a:r>
              <a:rPr lang="en-CA" i="1" dirty="0" smtClean="0"/>
              <a:t>18 Wheels</a:t>
            </a:r>
            <a:r>
              <a:rPr lang="en-CA" dirty="0"/>
              <a:t> </a:t>
            </a:r>
            <a:r>
              <a:rPr lang="en-CA" dirty="0" smtClean="0"/>
              <a:t>by John Gray.</a:t>
            </a:r>
          </a:p>
          <a:p>
            <a:r>
              <a:rPr lang="en-CA" dirty="0"/>
              <a:t/>
            </a:r>
            <a:br>
              <a:rPr lang="en-CA" dirty="0"/>
            </a:br>
            <a:r>
              <a:rPr lang="en-CA" i="1" dirty="0" smtClean="0"/>
              <a:t>This </a:t>
            </a:r>
            <a:r>
              <a:rPr lang="en-CA" i="1" dirty="0" err="1" smtClean="0"/>
              <a:t>maquette</a:t>
            </a:r>
            <a:r>
              <a:rPr lang="en-CA" i="1" dirty="0" smtClean="0"/>
              <a:t> was held on deposit for a number of years and then returned to Neptune Theatre in 2009.</a:t>
            </a:r>
            <a:endParaRPr lang="en-CA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871" y="1483878"/>
            <a:ext cx="5684378" cy="452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72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06272" y="1636729"/>
            <a:ext cx="11045461" cy="835539"/>
          </a:xfrm>
        </p:spPr>
        <p:txBody>
          <a:bodyPr/>
          <a:lstStyle/>
          <a:p>
            <a:r>
              <a:rPr lang="en-CA" sz="7000" dirty="0" smtClean="0"/>
              <a:t>Dalhousie theatre </a:t>
            </a:r>
            <a:r>
              <a:rPr lang="en-CA" sz="7000" dirty="0"/>
              <a:t>a</a:t>
            </a:r>
            <a:r>
              <a:rPr lang="en-CA" sz="7000" dirty="0" smtClean="0"/>
              <a:t>rchives</a:t>
            </a:r>
            <a:endParaRPr lang="en-CA" sz="7000" dirty="0"/>
          </a:p>
        </p:txBody>
      </p:sp>
    </p:spTree>
    <p:extLst>
      <p:ext uri="{BB962C8B-B14F-4D97-AF65-F5344CB8AC3E}">
        <p14:creationId xmlns:p14="http://schemas.microsoft.com/office/powerpoint/2010/main" val="112841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148550" y="825501"/>
            <a:ext cx="9390920" cy="4815416"/>
          </a:xfrm>
        </p:spPr>
        <p:txBody>
          <a:bodyPr/>
          <a:lstStyle/>
          <a:p>
            <a:r>
              <a:rPr lang="en-US" dirty="0" smtClean="0"/>
              <a:t>Theatre archives at Killam Memorial Library</a:t>
            </a:r>
            <a:endParaRPr lang="en-US" dirty="0" smtClean="0">
              <a:latin typeface="Classic Grotesque Std Book"/>
              <a:cs typeface="Classic Grotesque Std Book"/>
            </a:endParaRPr>
          </a:p>
          <a:p>
            <a:endParaRPr lang="en-US" sz="2400" dirty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858" y="825501"/>
            <a:ext cx="173915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Kathryn Harvey and Michael Moosberger. “Theatre Archives’ Outreach and Core Archival Functions." </a:t>
            </a:r>
            <a:r>
              <a:rPr lang="en-CA" i="1" dirty="0" smtClean="0"/>
              <a:t>Archivaria </a:t>
            </a:r>
            <a:r>
              <a:rPr lang="en-CA" dirty="0" smtClean="0"/>
              <a:t>63, (Spring 2007): 35-54</a:t>
            </a:r>
            <a:r>
              <a:rPr lang="en-CA" dirty="0"/>
              <a:t>. </a:t>
            </a:r>
            <a:r>
              <a:rPr lang="en-CA" dirty="0">
                <a:hlinkClick r:id="rId3"/>
              </a:rPr>
              <a:t>http://</a:t>
            </a:r>
            <a:r>
              <a:rPr lang="en-CA" dirty="0" smtClean="0">
                <a:hlinkClick r:id="rId3"/>
              </a:rPr>
              <a:t>archivaria.ca/index.php/archivaria/article/view/13126/14365</a:t>
            </a:r>
            <a:r>
              <a:rPr lang="en-CA" dirty="0" smtClean="0"/>
              <a:t> (</a:t>
            </a:r>
            <a:r>
              <a:rPr lang="en-CA" dirty="0"/>
              <a:t>accessed January 20, 2017</a:t>
            </a:r>
            <a:r>
              <a:rPr lang="en-CA" dirty="0" smtClean="0"/>
              <a:t>). 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4858" y="1559345"/>
            <a:ext cx="2794612" cy="43444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8550" y="1559345"/>
            <a:ext cx="622276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lassic Grotesque Std Medium"/>
                <a:cs typeface="Classic Grotesque Std Medium"/>
              </a:rPr>
              <a:t>Early 1970s: “The </a:t>
            </a:r>
            <a:r>
              <a:rPr lang="en-US" sz="2400" dirty="0">
                <a:latin typeface="Classic Grotesque Std Medium"/>
                <a:cs typeface="Classic Grotesque Std Medium"/>
              </a:rPr>
              <a:t>Neptune Theatre Archives has been established in the Killam Memorial Library. The Theatre Collection is now being expanded to include other theatres, drama groups, music societies, </a:t>
            </a:r>
            <a:r>
              <a:rPr lang="en-US" sz="2400" dirty="0" err="1">
                <a:latin typeface="Classic Grotesque Std Medium"/>
                <a:cs typeface="Classic Grotesque Std Medium"/>
              </a:rPr>
              <a:t>etc</a:t>
            </a:r>
            <a:r>
              <a:rPr lang="en-US" sz="2400" dirty="0">
                <a:latin typeface="Classic Grotesque Std Medium"/>
                <a:cs typeface="Classic Grotesque Std Medium"/>
              </a:rPr>
              <a:t>…of Halifax and Nova Scotia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.”</a:t>
            </a:r>
            <a:endParaRPr lang="en-US" sz="2400" dirty="0">
              <a:latin typeface="Classic Grotesque Std Medium"/>
              <a:cs typeface="Classic Grotesque Std Medium"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7450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BE8702A6576644ABA37097A1290309" ma:contentTypeVersion="3" ma:contentTypeDescription="Create a new document." ma:contentTypeScope="" ma:versionID="9b3396256e8492155a1760f1d93b09fd">
  <xsd:schema xmlns:xsd="http://www.w3.org/2001/XMLSchema" xmlns:xs="http://www.w3.org/2001/XMLSchema" xmlns:p="http://schemas.microsoft.com/office/2006/metadata/properties" xmlns:ns2="6a6a9153-db81-41aa-b483-54a7d12e9aff" xmlns:ns3="670f86c8-77aa-47ae-97ec-6a9858dc117e" targetNamespace="http://schemas.microsoft.com/office/2006/metadata/properties" ma:root="true" ma:fieldsID="e45f6e21c9a2b76208d637d59834ea6c" ns2:_="" ns3:_="">
    <xsd:import namespace="6a6a9153-db81-41aa-b483-54a7d12e9aff"/>
    <xsd:import namespace="670f86c8-77aa-47ae-97ec-6a9858dc117e"/>
    <xsd:element name="properties">
      <xsd:complexType>
        <xsd:sequence>
          <xsd:element name="documentManagement">
            <xsd:complexType>
              <xsd:all>
                <xsd:element ref="ns2:Category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6a9153-db81-41aa-b483-54a7d12e9aff" elementFormDefault="qualified">
    <xsd:import namespace="http://schemas.microsoft.com/office/2006/documentManagement/types"/>
    <xsd:import namespace="http://schemas.microsoft.com/office/infopath/2007/PartnerControls"/>
    <xsd:element name="Category" ma:index="8" nillable="true" ma:displayName="Category" ma:default="Downloads" ma:format="Dropdown" ma:internalName="Category">
      <xsd:simpleType>
        <xsd:restriction base="dms:Choice">
          <xsd:enumeration value="Downloads"/>
          <xsd:enumeration value="Project planning"/>
          <xsd:enumeration value="Guidelines"/>
          <xsd:enumeration value="Event planning"/>
          <xsd:enumeration value="Media relations"/>
          <xsd:enumeration value="Crisis communication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0f86c8-77aa-47ae-97ec-6a9858dc117e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6a6a9153-db81-41aa-b483-54a7d12e9aff">Downloads</Category>
  </documentManagement>
</p:properties>
</file>

<file path=customXml/itemProps1.xml><?xml version="1.0" encoding="utf-8"?>
<ds:datastoreItem xmlns:ds="http://schemas.openxmlformats.org/officeDocument/2006/customXml" ds:itemID="{7A044B63-217F-443D-9305-F6E9DF259D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a6a9153-db81-41aa-b483-54a7d12e9aff"/>
    <ds:schemaRef ds:uri="670f86c8-77aa-47ae-97ec-6a9858dc11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801BB1-198A-4F23-95D2-61AB6E53814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BC298E4-DC43-4CFC-B93E-D1A2FE605067}">
  <ds:schemaRefs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6a6a9153-db81-41aa-b483-54a7d12e9aff"/>
    <ds:schemaRef ds:uri="http://www.w3.org/XML/1998/namespace"/>
    <ds:schemaRef ds:uri="http://purl.org/dc/dcmitype/"/>
    <ds:schemaRef ds:uri="670f86c8-77aa-47ae-97ec-6a9858dc117e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12866</TotalTime>
  <Words>1247</Words>
  <Application>Microsoft Office PowerPoint</Application>
  <PresentationFormat>Widescreen</PresentationFormat>
  <Paragraphs>141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24</vt:i4>
      </vt:variant>
    </vt:vector>
  </HeadingPairs>
  <TitlesOfParts>
    <vt:vector size="38" baseType="lpstr">
      <vt:lpstr>Arial</vt:lpstr>
      <vt:lpstr>Calibri</vt:lpstr>
      <vt:lpstr>Classic Grotesque Pro Book</vt:lpstr>
      <vt:lpstr>Classic Grotesque Pro Light</vt:lpstr>
      <vt:lpstr>Classic Grotesque Pro Semi Bold</vt:lpstr>
      <vt:lpstr>Classic Grotesque Std</vt:lpstr>
      <vt:lpstr>Classic Grotesque Std Book</vt:lpstr>
      <vt:lpstr>Classic Grotesque Std Light</vt:lpstr>
      <vt:lpstr>Classic Grotesque Std Medium</vt:lpstr>
      <vt:lpstr>Courier New</vt:lpstr>
      <vt:lpstr>Custom Design</vt:lpstr>
      <vt:lpstr>1_Custom Design</vt:lpstr>
      <vt:lpstr>2_Custom Design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ann shier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Beyond the research data: acquiring and preserving the personal archives of Canadian scientists</dc:title>
  <dc:subject>personal archives</dc:subject>
  <dc:creator>Creighton Barrett</dc:creator>
  <cp:keywords>personal archives;digital preservation;research data management</cp:keywords>
  <cp:lastModifiedBy>Kelly Casey</cp:lastModifiedBy>
  <cp:revision>365</cp:revision>
  <cp:lastPrinted>2017-01-23T16:32:27Z</cp:lastPrinted>
  <dcterms:created xsi:type="dcterms:W3CDTF">2014-06-16T16:08:57Z</dcterms:created>
  <dcterms:modified xsi:type="dcterms:W3CDTF">2017-01-25T16:07:31Z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0x010100F4BE8702A6576644ABA37097A1290309</vt:lpwstr>
  </property>
  <property fmtid="{D5CDD505-2E9C-101B-9397-08002B2CF9AE}" pid="3" name="DocVizPreviewMetadata_Count">
    <vt:i4>5</vt:i4>
  </property>
  <property fmtid="{D5CDD505-2E9C-101B-9397-08002B2CF9AE}" pid="4" name="DocVizPreviewMetadata_0">
    <vt:lpwstr>300x200x1</vt:lpwstr>
  </property>
</Properties>
</file>