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660" r:id="rId5"/>
    <p:sldMasterId id="2147483648" r:id="rId6"/>
    <p:sldMasterId id="2147483673" r:id="rId7"/>
  </p:sldMasterIdLst>
  <p:notesMasterIdLst>
    <p:notesMasterId r:id="rId48"/>
  </p:notesMasterIdLst>
  <p:sldIdLst>
    <p:sldId id="272" r:id="rId8"/>
    <p:sldId id="275" r:id="rId9"/>
    <p:sldId id="318" r:id="rId10"/>
    <p:sldId id="345" r:id="rId11"/>
    <p:sldId id="329" r:id="rId12"/>
    <p:sldId id="337" r:id="rId13"/>
    <p:sldId id="343" r:id="rId14"/>
    <p:sldId id="340" r:id="rId15"/>
    <p:sldId id="339" r:id="rId16"/>
    <p:sldId id="341" r:id="rId17"/>
    <p:sldId id="342" r:id="rId18"/>
    <p:sldId id="301" r:id="rId19"/>
    <p:sldId id="344" r:id="rId20"/>
    <p:sldId id="366" r:id="rId21"/>
    <p:sldId id="367" r:id="rId22"/>
    <p:sldId id="368" r:id="rId23"/>
    <p:sldId id="363" r:id="rId24"/>
    <p:sldId id="334" r:id="rId25"/>
    <p:sldId id="346" r:id="rId26"/>
    <p:sldId id="369" r:id="rId27"/>
    <p:sldId id="370" r:id="rId28"/>
    <p:sldId id="371" r:id="rId29"/>
    <p:sldId id="365" r:id="rId30"/>
    <p:sldId id="348" r:id="rId31"/>
    <p:sldId id="315" r:id="rId32"/>
    <p:sldId id="350" r:id="rId33"/>
    <p:sldId id="351" r:id="rId34"/>
    <p:sldId id="352" r:id="rId35"/>
    <p:sldId id="353" r:id="rId36"/>
    <p:sldId id="355" r:id="rId37"/>
    <p:sldId id="354" r:id="rId38"/>
    <p:sldId id="356" r:id="rId39"/>
    <p:sldId id="357" r:id="rId40"/>
    <p:sldId id="359" r:id="rId41"/>
    <p:sldId id="360" r:id="rId42"/>
    <p:sldId id="361" r:id="rId43"/>
    <p:sldId id="362" r:id="rId44"/>
    <p:sldId id="324" r:id="rId45"/>
    <p:sldId id="349" r:id="rId46"/>
    <p:sldId id="327"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5442"/>
    <a:srgbClr val="539FB0"/>
    <a:srgbClr val="6CCEFF"/>
    <a:srgbClr val="78FFFC"/>
    <a:srgbClr val="61F6FF"/>
    <a:srgbClr val="8DD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59246" autoAdjust="0"/>
  </p:normalViewPr>
  <p:slideViewPr>
    <p:cSldViewPr snapToGrid="0" snapToObjects="1">
      <p:cViewPr>
        <p:scale>
          <a:sx n="75" d="100"/>
          <a:sy n="75" d="100"/>
        </p:scale>
        <p:origin x="266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DF514-9650-47DE-8FA6-B826FA771C3A}" type="datetimeFigureOut">
              <a:rPr lang="en-CA" smtClean="0"/>
              <a:t>19/10/2015</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CD965-AD9A-43B7-96A4-EA22CC90EA69}" type="slidenum">
              <a:rPr lang="en-CA" smtClean="0"/>
              <a:t>‹#›</a:t>
            </a:fld>
            <a:endParaRPr lang="en-CA"/>
          </a:p>
        </p:txBody>
      </p:sp>
    </p:spTree>
    <p:extLst>
      <p:ext uri="{BB962C8B-B14F-4D97-AF65-F5344CB8AC3E}">
        <p14:creationId xmlns:p14="http://schemas.microsoft.com/office/powerpoint/2010/main" val="11063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a:t>
            </a:fld>
            <a:endParaRPr lang="en-CA"/>
          </a:p>
        </p:txBody>
      </p:sp>
    </p:spTree>
    <p:extLst>
      <p:ext uri="{BB962C8B-B14F-4D97-AF65-F5344CB8AC3E}">
        <p14:creationId xmlns:p14="http://schemas.microsoft.com/office/powerpoint/2010/main" val="2590044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CA"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14</a:t>
            </a:fld>
            <a:endParaRPr lang="en-CA"/>
          </a:p>
        </p:txBody>
      </p:sp>
    </p:spTree>
    <p:extLst>
      <p:ext uri="{BB962C8B-B14F-4D97-AF65-F5344CB8AC3E}">
        <p14:creationId xmlns:p14="http://schemas.microsoft.com/office/powerpoint/2010/main" val="405379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latin typeface="Classic Grotesque Pro"/>
              </a:rPr>
              <a:t>Geoffrey</a:t>
            </a:r>
            <a:r>
              <a:rPr lang="en-US" sz="1200" baseline="0" dirty="0" smtClean="0">
                <a:latin typeface="Classic Grotesque Pro"/>
              </a:rPr>
              <a:t> Yeo’s article discusses four approaches:</a:t>
            </a:r>
          </a:p>
          <a:p>
            <a:pPr marL="628650" lvl="1" indent="-171450">
              <a:buFont typeface="Arial" panose="020B0604020202020204" pitchFamily="34" charset="0"/>
              <a:buChar char="•"/>
            </a:pPr>
            <a:r>
              <a:rPr lang="en-US" sz="1200" b="1" dirty="0" smtClean="0">
                <a:latin typeface="Classic Grotesque Pro"/>
              </a:rPr>
              <a:t>Minimal processing</a:t>
            </a:r>
          </a:p>
          <a:p>
            <a:pPr marL="1085850" lvl="2" indent="-171450">
              <a:buFont typeface="Arial" panose="020B0604020202020204" pitchFamily="34" charset="0"/>
              <a:buChar char="•"/>
            </a:pPr>
            <a:r>
              <a:rPr lang="en-US" sz="1200" dirty="0" smtClean="0">
                <a:latin typeface="Classic Grotesque Pro"/>
              </a:rPr>
              <a:t>Has</a:t>
            </a:r>
            <a:r>
              <a:rPr lang="en-US" sz="1200" baseline="0" dirty="0" smtClean="0">
                <a:latin typeface="Classic Grotesque Pro"/>
              </a:rPr>
              <a:t> “tempted many practitioners  because it appears to offer a cost-effective solution to some of these challenges in the domain of paper records…” (p. 24)</a:t>
            </a:r>
            <a:endParaRPr lang="en-US" sz="1200" dirty="0" smtClean="0">
              <a:latin typeface="Classic Grotesque Pro"/>
            </a:endParaRPr>
          </a:p>
          <a:p>
            <a:pPr marL="1085850" lvl="2" indent="-171450">
              <a:buFont typeface="Arial" panose="020B0604020202020204" pitchFamily="34" charset="0"/>
              <a:buChar char="•"/>
            </a:pPr>
            <a:r>
              <a:rPr lang="en-US" sz="1200" dirty="0" smtClean="0">
                <a:latin typeface="Classic Grotesque Pro"/>
              </a:rPr>
              <a:t>“…but</a:t>
            </a:r>
            <a:r>
              <a:rPr lang="en-US" sz="1200" baseline="0" dirty="0" smtClean="0">
                <a:latin typeface="Classic Grotesque Pro"/>
              </a:rPr>
              <a:t> it l</a:t>
            </a:r>
            <a:r>
              <a:rPr lang="en-US" sz="1200" dirty="0" smtClean="0">
                <a:latin typeface="Classic Grotesque Pro"/>
              </a:rPr>
              <a:t>eads in the wrong direction as a response to the coming digital deluge” (p. 24)</a:t>
            </a:r>
          </a:p>
          <a:p>
            <a:pPr marL="628650" lvl="1" indent="-171450">
              <a:buFont typeface="Arial" panose="020B0604020202020204" pitchFamily="34" charset="0"/>
              <a:buChar char="•"/>
            </a:pPr>
            <a:r>
              <a:rPr lang="en-US" sz="1200" b="1" dirty="0" smtClean="0">
                <a:latin typeface="Classic Grotesque Pro"/>
              </a:rPr>
              <a:t>Reuse of metadata supplied by creator</a:t>
            </a:r>
          </a:p>
          <a:p>
            <a:pPr marL="628650" lvl="1" indent="-171450">
              <a:buFont typeface="Arial" panose="020B0604020202020204" pitchFamily="34" charset="0"/>
              <a:buChar char="•"/>
            </a:pPr>
            <a:r>
              <a:rPr lang="en-US" sz="1200" b="1" dirty="0" smtClean="0">
                <a:latin typeface="Classic Grotesque Pro"/>
              </a:rPr>
              <a:t>User contributions</a:t>
            </a:r>
          </a:p>
          <a:p>
            <a:pPr marL="1085850" lvl="2" indent="-171450">
              <a:buFont typeface="Arial" panose="020B0604020202020204" pitchFamily="34" charset="0"/>
              <a:buChar char="•"/>
            </a:pPr>
            <a:r>
              <a:rPr lang="en-US" sz="1200" dirty="0" smtClean="0">
                <a:latin typeface="Classic Grotesque Pro"/>
              </a:rPr>
              <a:t>Outsource</a:t>
            </a:r>
            <a:r>
              <a:rPr lang="en-US" sz="1200" baseline="0" dirty="0" smtClean="0">
                <a:latin typeface="Classic Grotesque Pro"/>
              </a:rPr>
              <a:t> description</a:t>
            </a:r>
          </a:p>
          <a:p>
            <a:pPr marL="1085850" lvl="2" indent="-171450">
              <a:buFont typeface="Arial" panose="020B0604020202020204" pitchFamily="34" charset="0"/>
              <a:buChar char="•"/>
            </a:pPr>
            <a:r>
              <a:rPr lang="en-US" sz="1200" baseline="0" dirty="0" smtClean="0">
                <a:latin typeface="Classic Grotesque Pro"/>
              </a:rPr>
              <a:t>User engagement</a:t>
            </a:r>
          </a:p>
          <a:p>
            <a:pPr marL="1085850" lvl="2" indent="-171450">
              <a:buFont typeface="Arial" panose="020B0604020202020204" pitchFamily="34" charset="0"/>
              <a:buChar char="•"/>
            </a:pPr>
            <a:r>
              <a:rPr lang="en-US" sz="1200" baseline="0" dirty="0" smtClean="0">
                <a:latin typeface="Classic Grotesque Pro"/>
              </a:rPr>
              <a:t>Potential for low quality, inaccurate information</a:t>
            </a:r>
            <a:endParaRPr lang="en-US" sz="1200" dirty="0" smtClean="0">
              <a:latin typeface="Classic Grotesque Pro"/>
            </a:endParaRPr>
          </a:p>
          <a:p>
            <a:pPr marL="628650" lvl="1" indent="-171450">
              <a:buFont typeface="Arial" panose="020B0604020202020204" pitchFamily="34" charset="0"/>
              <a:buChar char="•"/>
            </a:pPr>
            <a:r>
              <a:rPr lang="en-US" sz="1200" b="1" dirty="0" smtClean="0">
                <a:latin typeface="Classic Grotesque Pro"/>
                <a:cs typeface="Classic Grotesque Std Medium"/>
              </a:rPr>
              <a:t>Automated capture of descriptive information using emerging technologies</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Classic Grotesque Pro"/>
                <a:cs typeface="Classic Grotesque Std Medium"/>
              </a:rPr>
              <a:t>Automated capture of descriptive information has a lot of potential but it also fundamentally alters the required skills and abilities of professional archivists.</a:t>
            </a:r>
            <a:endParaRPr lang="en-US" sz="1200" dirty="0" smtClean="0">
              <a:latin typeface="Classic Grotesque Pro"/>
              <a:cs typeface="Classic Grotesque Std Medium"/>
            </a:endParaRPr>
          </a:p>
          <a:p>
            <a:pPr marL="1085850" lvl="2" indent="-171450">
              <a:buFont typeface="Arial" panose="020B0604020202020204" pitchFamily="34" charset="0"/>
              <a:buChar char="•"/>
            </a:pPr>
            <a:r>
              <a:rPr lang="en-US" sz="1200" dirty="0" smtClean="0">
                <a:latin typeface="Classic Grotesque Pro"/>
                <a:cs typeface="Classic Grotesque Std Medium"/>
              </a:rPr>
              <a:t>We must wait for technology</a:t>
            </a:r>
            <a:r>
              <a:rPr lang="en-US" sz="1200" baseline="0" dirty="0" smtClean="0">
                <a:latin typeface="Classic Grotesque Pro"/>
                <a:cs typeface="Classic Grotesque Std Medium"/>
              </a:rPr>
              <a:t> to continue emerging and find ways to “choose” the right tools and methods.</a:t>
            </a:r>
            <a:endParaRPr lang="en-US" sz="1200" dirty="0" smtClean="0">
              <a:latin typeface="Classic Grotesque Pro"/>
              <a:cs typeface="Classic Grotesque Std Medium"/>
            </a:endParaRPr>
          </a:p>
          <a:p>
            <a:pPr marL="628650" lvl="1" indent="-171450">
              <a:buFont typeface="Arial" panose="020B0604020202020204" pitchFamily="34" charset="0"/>
              <a:buChar char="•"/>
            </a:pPr>
            <a:endParaRPr lang="en-US" sz="1200" dirty="0" smtClean="0">
              <a:latin typeface="Classic Grotesque Pro"/>
              <a:cs typeface="Classic Grotesque Std Medium"/>
            </a:endParaRPr>
          </a:p>
          <a:p>
            <a:pPr marL="171450" lvl="0" indent="-171450">
              <a:buFont typeface="Arial" panose="020B0604020202020204" pitchFamily="34" charset="0"/>
              <a:buChar char="•"/>
            </a:pPr>
            <a:r>
              <a:rPr lang="en-US" sz="1200" dirty="0" smtClean="0">
                <a:latin typeface="Classic Grotesque Pro"/>
                <a:cs typeface="Classic Grotesque Std Medium"/>
              </a:rPr>
              <a:t>The options are rather limited. Can we organize digital “items” into archival “files?”</a:t>
            </a:r>
          </a:p>
          <a:p>
            <a:pPr marL="171450" lvl="0" indent="-171450">
              <a:buFont typeface="Arial" panose="020B0604020202020204" pitchFamily="34" charset="0"/>
              <a:buChar char="•"/>
            </a:pPr>
            <a:r>
              <a:rPr lang="en-US" sz="1200" dirty="0" smtClean="0">
                <a:latin typeface="Classic Grotesque Pro"/>
                <a:cs typeface="Classic Grotesque Std Medium"/>
              </a:rPr>
              <a:t>Digital</a:t>
            </a:r>
            <a:r>
              <a:rPr lang="en-US" sz="1200" baseline="0" dirty="0" smtClean="0">
                <a:latin typeface="Classic Grotesque Pro"/>
                <a:cs typeface="Classic Grotesque Std Medium"/>
              </a:rPr>
              <a:t> records require strong appraisal methods and that is where the “gap” currently lies.</a:t>
            </a:r>
          </a:p>
          <a:p>
            <a:pPr marL="171450" lvl="0" indent="-171450">
              <a:buFont typeface="Arial" panose="020B0604020202020204" pitchFamily="34" charset="0"/>
              <a:buChar char="•"/>
            </a:pPr>
            <a:endParaRPr lang="en-CA"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01CD965-AD9A-43B7-96A4-EA22CC90EA69}" type="slidenum">
              <a:rPr lang="en-CA" smtClean="0"/>
              <a:t>15</a:t>
            </a:fld>
            <a:endParaRPr lang="en-CA"/>
          </a:p>
        </p:txBody>
      </p:sp>
    </p:spTree>
    <p:extLst>
      <p:ext uri="{BB962C8B-B14F-4D97-AF65-F5344CB8AC3E}">
        <p14:creationId xmlns:p14="http://schemas.microsoft.com/office/powerpoint/2010/main" val="1455716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CA" sz="1200" kern="1200" dirty="0" smtClean="0">
                <a:solidFill>
                  <a:schemeClr val="tx1"/>
                </a:solidFill>
                <a:effectLst/>
                <a:latin typeface="+mn-lt"/>
                <a:ea typeface="+mn-ea"/>
                <a:cs typeface="+mn-cs"/>
              </a:rPr>
              <a:t>“When used in isolation,</a:t>
            </a:r>
            <a:r>
              <a:rPr lang="en-CA" sz="1200" kern="1200" baseline="0" dirty="0" smtClean="0">
                <a:solidFill>
                  <a:schemeClr val="tx1"/>
                </a:solidFill>
                <a:effectLst/>
                <a:latin typeface="+mn-lt"/>
                <a:ea typeface="+mn-ea"/>
                <a:cs typeface="+mn-cs"/>
              </a:rPr>
              <a:t> none of the four approaches examined in this paper seems likely to provide a comprehensive answer to the descriptive challenges archivists now face.” (p. 24)</a:t>
            </a:r>
            <a:endParaRPr lang="en-CA"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01CD965-AD9A-43B7-96A4-EA22CC90EA69}" type="slidenum">
              <a:rPr lang="en-CA" smtClean="0"/>
              <a:t>16</a:t>
            </a:fld>
            <a:endParaRPr lang="en-CA"/>
          </a:p>
        </p:txBody>
      </p:sp>
    </p:spTree>
    <p:extLst>
      <p:ext uri="{BB962C8B-B14F-4D97-AF65-F5344CB8AC3E}">
        <p14:creationId xmlns:p14="http://schemas.microsoft.com/office/powerpoint/2010/main" val="3609506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Scope and Purpose 1.2</a:t>
            </a:r>
          </a:p>
          <a:p>
            <a:endParaRPr lang="en-CA" dirty="0" smtClean="0"/>
          </a:p>
          <a:p>
            <a:r>
              <a:rPr lang="en-CA" dirty="0" smtClean="0"/>
              <a:t>Authority records may be used to:</a:t>
            </a:r>
          </a:p>
          <a:p>
            <a:endParaRPr lang="en-CA" dirty="0" smtClean="0"/>
          </a:p>
          <a:p>
            <a:pPr marL="228600" indent="-228600">
              <a:buFont typeface="+mj-lt"/>
              <a:buAutoNum type="arabicPeriod"/>
            </a:pPr>
            <a:r>
              <a:rPr lang="en-CA" sz="1200" kern="1200" dirty="0" smtClean="0">
                <a:solidFill>
                  <a:schemeClr val="tx1"/>
                </a:solidFill>
                <a:effectLst/>
                <a:latin typeface="+mn-lt"/>
                <a:ea typeface="+mn-ea"/>
                <a:cs typeface="+mn-cs"/>
              </a:rPr>
              <a:t>to describe a corporate body, person, or family as units within an archival descriptive system; and/or </a:t>
            </a:r>
            <a:br>
              <a:rPr lang="en-CA" sz="1200" kern="1200" dirty="0" smtClean="0">
                <a:solidFill>
                  <a:schemeClr val="tx1"/>
                </a:solidFill>
                <a:effectLst/>
                <a:latin typeface="+mn-lt"/>
                <a:ea typeface="+mn-ea"/>
                <a:cs typeface="+mn-cs"/>
              </a:rPr>
            </a:br>
            <a:endParaRPr lang="en-CA" sz="1200" kern="1200" dirty="0" smtClean="0">
              <a:solidFill>
                <a:schemeClr val="tx1"/>
              </a:solidFill>
              <a:effectLst/>
              <a:latin typeface="+mn-lt"/>
              <a:ea typeface="+mn-ea"/>
              <a:cs typeface="+mn-cs"/>
            </a:endParaRPr>
          </a:p>
          <a:p>
            <a:pPr marL="228600" indent="-228600">
              <a:buFont typeface="+mj-lt"/>
              <a:buAutoNum type="arabicPeriod"/>
            </a:pPr>
            <a:r>
              <a:rPr lang="en-CA" sz="1200" kern="1200" dirty="0" smtClean="0">
                <a:solidFill>
                  <a:schemeClr val="tx1"/>
                </a:solidFill>
                <a:effectLst/>
                <a:latin typeface="+mn-lt"/>
                <a:ea typeface="+mn-ea"/>
                <a:cs typeface="+mn-cs"/>
              </a:rPr>
              <a:t>to control the creation and use of access points in archival descriptions; </a:t>
            </a:r>
            <a:br>
              <a:rPr lang="en-CA" sz="1200" kern="1200" dirty="0" smtClean="0">
                <a:solidFill>
                  <a:schemeClr val="tx1"/>
                </a:solidFill>
                <a:effectLst/>
                <a:latin typeface="+mn-lt"/>
                <a:ea typeface="+mn-ea"/>
                <a:cs typeface="+mn-cs"/>
              </a:rPr>
            </a:br>
            <a:endParaRPr lang="en-CA" sz="1200" kern="1200" dirty="0" smtClean="0">
              <a:solidFill>
                <a:schemeClr val="tx1"/>
              </a:solidFill>
              <a:effectLst/>
              <a:latin typeface="+mn-lt"/>
              <a:ea typeface="+mn-ea"/>
              <a:cs typeface="+mn-cs"/>
            </a:endParaRPr>
          </a:p>
          <a:p>
            <a:pPr marL="228600" indent="-228600">
              <a:buFont typeface="+mj-lt"/>
              <a:buAutoNum type="arabicPeriod"/>
            </a:pPr>
            <a:r>
              <a:rPr lang="en-CA" sz="1200" kern="1200" dirty="0" smtClean="0">
                <a:solidFill>
                  <a:schemeClr val="tx1"/>
                </a:solidFill>
                <a:effectLst/>
                <a:latin typeface="+mn-lt"/>
                <a:ea typeface="+mn-ea"/>
                <a:cs typeface="+mn-cs"/>
              </a:rPr>
              <a:t>to document relationships between different records creators and between those entities and the records created by them and/or other resources about or by them. </a:t>
            </a:r>
          </a:p>
          <a:p>
            <a:pPr marL="228600" indent="-228600">
              <a:buFont typeface="+mj-lt"/>
              <a:buAutoNum type="arabicPeriod"/>
            </a:pPr>
            <a:endParaRPr lang="en-CA" dirty="0" smtClean="0"/>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17</a:t>
            </a:fld>
            <a:endParaRPr lang="en-CA"/>
          </a:p>
        </p:txBody>
      </p:sp>
    </p:spTree>
    <p:extLst>
      <p:ext uri="{BB962C8B-B14F-4D97-AF65-F5344CB8AC3E}">
        <p14:creationId xmlns:p14="http://schemas.microsoft.com/office/powerpoint/2010/main" val="3992507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Last</a:t>
            </a:r>
            <a:r>
              <a:rPr lang="en-CA" baseline="0" dirty="0" smtClean="0"/>
              <a:t> week, we discussed how </a:t>
            </a:r>
            <a:r>
              <a:rPr lang="en-CA" dirty="0" smtClean="0"/>
              <a:t>Australian Peter Scott used</a:t>
            </a:r>
            <a:r>
              <a:rPr lang="en-CA" baseline="0" dirty="0" smtClean="0"/>
              <a:t> the terms “records control” and “context control” to describe the “series-system.”</a:t>
            </a:r>
            <a:endParaRPr lang="en-CA" dirty="0" smtClean="0"/>
          </a:p>
          <a:p>
            <a:pPr marL="171450" indent="-171450">
              <a:buFont typeface="Arial" panose="020B0604020202020204" pitchFamily="34" charset="0"/>
              <a:buChar char="•"/>
            </a:pPr>
            <a:r>
              <a:rPr lang="en-CA" dirty="0" smtClean="0"/>
              <a:t>RAD</a:t>
            </a:r>
            <a:r>
              <a:rPr lang="en-CA" baseline="0" dirty="0" smtClean="0"/>
              <a:t> “merges” records and context control into one description but the series-system separates them.</a:t>
            </a:r>
          </a:p>
          <a:p>
            <a:pPr marL="171450" indent="-171450">
              <a:buFont typeface="Arial" panose="020B0604020202020204" pitchFamily="34" charset="0"/>
              <a:buChar char="•"/>
            </a:pPr>
            <a:r>
              <a:rPr lang="en-CA" baseline="0" dirty="0" smtClean="0"/>
              <a:t>Context control is achieved through the Archival Description Area</a:t>
            </a:r>
          </a:p>
          <a:p>
            <a:pPr marL="628650" lvl="1" indent="-171450">
              <a:buFont typeface="Arial" panose="020B0604020202020204" pitchFamily="34" charset="0"/>
              <a:buChar char="•"/>
            </a:pPr>
            <a:r>
              <a:rPr lang="en-CA" baseline="0" dirty="0" smtClean="0"/>
              <a:t>Administrative History/Biographical Sketch</a:t>
            </a:r>
          </a:p>
          <a:p>
            <a:pPr marL="628650" lvl="1" indent="-171450">
              <a:buFont typeface="Arial" panose="020B0604020202020204" pitchFamily="34" charset="0"/>
              <a:buChar char="•"/>
            </a:pPr>
            <a:r>
              <a:rPr lang="en-CA" baseline="0" dirty="0" smtClean="0"/>
              <a:t>Custodial History</a:t>
            </a:r>
          </a:p>
          <a:p>
            <a:pPr marL="171450" lvl="0" indent="-171450">
              <a:buFont typeface="Arial" panose="020B0604020202020204" pitchFamily="34" charset="0"/>
              <a:buChar char="•"/>
            </a:pPr>
            <a:r>
              <a:rPr lang="en-CA" baseline="0" dirty="0" smtClean="0"/>
              <a:t>Records control is achieved through the rest of the archival description</a:t>
            </a:r>
          </a:p>
          <a:p>
            <a:pPr marL="171450" lvl="0" indent="-171450">
              <a:buFont typeface="Arial" panose="020B0604020202020204" pitchFamily="34" charset="0"/>
              <a:buChar char="•"/>
            </a:pPr>
            <a:endParaRPr lang="en-CA" baseline="0" dirty="0" smtClean="0"/>
          </a:p>
          <a:p>
            <a:pPr marL="171450" lvl="0" indent="-171450">
              <a:buFont typeface="Arial" panose="020B0604020202020204"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18</a:t>
            </a:fld>
            <a:endParaRPr lang="en-CA"/>
          </a:p>
        </p:txBody>
      </p:sp>
    </p:spTree>
    <p:extLst>
      <p:ext uri="{BB962C8B-B14F-4D97-AF65-F5344CB8AC3E}">
        <p14:creationId xmlns:p14="http://schemas.microsoft.com/office/powerpoint/2010/main" val="1472543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ISAAR-CPF standard more or</a:t>
            </a:r>
            <a:r>
              <a:rPr lang="en-CA" baseline="0" dirty="0" smtClean="0"/>
              <a:t> less codifies the “separate” context control and records control that the Australian “series-system” encourages.</a:t>
            </a:r>
          </a:p>
          <a:p>
            <a:endParaRPr lang="en-CA" baseline="0" dirty="0" smtClean="0"/>
          </a:p>
          <a:p>
            <a:r>
              <a:rPr lang="en-CA" baseline="0" dirty="0" smtClean="0"/>
              <a:t>Context is “encoded” in an authority record that is linked to archival descriptions. </a:t>
            </a:r>
          </a:p>
          <a:p>
            <a:endParaRPr lang="en-CA" baseline="0" dirty="0" smtClean="0"/>
          </a:p>
          <a:p>
            <a:r>
              <a:rPr lang="en-CA" baseline="0" dirty="0" smtClean="0"/>
              <a:t>The ISAAR(CPF) standard provides for a richer and more useful description of the creators of records than the RAD administrative history/biographical sketch note.</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19</a:t>
            </a:fld>
            <a:endParaRPr lang="en-CA"/>
          </a:p>
        </p:txBody>
      </p:sp>
    </p:spTree>
    <p:extLst>
      <p:ext uri="{BB962C8B-B14F-4D97-AF65-F5344CB8AC3E}">
        <p14:creationId xmlns:p14="http://schemas.microsoft.com/office/powerpoint/2010/main" val="2628890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ELEMENTS OF AN AUTHORITY RECORD </a:t>
            </a:r>
          </a:p>
          <a:p>
            <a:endParaRPr lang="en-CA" sz="1200" kern="1200" dirty="0" smtClean="0">
              <a:solidFill>
                <a:schemeClr val="tx1"/>
              </a:solidFill>
              <a:effectLst/>
              <a:latin typeface="+mn-lt"/>
              <a:ea typeface="+mn-ea"/>
              <a:cs typeface="+mn-cs"/>
            </a:endParaRPr>
          </a:p>
          <a:p>
            <a:r>
              <a:rPr lang="en-CA" sz="1200" kern="1200" dirty="0" smtClean="0">
                <a:solidFill>
                  <a:schemeClr val="tx1"/>
                </a:solidFill>
                <a:effectLst/>
                <a:latin typeface="+mn-lt"/>
                <a:ea typeface="+mn-ea"/>
                <a:cs typeface="+mn-cs"/>
              </a:rPr>
              <a:t>5.1  IDENTITY AREA</a:t>
            </a:r>
          </a:p>
          <a:p>
            <a:pPr lvl="1"/>
            <a:r>
              <a:rPr lang="en-CA" sz="1200" kern="1200" dirty="0" smtClean="0">
                <a:solidFill>
                  <a:schemeClr val="tx1"/>
                </a:solidFill>
                <a:effectLst/>
                <a:latin typeface="+mn-lt"/>
                <a:ea typeface="+mn-ea"/>
                <a:cs typeface="+mn-cs"/>
              </a:rPr>
              <a:t>5.1.1 Type of entity</a:t>
            </a:r>
          </a:p>
          <a:p>
            <a:pPr lvl="1"/>
            <a:r>
              <a:rPr lang="en-CA" sz="1200" kern="1200" dirty="0" smtClean="0">
                <a:solidFill>
                  <a:schemeClr val="tx1"/>
                </a:solidFill>
                <a:effectLst/>
                <a:latin typeface="+mn-lt"/>
                <a:ea typeface="+mn-ea"/>
                <a:cs typeface="+mn-cs"/>
              </a:rPr>
              <a:t>5.1.2 Authorized form(s) of name</a:t>
            </a:r>
          </a:p>
          <a:p>
            <a:pPr lvl="1"/>
            <a:r>
              <a:rPr lang="en-CA" sz="1200" kern="1200" dirty="0" smtClean="0">
                <a:solidFill>
                  <a:schemeClr val="tx1"/>
                </a:solidFill>
                <a:effectLst/>
                <a:latin typeface="+mn-lt"/>
                <a:ea typeface="+mn-ea"/>
                <a:cs typeface="+mn-cs"/>
              </a:rPr>
              <a:t>5.1.3 Parallel forms of name</a:t>
            </a:r>
          </a:p>
          <a:p>
            <a:pPr lvl="1"/>
            <a:r>
              <a:rPr lang="en-CA" sz="1200" kern="1200" dirty="0" smtClean="0">
                <a:solidFill>
                  <a:schemeClr val="tx1"/>
                </a:solidFill>
                <a:effectLst/>
                <a:latin typeface="+mn-lt"/>
                <a:ea typeface="+mn-ea"/>
                <a:cs typeface="+mn-cs"/>
              </a:rPr>
              <a:t>5.1.4 Standardized forms of name according to other rules</a:t>
            </a:r>
          </a:p>
          <a:p>
            <a:pPr lvl="1"/>
            <a:r>
              <a:rPr lang="en-CA" sz="1200" kern="1200" dirty="0" smtClean="0">
                <a:solidFill>
                  <a:schemeClr val="tx1"/>
                </a:solidFill>
                <a:effectLst/>
                <a:latin typeface="+mn-lt"/>
                <a:ea typeface="+mn-ea"/>
                <a:cs typeface="+mn-cs"/>
              </a:rPr>
              <a:t>5.1.5 Other forms of name</a:t>
            </a:r>
          </a:p>
          <a:p>
            <a:pPr lvl="1"/>
            <a:r>
              <a:rPr lang="en-CA" sz="1200" kern="1200" dirty="0" smtClean="0">
                <a:solidFill>
                  <a:schemeClr val="tx1"/>
                </a:solidFill>
                <a:effectLst/>
                <a:latin typeface="+mn-lt"/>
                <a:ea typeface="+mn-ea"/>
                <a:cs typeface="+mn-cs"/>
              </a:rPr>
              <a:t>5.1.6 Identifiers for corporate bodies </a:t>
            </a:r>
          </a:p>
          <a:p>
            <a:r>
              <a:rPr lang="en-CA" sz="1200" kern="1200" dirty="0" smtClean="0">
                <a:solidFill>
                  <a:schemeClr val="tx1"/>
                </a:solidFill>
                <a:effectLst/>
                <a:latin typeface="+mn-lt"/>
                <a:ea typeface="+mn-ea"/>
                <a:cs typeface="+mn-cs"/>
              </a:rPr>
              <a:t>5.2  DESCRIPTION AREA </a:t>
            </a:r>
          </a:p>
          <a:p>
            <a:pPr lvl="1"/>
            <a:r>
              <a:rPr lang="en-CA" sz="1200" kern="1200" dirty="0" smtClean="0">
                <a:solidFill>
                  <a:schemeClr val="tx1"/>
                </a:solidFill>
                <a:effectLst/>
                <a:latin typeface="+mn-lt"/>
                <a:ea typeface="+mn-ea"/>
                <a:cs typeface="+mn-cs"/>
              </a:rPr>
              <a:t>5.2.1 Dates of existence</a:t>
            </a:r>
          </a:p>
          <a:p>
            <a:pPr lvl="1"/>
            <a:r>
              <a:rPr lang="en-CA" sz="1200" kern="1200" dirty="0" smtClean="0">
                <a:solidFill>
                  <a:schemeClr val="tx1"/>
                </a:solidFill>
                <a:effectLst/>
                <a:latin typeface="+mn-lt"/>
                <a:ea typeface="+mn-ea"/>
                <a:cs typeface="+mn-cs"/>
              </a:rPr>
              <a:t>5.2.2 History</a:t>
            </a:r>
          </a:p>
          <a:p>
            <a:pPr lvl="1"/>
            <a:r>
              <a:rPr lang="en-CA" sz="1200" kern="1200" dirty="0" smtClean="0">
                <a:solidFill>
                  <a:schemeClr val="tx1"/>
                </a:solidFill>
                <a:effectLst/>
                <a:latin typeface="+mn-lt"/>
                <a:ea typeface="+mn-ea"/>
                <a:cs typeface="+mn-cs"/>
              </a:rPr>
              <a:t>5.2.3 Places</a:t>
            </a:r>
          </a:p>
          <a:p>
            <a:pPr lvl="1"/>
            <a:r>
              <a:rPr lang="en-CA" sz="1200" kern="1200" dirty="0" smtClean="0">
                <a:solidFill>
                  <a:schemeClr val="tx1"/>
                </a:solidFill>
                <a:effectLst/>
                <a:latin typeface="+mn-lt"/>
                <a:ea typeface="+mn-ea"/>
                <a:cs typeface="+mn-cs"/>
              </a:rPr>
              <a:t>5.2.4 Legal status</a:t>
            </a:r>
          </a:p>
          <a:p>
            <a:pPr lvl="1"/>
            <a:r>
              <a:rPr lang="en-CA" sz="1200" kern="1200" dirty="0" smtClean="0">
                <a:solidFill>
                  <a:schemeClr val="tx1"/>
                </a:solidFill>
                <a:effectLst/>
                <a:latin typeface="+mn-lt"/>
                <a:ea typeface="+mn-ea"/>
                <a:cs typeface="+mn-cs"/>
              </a:rPr>
              <a:t>5.2.5 Functions, occupations and activities</a:t>
            </a:r>
          </a:p>
          <a:p>
            <a:pPr lvl="1"/>
            <a:r>
              <a:rPr lang="en-CA" sz="1200" kern="1200" dirty="0" smtClean="0">
                <a:solidFill>
                  <a:schemeClr val="tx1"/>
                </a:solidFill>
                <a:effectLst/>
                <a:latin typeface="+mn-lt"/>
                <a:ea typeface="+mn-ea"/>
                <a:cs typeface="+mn-cs"/>
              </a:rPr>
              <a:t>5.2.6 Mandates/Sources of authority</a:t>
            </a:r>
          </a:p>
          <a:p>
            <a:pPr lvl="1"/>
            <a:r>
              <a:rPr lang="en-CA" sz="1200" kern="1200" dirty="0" smtClean="0">
                <a:solidFill>
                  <a:schemeClr val="tx1"/>
                </a:solidFill>
                <a:effectLst/>
                <a:latin typeface="+mn-lt"/>
                <a:ea typeface="+mn-ea"/>
                <a:cs typeface="+mn-cs"/>
              </a:rPr>
              <a:t>5.2.7 Internal structures/Genealogy</a:t>
            </a:r>
          </a:p>
          <a:p>
            <a:pPr lvl="1"/>
            <a:r>
              <a:rPr lang="en-CA" sz="1200" kern="1200" dirty="0" smtClean="0">
                <a:solidFill>
                  <a:schemeClr val="tx1"/>
                </a:solidFill>
                <a:effectLst/>
                <a:latin typeface="+mn-lt"/>
                <a:ea typeface="+mn-ea"/>
                <a:cs typeface="+mn-cs"/>
              </a:rPr>
              <a:t>5.2.8 General context</a:t>
            </a:r>
          </a:p>
          <a:p>
            <a:r>
              <a:rPr lang="en-CA" sz="1200" kern="1200" dirty="0" smtClean="0">
                <a:solidFill>
                  <a:schemeClr val="tx1"/>
                </a:solidFill>
                <a:effectLst/>
                <a:latin typeface="+mn-lt"/>
                <a:ea typeface="+mn-ea"/>
                <a:cs typeface="+mn-cs"/>
              </a:rPr>
              <a:t>5.3 RELATIONSHIPS AREA </a:t>
            </a:r>
          </a:p>
          <a:p>
            <a:pPr lvl="1"/>
            <a:r>
              <a:rPr lang="en-CA" sz="1200" kern="1200" dirty="0" smtClean="0">
                <a:solidFill>
                  <a:schemeClr val="tx1"/>
                </a:solidFill>
                <a:effectLst/>
                <a:latin typeface="+mn-lt"/>
                <a:ea typeface="+mn-ea"/>
                <a:cs typeface="+mn-cs"/>
              </a:rPr>
              <a:t>5.3.1 Names/Identifiers of related corporate bodies, persons or families</a:t>
            </a:r>
          </a:p>
          <a:p>
            <a:pPr lvl="1"/>
            <a:r>
              <a:rPr lang="en-CA" sz="1200" kern="1200" dirty="0" smtClean="0">
                <a:solidFill>
                  <a:schemeClr val="tx1"/>
                </a:solidFill>
                <a:effectLst/>
                <a:latin typeface="+mn-lt"/>
                <a:ea typeface="+mn-ea"/>
                <a:cs typeface="+mn-cs"/>
              </a:rPr>
              <a:t>5.3.2 Category of relationship</a:t>
            </a:r>
          </a:p>
          <a:p>
            <a:pPr lvl="1"/>
            <a:r>
              <a:rPr lang="en-CA" sz="1200" kern="1200" dirty="0" smtClean="0">
                <a:solidFill>
                  <a:schemeClr val="tx1"/>
                </a:solidFill>
                <a:effectLst/>
                <a:latin typeface="+mn-lt"/>
                <a:ea typeface="+mn-ea"/>
                <a:cs typeface="+mn-cs"/>
              </a:rPr>
              <a:t>5.3.3 Description of relationship</a:t>
            </a:r>
          </a:p>
          <a:p>
            <a:pPr lvl="1"/>
            <a:r>
              <a:rPr lang="en-CA" sz="1200" kern="1200" dirty="0" smtClean="0">
                <a:solidFill>
                  <a:schemeClr val="tx1"/>
                </a:solidFill>
                <a:effectLst/>
                <a:latin typeface="+mn-lt"/>
                <a:ea typeface="+mn-ea"/>
                <a:cs typeface="+mn-cs"/>
              </a:rPr>
              <a:t>5.3.4 Dates of the relationship</a:t>
            </a:r>
          </a:p>
          <a:p>
            <a:r>
              <a:rPr lang="en-CA" sz="1200" kern="1200" dirty="0" smtClean="0">
                <a:solidFill>
                  <a:schemeClr val="tx1"/>
                </a:solidFill>
                <a:effectLst/>
                <a:latin typeface="+mn-lt"/>
                <a:ea typeface="+mn-ea"/>
                <a:cs typeface="+mn-cs"/>
              </a:rPr>
              <a:t>5.4 CONTROL AREA </a:t>
            </a:r>
          </a:p>
          <a:p>
            <a:pPr lvl="1"/>
            <a:r>
              <a:rPr lang="en-CA" sz="1200" kern="1200" dirty="0" smtClean="0">
                <a:solidFill>
                  <a:schemeClr val="tx1"/>
                </a:solidFill>
                <a:effectLst/>
                <a:latin typeface="+mn-lt"/>
                <a:ea typeface="+mn-ea"/>
                <a:cs typeface="+mn-cs"/>
              </a:rPr>
              <a:t>5.4.1 Authority record identifier</a:t>
            </a:r>
          </a:p>
          <a:p>
            <a:pPr lvl="1"/>
            <a:r>
              <a:rPr lang="en-CA" sz="1200" kern="1200" dirty="0" smtClean="0">
                <a:solidFill>
                  <a:schemeClr val="tx1"/>
                </a:solidFill>
                <a:effectLst/>
                <a:latin typeface="+mn-lt"/>
                <a:ea typeface="+mn-ea"/>
                <a:cs typeface="+mn-cs"/>
              </a:rPr>
              <a:t>5.4.2 Institution identifiers</a:t>
            </a:r>
          </a:p>
          <a:p>
            <a:pPr lvl="1"/>
            <a:r>
              <a:rPr lang="en-CA" sz="1200" kern="1200" dirty="0" smtClean="0">
                <a:solidFill>
                  <a:schemeClr val="tx1"/>
                </a:solidFill>
                <a:effectLst/>
                <a:latin typeface="+mn-lt"/>
                <a:ea typeface="+mn-ea"/>
                <a:cs typeface="+mn-cs"/>
              </a:rPr>
              <a:t>5.4.3 Rules and/or conventions</a:t>
            </a:r>
          </a:p>
          <a:p>
            <a:pPr lvl="1"/>
            <a:r>
              <a:rPr lang="en-CA" sz="1200" kern="1200" dirty="0" smtClean="0">
                <a:solidFill>
                  <a:schemeClr val="tx1"/>
                </a:solidFill>
                <a:effectLst/>
                <a:latin typeface="+mn-lt"/>
                <a:ea typeface="+mn-ea"/>
                <a:cs typeface="+mn-cs"/>
              </a:rPr>
              <a:t>5.4.4 Status</a:t>
            </a:r>
          </a:p>
          <a:p>
            <a:pPr lvl="1"/>
            <a:r>
              <a:rPr lang="en-CA" sz="1200" kern="1200" dirty="0" smtClean="0">
                <a:solidFill>
                  <a:schemeClr val="tx1"/>
                </a:solidFill>
                <a:effectLst/>
                <a:latin typeface="+mn-lt"/>
                <a:ea typeface="+mn-ea"/>
                <a:cs typeface="+mn-cs"/>
              </a:rPr>
              <a:t>5.4.5 Level of detail</a:t>
            </a:r>
          </a:p>
          <a:p>
            <a:pPr lvl="1"/>
            <a:r>
              <a:rPr lang="en-CA" sz="1200" kern="1200" dirty="0" smtClean="0">
                <a:solidFill>
                  <a:schemeClr val="tx1"/>
                </a:solidFill>
                <a:effectLst/>
                <a:latin typeface="+mn-lt"/>
                <a:ea typeface="+mn-ea"/>
                <a:cs typeface="+mn-cs"/>
              </a:rPr>
              <a:t>5.4.6 Dates of creation, revision or deletion</a:t>
            </a:r>
          </a:p>
          <a:p>
            <a:pPr lvl="1"/>
            <a:r>
              <a:rPr lang="en-CA" sz="1200" kern="1200" dirty="0" smtClean="0">
                <a:solidFill>
                  <a:schemeClr val="tx1"/>
                </a:solidFill>
                <a:effectLst/>
                <a:latin typeface="+mn-lt"/>
                <a:ea typeface="+mn-ea"/>
                <a:cs typeface="+mn-cs"/>
              </a:rPr>
              <a:t>5.4.7 Languages and scripts</a:t>
            </a:r>
          </a:p>
          <a:p>
            <a:pPr lvl="1"/>
            <a:r>
              <a:rPr lang="en-CA" sz="1200" kern="1200" dirty="0" smtClean="0">
                <a:solidFill>
                  <a:schemeClr val="tx1"/>
                </a:solidFill>
                <a:effectLst/>
                <a:latin typeface="+mn-lt"/>
                <a:ea typeface="+mn-ea"/>
                <a:cs typeface="+mn-cs"/>
              </a:rPr>
              <a:t>5.4.8 Sources</a:t>
            </a:r>
          </a:p>
          <a:p>
            <a:pPr lvl="1"/>
            <a:r>
              <a:rPr lang="en-CA" sz="1200" kern="1200" dirty="0" smtClean="0">
                <a:solidFill>
                  <a:schemeClr val="tx1"/>
                </a:solidFill>
                <a:effectLst/>
                <a:latin typeface="+mn-lt"/>
                <a:ea typeface="+mn-ea"/>
                <a:cs typeface="+mn-cs"/>
              </a:rPr>
              <a:t>5.4.9 Maintenance notes</a:t>
            </a:r>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20</a:t>
            </a:fld>
            <a:endParaRPr lang="en-CA"/>
          </a:p>
        </p:txBody>
      </p:sp>
    </p:spTree>
    <p:extLst>
      <p:ext uri="{BB962C8B-B14F-4D97-AF65-F5344CB8AC3E}">
        <p14:creationId xmlns:p14="http://schemas.microsoft.com/office/powerpoint/2010/main" val="2270572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Authority</a:t>
            </a:r>
            <a:r>
              <a:rPr lang="en-CA" baseline="0" dirty="0" smtClean="0"/>
              <a:t> records can be linked to archival descriptions through a “Creator” access point or a “Subject” access point. </a:t>
            </a:r>
          </a:p>
          <a:p>
            <a:endParaRPr lang="en-CA" baseline="0" dirty="0" smtClean="0"/>
          </a:p>
          <a:p>
            <a:r>
              <a:rPr lang="en-CA" baseline="0" dirty="0" smtClean="0"/>
              <a:t>Here, you can see that Thomas McCulloch is the creator of his own </a:t>
            </a:r>
            <a:r>
              <a:rPr lang="en-CA" baseline="0" dirty="0" err="1" smtClean="0"/>
              <a:t>fonds</a:t>
            </a:r>
            <a:r>
              <a:rPr lang="en-CA" baseline="0" dirty="0" smtClean="0"/>
              <a:t> but he is also the subject of other </a:t>
            </a:r>
            <a:r>
              <a:rPr lang="en-CA" baseline="0" dirty="0" err="1" smtClean="0"/>
              <a:t>fonds</a:t>
            </a:r>
            <a:r>
              <a:rPr lang="en-CA" baseline="0" dirty="0" smtClean="0"/>
              <a:t> and collections.</a:t>
            </a:r>
          </a:p>
          <a:p>
            <a:endParaRPr lang="en-CA" baseline="0" dirty="0" smtClean="0"/>
          </a:p>
          <a:p>
            <a:r>
              <a:rPr lang="en-CA" baseline="0" dirty="0" smtClean="0"/>
              <a:t>Most applications now support the ability to import and export standardized data. Here, you can see that the </a:t>
            </a:r>
            <a:r>
              <a:rPr lang="en-CA" i="1" baseline="0" dirty="0" smtClean="0"/>
              <a:t>Access to Memory</a:t>
            </a:r>
            <a:r>
              <a:rPr lang="en-CA" i="0" baseline="0" dirty="0" smtClean="0"/>
              <a:t> application lets you export ISAAR(CPF) authority records as Encoded Archival Context (EAC) XML.</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21</a:t>
            </a:fld>
            <a:endParaRPr lang="en-CA"/>
          </a:p>
        </p:txBody>
      </p:sp>
    </p:spTree>
    <p:extLst>
      <p:ext uri="{BB962C8B-B14F-4D97-AF65-F5344CB8AC3E}">
        <p14:creationId xmlns:p14="http://schemas.microsoft.com/office/powerpoint/2010/main" val="4168744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Authority</a:t>
            </a:r>
            <a:r>
              <a:rPr lang="en-CA" baseline="0" dirty="0" smtClean="0"/>
              <a:t> records can be linked to other authority records and the nature of the relationship can be described. Here, you can see that Thomas McCulloch is related to the “Office of the President” authority record because McCulloch was the first President of Dalhousie. He is also related to the authority record for Thomas McCulloch, Jr., who is McCulloch’s third son. </a:t>
            </a:r>
          </a:p>
          <a:p>
            <a:endParaRPr lang="en-CA" baseline="0" dirty="0" smtClean="0"/>
          </a:p>
          <a:p>
            <a:r>
              <a:rPr lang="en-CA" baseline="0" dirty="0" smtClean="0"/>
              <a:t>The control area is a place record information about the authority record. Here, you can see that the “authorized form of name” came from the Library of Congress Subject Headings. </a:t>
            </a:r>
          </a:p>
        </p:txBody>
      </p:sp>
      <p:sp>
        <p:nvSpPr>
          <p:cNvPr id="4" name="Slide Number Placeholder 3"/>
          <p:cNvSpPr>
            <a:spLocks noGrp="1"/>
          </p:cNvSpPr>
          <p:nvPr>
            <p:ph type="sldNum" sz="quarter" idx="10"/>
          </p:nvPr>
        </p:nvSpPr>
        <p:spPr/>
        <p:txBody>
          <a:bodyPr/>
          <a:lstStyle/>
          <a:p>
            <a:fld id="{D01CD965-AD9A-43B7-96A4-EA22CC90EA69}" type="slidenum">
              <a:rPr lang="en-CA" smtClean="0"/>
              <a:t>22</a:t>
            </a:fld>
            <a:endParaRPr lang="en-CA"/>
          </a:p>
        </p:txBody>
      </p:sp>
    </p:spTree>
    <p:extLst>
      <p:ext uri="{BB962C8B-B14F-4D97-AF65-F5344CB8AC3E}">
        <p14:creationId xmlns:p14="http://schemas.microsoft.com/office/powerpoint/2010/main" val="1269495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R&amp;D statement: “SNAC is demonstrating the feasibility of separating the description of persons, families, and organizations—including their socio-historical contexts—from the description of the historical resources that are the primary evidence of their lives and work. A key objective is to provide researchers with convenient, integrated access to historical collections held by multiple private and public archives and libraries around the world while also setting the stage for a cooperative program for maintaining information about the people documented in the collections.”</a:t>
            </a:r>
          </a:p>
          <a:p>
            <a:endParaRPr lang="en-CA" dirty="0" smtClean="0"/>
          </a:p>
          <a:p>
            <a:r>
              <a:rPr lang="en-CA" dirty="0" smtClean="0"/>
              <a:t>Cooperative</a:t>
            </a:r>
            <a:r>
              <a:rPr lang="en-CA" baseline="0" dirty="0" smtClean="0"/>
              <a:t> Program Planning statement: “</a:t>
            </a:r>
            <a:r>
              <a:rPr lang="en-CA" dirty="0" smtClean="0"/>
              <a:t>SNAC is laying the groundwork for a sustainable international cooperative program for archival description, hosted by the U.S. National Archives and Records Administration (NARA). The Cooperative will enable archivists, librarians, and scholars to jointly maintain information about the people documented in archival collections. It will also improve the economy and quality of archival processing and description, and address the challenge of discovering, locating, and using distributed historical records.”</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24</a:t>
            </a:fld>
            <a:endParaRPr lang="en-CA"/>
          </a:p>
        </p:txBody>
      </p:sp>
    </p:spTree>
    <p:extLst>
      <p:ext uri="{BB962C8B-B14F-4D97-AF65-F5344CB8AC3E}">
        <p14:creationId xmlns:p14="http://schemas.microsoft.com/office/powerpoint/2010/main" val="1794521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a:t>
            </a:fld>
            <a:endParaRPr lang="en-CA"/>
          </a:p>
        </p:txBody>
      </p:sp>
    </p:spTree>
    <p:extLst>
      <p:ext uri="{BB962C8B-B14F-4D97-AF65-F5344CB8AC3E}">
        <p14:creationId xmlns:p14="http://schemas.microsoft.com/office/powerpoint/2010/main" val="1526987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You can search</a:t>
            </a:r>
            <a:r>
              <a:rPr lang="en-CA" baseline="0" dirty="0" smtClean="0"/>
              <a:t> the History Research Tool for names. We’ll use Clara Barton (founder of the American Red Cross) as an example. </a:t>
            </a:r>
          </a:p>
          <a:p>
            <a:endParaRPr lang="en-CA" baseline="0" dirty="0" smtClean="0"/>
          </a:p>
          <a:p>
            <a:r>
              <a:rPr lang="en-CA" baseline="0" dirty="0" smtClean="0"/>
              <a:t>Notice that the search results include entries for </a:t>
            </a:r>
            <a:r>
              <a:rPr lang="en-CA" baseline="0" smtClean="0"/>
              <a:t>people and</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26</a:t>
            </a:fld>
            <a:endParaRPr lang="en-CA"/>
          </a:p>
        </p:txBody>
      </p:sp>
    </p:spTree>
    <p:extLst>
      <p:ext uri="{BB962C8B-B14F-4D97-AF65-F5344CB8AC3E}">
        <p14:creationId xmlns:p14="http://schemas.microsoft.com/office/powerpoint/2010/main" val="1951902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smtClean="0"/>
              <a:t>Th</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27</a:t>
            </a:fld>
            <a:endParaRPr lang="en-CA"/>
          </a:p>
        </p:txBody>
      </p:sp>
    </p:spTree>
    <p:extLst>
      <p:ext uri="{BB962C8B-B14F-4D97-AF65-F5344CB8AC3E}">
        <p14:creationId xmlns:p14="http://schemas.microsoft.com/office/powerpoint/2010/main" val="1656001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You</a:t>
            </a:r>
            <a:r>
              <a:rPr lang="en-CA" baseline="0" dirty="0" smtClean="0"/>
              <a:t> can view a “radial graph” of relationships between one name record and other name records in the History Research Tool.</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34</a:t>
            </a:fld>
            <a:endParaRPr lang="en-CA"/>
          </a:p>
        </p:txBody>
      </p:sp>
    </p:spTree>
    <p:extLst>
      <p:ext uri="{BB962C8B-B14F-4D97-AF65-F5344CB8AC3E}">
        <p14:creationId xmlns:p14="http://schemas.microsoft.com/office/powerpoint/2010/main" val="1903124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graph shows the relationship between Clara Barton and George</a:t>
            </a:r>
            <a:r>
              <a:rPr lang="en-CA" baseline="0" dirty="0" smtClean="0"/>
              <a:t> Bancroft that we just looked at, but it also shows the relationships between Barton and many other individuals and organizations with whom she corresponded (such as Susan B. Anthony). </a:t>
            </a:r>
          </a:p>
          <a:p>
            <a:endParaRPr lang="en-CA" baseline="0" dirty="0" smtClean="0"/>
          </a:p>
          <a:p>
            <a:r>
              <a:rPr lang="en-CA" baseline="0" dirty="0" smtClean="0"/>
              <a:t>These relationships are all described in the ISAAR(CPF) “Relationships area” and encoded in the EAC XML files for each authority record.</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35</a:t>
            </a:fld>
            <a:endParaRPr lang="en-CA"/>
          </a:p>
        </p:txBody>
      </p:sp>
    </p:spTree>
    <p:extLst>
      <p:ext uri="{BB962C8B-B14F-4D97-AF65-F5344CB8AC3E}">
        <p14:creationId xmlns:p14="http://schemas.microsoft.com/office/powerpoint/2010/main" val="17240914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You can also view</a:t>
            </a:r>
            <a:r>
              <a:rPr lang="en-CA" baseline="0" dirty="0" smtClean="0"/>
              <a:t> the source EAC-CPF file used to create the entry for Clara Barton.</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36</a:t>
            </a:fld>
            <a:endParaRPr lang="en-CA"/>
          </a:p>
        </p:txBody>
      </p:sp>
    </p:spTree>
    <p:extLst>
      <p:ext uri="{BB962C8B-B14F-4D97-AF65-F5344CB8AC3E}">
        <p14:creationId xmlns:p14="http://schemas.microsoft.com/office/powerpoint/2010/main" val="12532941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EAC-CPF file</a:t>
            </a:r>
            <a:r>
              <a:rPr lang="en-CA" baseline="0" dirty="0" smtClean="0"/>
              <a:t> shows all of the source records that were merged into the SNAC authority record for Clara Barton. There are over 125 terms!</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37</a:t>
            </a:fld>
            <a:endParaRPr lang="en-CA"/>
          </a:p>
        </p:txBody>
      </p:sp>
    </p:spTree>
    <p:extLst>
      <p:ext uri="{BB962C8B-B14F-4D97-AF65-F5344CB8AC3E}">
        <p14:creationId xmlns:p14="http://schemas.microsoft.com/office/powerpoint/2010/main" val="1925974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38</a:t>
            </a:fld>
            <a:endParaRPr lang="en-CA"/>
          </a:p>
        </p:txBody>
      </p:sp>
    </p:spTree>
    <p:extLst>
      <p:ext uri="{BB962C8B-B14F-4D97-AF65-F5344CB8AC3E}">
        <p14:creationId xmlns:p14="http://schemas.microsoft.com/office/powerpoint/2010/main" val="38803407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39</a:t>
            </a:fld>
            <a:endParaRPr lang="en-CA"/>
          </a:p>
        </p:txBody>
      </p:sp>
    </p:spTree>
    <p:extLst>
      <p:ext uri="{BB962C8B-B14F-4D97-AF65-F5344CB8AC3E}">
        <p14:creationId xmlns:p14="http://schemas.microsoft.com/office/powerpoint/2010/main" val="3019786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40</a:t>
            </a:fld>
            <a:endParaRPr lang="en-CA"/>
          </a:p>
        </p:txBody>
      </p:sp>
    </p:spTree>
    <p:extLst>
      <p:ext uri="{BB962C8B-B14F-4D97-AF65-F5344CB8AC3E}">
        <p14:creationId xmlns:p14="http://schemas.microsoft.com/office/powerpoint/2010/main" val="1946728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6</a:t>
            </a:fld>
            <a:endParaRPr lang="en-CA"/>
          </a:p>
        </p:txBody>
      </p:sp>
    </p:spTree>
    <p:extLst>
      <p:ext uri="{BB962C8B-B14F-4D97-AF65-F5344CB8AC3E}">
        <p14:creationId xmlns:p14="http://schemas.microsoft.com/office/powerpoint/2010/main" val="4194334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 the Policies page: http://www.whitmanarchive.org/about/index.html#policies</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7</a:t>
            </a:fld>
            <a:endParaRPr lang="en-CA"/>
          </a:p>
        </p:txBody>
      </p:sp>
    </p:spTree>
    <p:extLst>
      <p:ext uri="{BB962C8B-B14F-4D97-AF65-F5344CB8AC3E}">
        <p14:creationId xmlns:p14="http://schemas.microsoft.com/office/powerpoint/2010/main" val="2587764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8</a:t>
            </a:fld>
            <a:endParaRPr lang="en-CA"/>
          </a:p>
        </p:txBody>
      </p:sp>
    </p:spTree>
    <p:extLst>
      <p:ext uri="{BB962C8B-B14F-4D97-AF65-F5344CB8AC3E}">
        <p14:creationId xmlns:p14="http://schemas.microsoft.com/office/powerpoint/2010/main" val="351632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9</a:t>
            </a:fld>
            <a:endParaRPr lang="en-CA"/>
          </a:p>
        </p:txBody>
      </p:sp>
    </p:spTree>
    <p:extLst>
      <p:ext uri="{BB962C8B-B14F-4D97-AF65-F5344CB8AC3E}">
        <p14:creationId xmlns:p14="http://schemas.microsoft.com/office/powerpoint/2010/main" val="3962385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10</a:t>
            </a:fld>
            <a:endParaRPr lang="en-CA"/>
          </a:p>
        </p:txBody>
      </p:sp>
    </p:spTree>
    <p:extLst>
      <p:ext uri="{BB962C8B-B14F-4D97-AF65-F5344CB8AC3E}">
        <p14:creationId xmlns:p14="http://schemas.microsoft.com/office/powerpoint/2010/main" val="1865900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11</a:t>
            </a:fld>
            <a:endParaRPr lang="en-CA"/>
          </a:p>
        </p:txBody>
      </p:sp>
    </p:spTree>
    <p:extLst>
      <p:ext uri="{BB962C8B-B14F-4D97-AF65-F5344CB8AC3E}">
        <p14:creationId xmlns:p14="http://schemas.microsoft.com/office/powerpoint/2010/main" val="1104011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SNAC</a:t>
            </a:r>
            <a:r>
              <a:rPr lang="en-CA" baseline="0" dirty="0" smtClean="0"/>
              <a:t> has developed a “prototype” international catalogue of authority records linked to archival descriptions from multiple institutions. This is a major accomplishment!</a:t>
            </a:r>
          </a:p>
          <a:p>
            <a:pPr marL="171450" indent="-171450">
              <a:buFont typeface="Arial" panose="020B0604020202020204" pitchFamily="34" charset="0"/>
              <a:buChar char="•"/>
            </a:pPr>
            <a:r>
              <a:rPr lang="en-CA" baseline="0" dirty="0" smtClean="0"/>
              <a:t>SNAC used EAD files from various institutions. The EAD incorporated </a:t>
            </a:r>
          </a:p>
          <a:p>
            <a:pPr marL="171450" indent="-171450">
              <a:buFont typeface="Arial" panose="020B0604020202020204" pitchFamily="34" charset="0"/>
              <a:buChar char="•"/>
            </a:pPr>
            <a:r>
              <a:rPr lang="en-CA" baseline="0" dirty="0" smtClean="0"/>
              <a:t>ISAAR-CPF “Scope and Purpose” 1.5:</a:t>
            </a:r>
          </a:p>
          <a:p>
            <a:pPr marL="628650" lvl="1" indent="-171450">
              <a:buFont typeface="Arial" panose="020B0604020202020204" pitchFamily="34" charset="0"/>
              <a:buChar char="•"/>
            </a:pPr>
            <a:r>
              <a:rPr lang="en-CA" sz="1200" kern="1200" dirty="0" smtClean="0">
                <a:solidFill>
                  <a:schemeClr val="tx1"/>
                </a:solidFill>
                <a:effectLst/>
                <a:latin typeface="+mn-lt"/>
                <a:ea typeface="+mn-ea"/>
                <a:cs typeface="+mn-cs"/>
              </a:rPr>
              <a:t>There are many reasons why separate capture and maintenance of this type of contextual information is a vital component of archival description. The practice enables the linking of descriptions of records creators and contextual information to descriptions of records from the same creator(s) that may be held by more than one repository and to descriptions of other resources such as library and museum materials that relate to the entity in question. Such links improve records management practices and facilitate research. </a:t>
            </a:r>
          </a:p>
          <a:p>
            <a:pPr marL="171450" lvl="0" indent="-171450">
              <a:buFont typeface="Arial" panose="020B0604020202020204" pitchFamily="34" charset="0"/>
              <a:buChar char="•"/>
            </a:pPr>
            <a:endParaRPr lang="en-CA"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13</a:t>
            </a:fld>
            <a:endParaRPr lang="en-CA"/>
          </a:p>
        </p:txBody>
      </p:sp>
    </p:spTree>
    <p:extLst>
      <p:ext uri="{BB962C8B-B14F-4D97-AF65-F5344CB8AC3E}">
        <p14:creationId xmlns:p14="http://schemas.microsoft.com/office/powerpoint/2010/main" val="2900252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9"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75244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5"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30583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359255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3940554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903475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231122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229956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12787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hyperlink" Target="http://hdl.handle.net/10222/64533" TargetMode="External"/><Relationship Id="rId5" Type="http://schemas.openxmlformats.org/officeDocument/2006/relationships/image" Target="../media/image3.e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hyperlink" Target="http://hdl.handle.net/10222/64533" TargetMode="External"/><Relationship Id="rId5" Type="http://schemas.openxmlformats.org/officeDocument/2006/relationships/image" Target="../media/image3.emf"/><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p:cNvSpPr txBox="1"/>
          <p:nvPr userDrawn="1"/>
        </p:nvSpPr>
        <p:spPr>
          <a:xfrm>
            <a:off x="0" y="1333497"/>
            <a:ext cx="9144000" cy="2051995"/>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317500" y="6085417"/>
            <a:ext cx="3704167" cy="646331"/>
          </a:xfrm>
          <a:prstGeom prst="rect">
            <a:avLst/>
          </a:prstGeom>
          <a:solidFill>
            <a:schemeClr val="bg1"/>
          </a:solidFill>
        </p:spPr>
        <p:txBody>
          <a:bodyPr wrap="square" rtlCol="0">
            <a:spAutoFit/>
          </a:bodyPr>
          <a:lstStyle/>
          <a:p>
            <a:endParaRPr lang="en-US" dirty="0" smtClean="0"/>
          </a:p>
          <a:p>
            <a:endParaRPr lang="en-US" dirty="0"/>
          </a:p>
        </p:txBody>
      </p:sp>
      <p:pic>
        <p:nvPicPr>
          <p:cNvPr id="9" name="Picture 8"/>
          <p:cNvPicPr>
            <a:picLocks noChangeAspect="1"/>
          </p:cNvPicPr>
          <p:nvPr userDrawn="1"/>
        </p:nvPicPr>
        <p:blipFill>
          <a:blip r:embed="rId3"/>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3977167103"/>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FINAL Dal Shield Head_grey.ai"/>
          <p:cNvPicPr>
            <a:picLocks noChangeAspect="1"/>
          </p:cNvPicPr>
          <p:nvPr userDrawn="1"/>
        </p:nvPicPr>
        <p:blipFill rotWithShape="1">
          <a:blip r:embed="rId3">
            <a:extLst>
              <a:ext uri="{28A0092B-C50C-407E-A947-70E740481C1C}">
                <a14:useLocalDpi xmlns:a14="http://schemas.microsoft.com/office/drawing/2010/main" val="0"/>
              </a:ext>
            </a:extLst>
          </a:blip>
          <a:srcRect l="21398" t="8000" r="20350" b="8308"/>
          <a:stretch/>
        </p:blipFill>
        <p:spPr>
          <a:xfrm rot="21318730">
            <a:off x="5102010" y="2428033"/>
            <a:ext cx="4726479" cy="5247358"/>
          </a:xfrm>
          <a:prstGeom prst="rect">
            <a:avLst/>
          </a:prstGeom>
        </p:spPr>
      </p:pic>
      <p:pic>
        <p:nvPicPr>
          <p:cNvPr id="8" name="Picture 7"/>
          <p:cNvPicPr>
            <a:picLocks noChangeAspect="1"/>
          </p:cNvPicPr>
          <p:nvPr userDrawn="1"/>
        </p:nvPicPr>
        <p:blipFill>
          <a:blip r:embed="rId4"/>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112090610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cxnSp>
        <p:nvCxnSpPr>
          <p:cNvPr id="7" name="Straight Connector 6"/>
          <p:cNvCxnSpPr/>
          <p:nvPr userDrawn="1"/>
        </p:nvCxnSpPr>
        <p:spPr>
          <a:xfrm>
            <a:off x="1832335" y="476250"/>
            <a:ext cx="0" cy="5162279"/>
          </a:xfrm>
          <a:prstGeom prst="line">
            <a:avLst/>
          </a:prstGeom>
          <a:ln/>
        </p:spPr>
        <p:style>
          <a:lnRef idx="1">
            <a:schemeClr val="dk1"/>
          </a:lnRef>
          <a:fillRef idx="0">
            <a:schemeClr val="dk1"/>
          </a:fillRef>
          <a:effectRef idx="0">
            <a:schemeClr val="dk1"/>
          </a:effectRef>
          <a:fontRef idx="minor">
            <a:schemeClr val="tx1"/>
          </a:fontRef>
        </p:style>
      </p:cxn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4257022"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Seven: Theory, </a:t>
            </a:r>
            <a:r>
              <a:rPr lang="en-US" sz="1200" b="0" i="0" kern="1200" baseline="30000" dirty="0" smtClean="0">
                <a:solidFill>
                  <a:schemeClr val="tx1"/>
                </a:solidFill>
                <a:latin typeface="Classic Grotesque Std"/>
                <a:ea typeface="+mn-ea"/>
                <a:cs typeface="Classic Grotesque Std"/>
              </a:rPr>
              <a:t>Standards, and Best Practices </a:t>
            </a:r>
            <a:r>
              <a:rPr lang="en-US" sz="1200" b="0" i="0" kern="1200" baseline="30000" dirty="0" smtClean="0">
                <a:solidFill>
                  <a:schemeClr val="tx1"/>
                </a:solidFill>
                <a:latin typeface="Classic Grotesque Std"/>
                <a:ea typeface="+mn-ea"/>
                <a:cs typeface="Classic Grotesque Std"/>
              </a:rPr>
              <a:t>| </a:t>
            </a:r>
            <a:r>
              <a:rPr lang="en-US" sz="1200" b="0" i="0" kern="1200" baseline="30000" dirty="0" smtClean="0">
                <a:solidFill>
                  <a:schemeClr val="tx1"/>
                </a:solidFill>
                <a:latin typeface="Classic Grotesque Std"/>
                <a:ea typeface="+mn-ea"/>
                <a:cs typeface="Classic Grotesque Std"/>
                <a:hlinkClick r:id="rId6"/>
              </a:rPr>
              <a:t>http://hdl.handle.net/10222/64533</a:t>
            </a:r>
            <a:r>
              <a:rPr lang="en-US" sz="1200" b="0" i="0" kern="1200" baseline="30000" dirty="0" smtClean="0">
                <a:solidFill>
                  <a:schemeClr val="tx1"/>
                </a:solidFill>
                <a:latin typeface="Classic Grotesque Std"/>
                <a:ea typeface="+mn-ea"/>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304826887"/>
      </p:ext>
    </p:extLst>
  </p:cSld>
  <p:clrMap bg1="lt1" tx1="dk1" bg2="lt2" tx2="dk2" accent1="accent1" accent2="accent2" accent3="accent3" accent4="accent4" accent5="accent5" accent6="accent6" hlink="hlink" folHlink="folHlink"/>
  <p:sldLayoutIdLst>
    <p:sldLayoutId id="2147483672" r:id="rId1"/>
    <p:sldLayoutId id="2147483650" r:id="rId2"/>
    <p:sldLayoutId id="2147483657"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1953278" y="6168726"/>
            <a:ext cx="4257022"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Seven: Theory, </a:t>
            </a:r>
            <a:r>
              <a:rPr lang="en-US" sz="1200" b="0" i="0" kern="1200" baseline="30000" dirty="0" smtClean="0">
                <a:solidFill>
                  <a:schemeClr val="tx1"/>
                </a:solidFill>
                <a:latin typeface="Classic Grotesque Std"/>
                <a:ea typeface="+mn-ea"/>
                <a:cs typeface="Classic Grotesque Std"/>
              </a:rPr>
              <a:t>Standards, and Best Practices </a:t>
            </a:r>
            <a:r>
              <a:rPr lang="en-US" sz="1200" b="0" i="0" kern="1200" baseline="30000" dirty="0" smtClean="0">
                <a:solidFill>
                  <a:schemeClr val="tx1"/>
                </a:solidFill>
                <a:latin typeface="Classic Grotesque Std"/>
                <a:ea typeface="+mn-ea"/>
                <a:cs typeface="Classic Grotesque Std"/>
              </a:rPr>
              <a:t>| </a:t>
            </a:r>
            <a:r>
              <a:rPr lang="en-US" sz="1200" b="0" i="0" kern="1200" baseline="30000" dirty="0" smtClean="0">
                <a:solidFill>
                  <a:schemeClr val="tx1"/>
                </a:solidFill>
                <a:latin typeface="Classic Grotesque Std"/>
                <a:ea typeface="+mn-ea"/>
                <a:cs typeface="Classic Grotesque Std"/>
                <a:hlinkClick r:id="rId6"/>
              </a:rPr>
              <a:t>http://hdl.handle.net/10222/64533</a:t>
            </a:r>
            <a:r>
              <a:rPr lang="en-US" sz="1200" b="0" i="0" kern="1200" baseline="30000" dirty="0" smtClean="0">
                <a:solidFill>
                  <a:schemeClr val="tx1"/>
                </a:solidFill>
                <a:latin typeface="Classic Grotesque Std"/>
                <a:ea typeface="+mn-ea"/>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Tree>
    <p:extLst>
      <p:ext uri="{BB962C8B-B14F-4D97-AF65-F5344CB8AC3E}">
        <p14:creationId xmlns:p14="http://schemas.microsoft.com/office/powerpoint/2010/main" val="21549567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hdl.handle.net/10222/6453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findingaids.library.dal.ca/mcculloch-thomas-1776-1843"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ocialarchive.iath.virginia.edu/snac/search"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ocialarchive.iath.virginia.edu/snac/search?text=Barton,+Clara.&amp;sectionType=cpfdescription"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hyperlink" Target="http://socialarchive.iath.virginia.edu/ark:/99166/w6m32xdr"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ocialarchive.iath.virginia.edu/ark:/99166/w6m32xdr"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worldcat.org/oclc/15871606"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worldcat.org/oclc/15871606"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viaf.org/viaf/13104930/"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viaf.org/viaf/13104930/"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ocialarchive.iath.virginia.edu/ark:/99166/w6m32xdr?mode=RGraph"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llc.oxfordjournals.org.ezproxy.library.dal.ca/content/20/2/205.full.pdf+html"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www.tandfonline.com.ezproxy.library.dal.ca/doi/abs/10.1080/15332748.2015.999544#.VRl5xuEl92A"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ocialarchive.iath.virginia.edu/snac/search"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www.whitmanarchive.org/"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http://socialarchive.iath.virginia.edu/snac/search" TargetMode="External"/><Relationship Id="rId4" Type="http://schemas.openxmlformats.org/officeDocument/2006/relationships/hyperlink" Target="http://socialarchive.iath.virginia.ed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whitmanarchive.org/"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7537" y="317500"/>
            <a:ext cx="8063325" cy="867833"/>
          </a:xfrm>
        </p:spPr>
        <p:txBody>
          <a:bodyPr/>
          <a:lstStyle/>
          <a:p>
            <a:r>
              <a:rPr lang="en-US" dirty="0" smtClean="0"/>
              <a:t>INFO </a:t>
            </a:r>
            <a:r>
              <a:rPr lang="en-US" dirty="0" smtClean="0">
                <a:latin typeface="Classic Grotesque Std Light"/>
                <a:cs typeface="Classic Grotesque Std Light"/>
              </a:rPr>
              <a:t>6850 Archives </a:t>
            </a:r>
            <a:r>
              <a:rPr lang="en-US" dirty="0" smtClean="0"/>
              <a:t>II</a:t>
            </a:r>
          </a:p>
          <a:p>
            <a:r>
              <a:rPr lang="en-US" dirty="0" smtClean="0"/>
              <a:t>Week </a:t>
            </a:r>
            <a:r>
              <a:rPr lang="en-US" dirty="0" smtClean="0"/>
              <a:t>Seven</a:t>
            </a:r>
          </a:p>
          <a:p>
            <a:r>
              <a:rPr lang="en-US" dirty="0">
                <a:hlinkClick r:id="rId3"/>
              </a:rPr>
              <a:t>http://</a:t>
            </a:r>
            <a:r>
              <a:rPr lang="en-US" dirty="0" smtClean="0">
                <a:hlinkClick r:id="rId3"/>
              </a:rPr>
              <a:t>hdl.handle.net/10222/64533</a:t>
            </a:r>
            <a:r>
              <a:rPr lang="en-US" dirty="0" smtClean="0"/>
              <a:t> </a:t>
            </a:r>
            <a:endParaRPr lang="en-US" dirty="0" smtClean="0"/>
          </a:p>
          <a:p>
            <a:endParaRPr lang="en-US" dirty="0">
              <a:latin typeface="Classic Grotesque Std Light"/>
              <a:cs typeface="Classic Grotesque Std Light"/>
            </a:endParaRPr>
          </a:p>
        </p:txBody>
      </p:sp>
      <p:sp>
        <p:nvSpPr>
          <p:cNvPr id="3" name="Text Placeholder 2"/>
          <p:cNvSpPr>
            <a:spLocks noGrp="1"/>
          </p:cNvSpPr>
          <p:nvPr>
            <p:ph type="body" sz="quarter" idx="11"/>
          </p:nvPr>
        </p:nvSpPr>
        <p:spPr>
          <a:xfrm>
            <a:off x="529701" y="1703797"/>
            <a:ext cx="8380383" cy="1354137"/>
          </a:xfrm>
        </p:spPr>
        <p:txBody>
          <a:bodyPr/>
          <a:lstStyle/>
          <a:p>
            <a:r>
              <a:rPr lang="en-US" sz="7400" dirty="0" smtClean="0"/>
              <a:t>THEORY, STANDARDS, BEST PRACTICES</a:t>
            </a:r>
          </a:p>
        </p:txBody>
      </p:sp>
      <p:sp>
        <p:nvSpPr>
          <p:cNvPr id="4" name="TextBox 3"/>
          <p:cNvSpPr txBox="1"/>
          <p:nvPr/>
        </p:nvSpPr>
        <p:spPr>
          <a:xfrm>
            <a:off x="529701" y="4493456"/>
            <a:ext cx="5676937" cy="1077218"/>
          </a:xfrm>
          <a:prstGeom prst="rect">
            <a:avLst/>
          </a:prstGeom>
          <a:noFill/>
        </p:spPr>
        <p:txBody>
          <a:bodyPr wrap="square" rtlCol="0">
            <a:spAutoFit/>
          </a:bodyPr>
          <a:lstStyle/>
          <a:p>
            <a:r>
              <a:rPr lang="en-US" sz="3200" dirty="0" smtClean="0">
                <a:latin typeface="Classic Grotesque Std Medium"/>
                <a:cs typeface="Classic Grotesque Std Medium"/>
              </a:rPr>
              <a:t>How do you encode the “context” of archival records?</a:t>
            </a:r>
            <a:endParaRPr lang="en-US" sz="3200" dirty="0">
              <a:latin typeface="Classic Grotesque Std Medium"/>
              <a:cs typeface="Classic Grotesque Std Medium"/>
            </a:endParaRPr>
          </a:p>
        </p:txBody>
      </p:sp>
    </p:spTree>
    <p:extLst>
      <p:ext uri="{BB962C8B-B14F-4D97-AF65-F5344CB8AC3E}">
        <p14:creationId xmlns:p14="http://schemas.microsoft.com/office/powerpoint/2010/main" val="3207226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WALT WHITMAN ARCHIVE</a:t>
            </a:r>
          </a:p>
          <a:p>
            <a:endParaRPr lang="en-US" sz="2400" dirty="0" smtClean="0">
              <a:latin typeface="Classic Grotesque Pro"/>
              <a:cs typeface="Classic Grotesque Pro"/>
            </a:endParaRPr>
          </a:p>
          <a:p>
            <a:endParaRPr lang="en-US" sz="2400" dirty="0" smtClean="0">
              <a:latin typeface="Classic Grotesque Std Medium"/>
              <a:cs typeface="Classic Grotesque Std Medium"/>
            </a:endParaRPr>
          </a:p>
        </p:txBody>
      </p:sp>
      <p:pic>
        <p:nvPicPr>
          <p:cNvPr id="5" name="Picture 4"/>
          <p:cNvPicPr>
            <a:picLocks noChangeAspect="1"/>
          </p:cNvPicPr>
          <p:nvPr/>
        </p:nvPicPr>
        <p:blipFill>
          <a:blip r:embed="rId3"/>
          <a:stretch>
            <a:fillRect/>
          </a:stretch>
        </p:blipFill>
        <p:spPr>
          <a:xfrm>
            <a:off x="1976832" y="1471612"/>
            <a:ext cx="5305425" cy="4524375"/>
          </a:xfrm>
          <a:prstGeom prst="rect">
            <a:avLst/>
          </a:prstGeom>
        </p:spPr>
      </p:pic>
    </p:spTree>
    <p:extLst>
      <p:ext uri="{BB962C8B-B14F-4D97-AF65-F5344CB8AC3E}">
        <p14:creationId xmlns:p14="http://schemas.microsoft.com/office/powerpoint/2010/main" val="3893434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WALT WHITMAN ARCHIVE</a:t>
            </a:r>
          </a:p>
          <a:p>
            <a:endParaRPr lang="en-US" sz="2400" dirty="0" smtClean="0">
              <a:latin typeface="Classic Grotesque Pro"/>
              <a:cs typeface="Classic Grotesque Pro"/>
            </a:endParaRPr>
          </a:p>
          <a:p>
            <a:endParaRPr lang="en-US" sz="2400" dirty="0" smtClean="0">
              <a:latin typeface="Classic Grotesque Std Medium"/>
              <a:cs typeface="Classic Grotesque Std Medium"/>
            </a:endParaRPr>
          </a:p>
        </p:txBody>
      </p:sp>
      <p:pic>
        <p:nvPicPr>
          <p:cNvPr id="4" name="Picture 3"/>
          <p:cNvPicPr>
            <a:picLocks noChangeAspect="1"/>
          </p:cNvPicPr>
          <p:nvPr/>
        </p:nvPicPr>
        <p:blipFill rotWithShape="1">
          <a:blip r:embed="rId3"/>
          <a:srcRect b="10086"/>
          <a:stretch/>
        </p:blipFill>
        <p:spPr>
          <a:xfrm>
            <a:off x="1976832" y="1327901"/>
            <a:ext cx="6705600" cy="4736016"/>
          </a:xfrm>
          <a:prstGeom prst="rect">
            <a:avLst/>
          </a:prstGeom>
        </p:spPr>
      </p:pic>
    </p:spTree>
    <p:extLst>
      <p:ext uri="{BB962C8B-B14F-4D97-AF65-F5344CB8AC3E}">
        <p14:creationId xmlns:p14="http://schemas.microsoft.com/office/powerpoint/2010/main" val="1009194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SOCIAL NETWORKS AND ARCHIVAL CONTEXT (SNAC)</a:t>
            </a:r>
          </a:p>
          <a:p>
            <a:endParaRPr lang="en-US" sz="2400" dirty="0" smtClean="0">
              <a:latin typeface="Classic Grotesque Pro"/>
              <a:cs typeface="Classic Grotesque Pro"/>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3" name="Rectangle 2"/>
          <p:cNvSpPr/>
          <p:nvPr/>
        </p:nvSpPr>
        <p:spPr>
          <a:xfrm rot="19727969">
            <a:off x="342547" y="770965"/>
            <a:ext cx="1219200"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err="1" smtClean="0">
                <a:solidFill>
                  <a:schemeClr val="tx1"/>
                </a:solidFill>
              </a:rPr>
              <a:t>Pitti</a:t>
            </a:r>
            <a:r>
              <a:rPr lang="en-CA" dirty="0" smtClean="0">
                <a:solidFill>
                  <a:schemeClr val="tx1"/>
                </a:solidFill>
              </a:rPr>
              <a:t> et al.</a:t>
            </a:r>
            <a:endParaRPr lang="en-CA" dirty="0">
              <a:solidFill>
                <a:schemeClr val="tx1"/>
              </a:solidFill>
            </a:endParaRPr>
          </a:p>
        </p:txBody>
      </p:sp>
      <p:pic>
        <p:nvPicPr>
          <p:cNvPr id="3074" name="Picture 2" descr="http://socialarchive.iath.virginia.edu/images/top_paper_dolls_art.jpg"/>
          <p:cNvPicPr>
            <a:picLocks noChangeAspect="1" noChangeArrowheads="1"/>
          </p:cNvPicPr>
          <p:nvPr/>
        </p:nvPicPr>
        <p:blipFill rotWithShape="1">
          <a:blip r:embed="rId2">
            <a:extLst>
              <a:ext uri="{28A0092B-C50C-407E-A947-70E740481C1C}">
                <a14:useLocalDpi xmlns:a14="http://schemas.microsoft.com/office/drawing/2010/main" val="0"/>
              </a:ext>
            </a:extLst>
          </a:blip>
          <a:srcRect r="39638"/>
          <a:stretch/>
        </p:blipFill>
        <p:spPr bwMode="auto">
          <a:xfrm>
            <a:off x="1976832" y="2326217"/>
            <a:ext cx="6979881"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2222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SOCIAL NETWORKS AND ARCHIVAL CONTEXT (SNAC)</a:t>
            </a:r>
          </a:p>
          <a:p>
            <a:endParaRPr lang="en-US" sz="2400" dirty="0" smtClean="0">
              <a:latin typeface="Classic Grotesque Pro"/>
            </a:endParaRPr>
          </a:p>
          <a:p>
            <a:pPr marL="457200" indent="-457200">
              <a:buFont typeface="Arial" panose="020B0604020202020204" pitchFamily="34" charset="0"/>
              <a:buChar char="•"/>
            </a:pPr>
            <a:r>
              <a:rPr lang="en-US" sz="2400" dirty="0">
                <a:latin typeface="Classic Grotesque Pro"/>
              </a:rPr>
              <a:t>Why is it a good idea to separate authority records from the archival descriptions?</a:t>
            </a:r>
            <a:br>
              <a:rPr lang="en-US" sz="2400" dirty="0">
                <a:latin typeface="Classic Grotesque Pro"/>
              </a:rPr>
            </a:br>
            <a:endParaRPr lang="en-US" sz="2400" dirty="0">
              <a:latin typeface="Classic Grotesque Pro"/>
            </a:endParaRPr>
          </a:p>
          <a:p>
            <a:pPr marL="457200" indent="-457200">
              <a:buFont typeface="Arial" panose="020B0604020202020204" pitchFamily="34" charset="0"/>
              <a:buChar char="•"/>
            </a:pPr>
            <a:r>
              <a:rPr lang="en-US" sz="2400" dirty="0" smtClean="0">
                <a:latin typeface="Classic Grotesque Pro"/>
              </a:rPr>
              <a:t>How has SNAC “set the stage” for international collaboration?</a:t>
            </a:r>
            <a:br>
              <a:rPr lang="en-US" sz="2400" dirty="0" smtClean="0">
                <a:latin typeface="Classic Grotesque Pro"/>
              </a:rPr>
            </a:br>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What standards are used in the SNAC project?</a:t>
            </a:r>
            <a:endParaRPr lang="en-US" sz="2400" dirty="0" smtClean="0">
              <a:latin typeface="Classic Grotesque Pro"/>
              <a:cs typeface="Classic Grotesque Std Medium"/>
            </a:endParaRPr>
          </a:p>
        </p:txBody>
      </p:sp>
    </p:spTree>
    <p:extLst>
      <p:ext uri="{BB962C8B-B14F-4D97-AF65-F5344CB8AC3E}">
        <p14:creationId xmlns:p14="http://schemas.microsoft.com/office/powerpoint/2010/main" val="630302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DESCRIPTION OF DIGITAL RECORDS</a:t>
            </a:r>
            <a:endParaRPr lang="en-US" dirty="0"/>
          </a:p>
          <a:p>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Digital information increases tenfold every five years</a:t>
            </a:r>
            <a:r>
              <a:rPr lang="en-US" sz="2400" dirty="0">
                <a:latin typeface="Classic Grotesque Pro"/>
              </a:rPr>
              <a:t/>
            </a:r>
            <a:br>
              <a:rPr lang="en-US" sz="2400" dirty="0">
                <a:latin typeface="Classic Grotesque Pro"/>
              </a:rPr>
            </a:br>
            <a:endParaRPr lang="en-US" sz="2400" dirty="0">
              <a:latin typeface="Classic Grotesque Pro"/>
            </a:endParaRPr>
          </a:p>
          <a:p>
            <a:pPr marL="457200" indent="-457200">
              <a:buFont typeface="Arial" panose="020B0604020202020204" pitchFamily="34" charset="0"/>
              <a:buChar char="•"/>
            </a:pPr>
            <a:r>
              <a:rPr lang="en-US" sz="2400" dirty="0" smtClean="0">
                <a:latin typeface="Classic Grotesque Pro"/>
              </a:rPr>
              <a:t>90% of the data in the world are said to have been created in the last two years</a:t>
            </a:r>
            <a:br>
              <a:rPr lang="en-US" sz="2400" dirty="0" smtClean="0">
                <a:latin typeface="Classic Grotesque Pro"/>
              </a:rPr>
            </a:br>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By 2020, there will be 5,2000 GB of data per person</a:t>
            </a:r>
            <a:endParaRPr lang="en-US" sz="2400" dirty="0" smtClean="0">
              <a:latin typeface="Classic Grotesque Pro"/>
              <a:cs typeface="Classic Grotesque Std Medium"/>
            </a:endParaRPr>
          </a:p>
        </p:txBody>
      </p:sp>
      <p:sp>
        <p:nvSpPr>
          <p:cNvPr id="3" name="Rectangle 2"/>
          <p:cNvSpPr/>
          <p:nvPr/>
        </p:nvSpPr>
        <p:spPr>
          <a:xfrm rot="19727969">
            <a:off x="342547" y="770965"/>
            <a:ext cx="1219200"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solidFill>
                  <a:schemeClr val="tx1"/>
                </a:solidFill>
              </a:rPr>
              <a:t>Geoffrey Yeo</a:t>
            </a:r>
            <a:endParaRPr lang="en-CA" dirty="0">
              <a:solidFill>
                <a:schemeClr val="tx1"/>
              </a:solidFill>
            </a:endParaRPr>
          </a:p>
        </p:txBody>
      </p:sp>
    </p:spTree>
    <p:extLst>
      <p:ext uri="{BB962C8B-B14F-4D97-AF65-F5344CB8AC3E}">
        <p14:creationId xmlns:p14="http://schemas.microsoft.com/office/powerpoint/2010/main" val="1721514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013282" cy="4815416"/>
          </a:xfrm>
        </p:spPr>
        <p:txBody>
          <a:bodyPr/>
          <a:lstStyle/>
          <a:p>
            <a:r>
              <a:rPr lang="en-US" dirty="0" smtClean="0"/>
              <a:t>DESCRIPTION OF DIGITAL RECORDS</a:t>
            </a:r>
            <a:endParaRPr lang="en-US" dirty="0"/>
          </a:p>
          <a:p>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What are some of the approaches to archival description that Geoffrey Yeo describes?</a:t>
            </a:r>
            <a:br>
              <a:rPr lang="en-US" sz="2400" dirty="0" smtClean="0">
                <a:latin typeface="Classic Grotesque Pro"/>
              </a:rPr>
            </a:br>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cs typeface="Classic Grotesque Std Medium"/>
              </a:rPr>
              <a:t>What are the advantages and disadvantages to each approach?</a:t>
            </a:r>
            <a:br>
              <a:rPr lang="en-US" sz="2400" dirty="0" smtClean="0">
                <a:latin typeface="Classic Grotesque Pro"/>
                <a:cs typeface="Classic Grotesque Std Medium"/>
              </a:rPr>
            </a:br>
            <a:endParaRPr lang="en-US" sz="2400" dirty="0" smtClean="0">
              <a:latin typeface="Classic Grotesque Pro"/>
              <a:cs typeface="Classic Grotesque Std Medium"/>
            </a:endParaRPr>
          </a:p>
          <a:p>
            <a:pPr marL="457200" indent="-457200">
              <a:buFont typeface="Arial" panose="020B0604020202020204" pitchFamily="34" charset="0"/>
              <a:buChar char="•"/>
            </a:pPr>
            <a:r>
              <a:rPr lang="en-US" sz="2400" dirty="0" smtClean="0">
                <a:latin typeface="Classic Grotesque Pro"/>
                <a:cs typeface="Classic Grotesque Std Medium"/>
              </a:rPr>
              <a:t>Can you think of other approaches to help archivists describe digital records?</a:t>
            </a:r>
          </a:p>
        </p:txBody>
      </p:sp>
    </p:spTree>
    <p:extLst>
      <p:ext uri="{BB962C8B-B14F-4D97-AF65-F5344CB8AC3E}">
        <p14:creationId xmlns:p14="http://schemas.microsoft.com/office/powerpoint/2010/main" val="2198981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DESCRIPTION OF DIGITAL RECORDS</a:t>
            </a:r>
            <a:endParaRPr lang="en-US" dirty="0"/>
          </a:p>
          <a:p>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Minimal processing</a:t>
            </a:r>
            <a:r>
              <a:rPr lang="en-US" sz="2400" dirty="0">
                <a:latin typeface="Classic Grotesque Pro"/>
              </a:rPr>
              <a:t/>
            </a:r>
            <a:br>
              <a:rPr lang="en-US" sz="2400" dirty="0">
                <a:latin typeface="Classic Grotesque Pro"/>
              </a:rPr>
            </a:br>
            <a:endParaRPr lang="en-US" sz="2400" dirty="0">
              <a:latin typeface="Classic Grotesque Pro"/>
            </a:endParaRPr>
          </a:p>
          <a:p>
            <a:pPr marL="457200" indent="-457200">
              <a:buFont typeface="Arial" panose="020B0604020202020204" pitchFamily="34" charset="0"/>
              <a:buChar char="•"/>
            </a:pPr>
            <a:r>
              <a:rPr lang="en-US" sz="2400" dirty="0" smtClean="0">
                <a:latin typeface="Classic Grotesque Pro"/>
              </a:rPr>
              <a:t>Reuse of metadata supplied by creator</a:t>
            </a:r>
            <a:br>
              <a:rPr lang="en-US" sz="2400" dirty="0" smtClean="0">
                <a:latin typeface="Classic Grotesque Pro"/>
              </a:rPr>
            </a:br>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rPr>
              <a:t>User contributions</a:t>
            </a:r>
          </a:p>
          <a:p>
            <a:pPr marL="457200" indent="-457200">
              <a:buFont typeface="Arial" panose="020B0604020202020204" pitchFamily="34" charset="0"/>
              <a:buChar char="•"/>
            </a:pPr>
            <a:endParaRPr lang="en-US" sz="2400" dirty="0" smtClean="0">
              <a:latin typeface="Classic Grotesque Pro"/>
            </a:endParaRPr>
          </a:p>
          <a:p>
            <a:pPr marL="457200" indent="-457200">
              <a:buFont typeface="Arial" panose="020B0604020202020204" pitchFamily="34" charset="0"/>
              <a:buChar char="•"/>
            </a:pPr>
            <a:r>
              <a:rPr lang="en-US" sz="2400" dirty="0" smtClean="0">
                <a:latin typeface="Classic Grotesque Pro"/>
                <a:cs typeface="Classic Grotesque Std Medium"/>
              </a:rPr>
              <a:t>Automated capture of descriptive information</a:t>
            </a:r>
          </a:p>
        </p:txBody>
      </p:sp>
    </p:spTree>
    <p:extLst>
      <p:ext uri="{BB962C8B-B14F-4D97-AF65-F5344CB8AC3E}">
        <p14:creationId xmlns:p14="http://schemas.microsoft.com/office/powerpoint/2010/main" val="2416130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archiwum.pl/images/stories/news/PR/ica-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0350" y="356281"/>
            <a:ext cx="2381250" cy="1581151"/>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3"/>
          </p:nvPr>
        </p:nvSpPr>
        <p:spPr>
          <a:xfrm>
            <a:off x="1976832" y="825501"/>
            <a:ext cx="6316563" cy="4815416"/>
          </a:xfrm>
        </p:spPr>
        <p:txBody>
          <a:bodyPr/>
          <a:lstStyle/>
          <a:p>
            <a:r>
              <a:rPr lang="en-US" dirty="0" smtClean="0"/>
              <a:t>ISAAR(CPF)</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a:t>F</a:t>
            </a:r>
            <a:r>
              <a:rPr lang="en-CA" sz="2400" dirty="0" smtClean="0"/>
              <a:t>irst edition published in 1996</a:t>
            </a:r>
            <a:br>
              <a:rPr lang="en-CA" sz="2400" dirty="0" smtClean="0"/>
            </a:br>
            <a:endParaRPr lang="en-CA" sz="2400" dirty="0"/>
          </a:p>
          <a:p>
            <a:pPr marL="342900" indent="-342900">
              <a:buFont typeface="Arial" panose="020B0604020202020204" pitchFamily="34" charset="0"/>
              <a:buChar char="•"/>
            </a:pPr>
            <a:r>
              <a:rPr lang="en-US" sz="2400" dirty="0" smtClean="0">
                <a:latin typeface="Classic Grotesque Pro"/>
              </a:rPr>
              <a:t>Second edition published in 2004</a:t>
            </a:r>
            <a:br>
              <a:rPr lang="en-US" sz="2400" dirty="0" smtClean="0">
                <a:latin typeface="Classic Grotesque Pro"/>
              </a:rPr>
            </a:br>
            <a:endParaRPr lang="en-US" sz="2400" dirty="0" smtClean="0">
              <a:latin typeface="Classic Grotesque Pro"/>
            </a:endParaRPr>
          </a:p>
          <a:p>
            <a:pPr marL="342900" indent="-342900">
              <a:buFont typeface="Arial" panose="020B0604020202020204" pitchFamily="34" charset="0"/>
              <a:buChar char="•"/>
            </a:pPr>
            <a:r>
              <a:rPr lang="en-US" sz="2400" dirty="0" smtClean="0">
                <a:latin typeface="Classic Grotesque Pro"/>
              </a:rPr>
              <a:t>Provides guidance for preparing authority records</a:t>
            </a:r>
            <a:br>
              <a:rPr lang="en-US" sz="2400" dirty="0" smtClean="0">
                <a:latin typeface="Classic Grotesque Pro"/>
              </a:rPr>
            </a:br>
            <a:endParaRPr lang="en-US" sz="2400" dirty="0" smtClean="0">
              <a:latin typeface="Classic Grotesque Pro"/>
            </a:endParaRPr>
          </a:p>
          <a:p>
            <a:pPr marL="342900" indent="-342900">
              <a:buFont typeface="Arial" panose="020B0604020202020204" pitchFamily="34" charset="0"/>
              <a:buChar char="•"/>
            </a:pPr>
            <a:r>
              <a:rPr lang="en-US" sz="2400" dirty="0" smtClean="0">
                <a:latin typeface="Classic Grotesque Pro"/>
              </a:rPr>
              <a:t>How can authority records be used in archival description systems?</a:t>
            </a:r>
            <a:br>
              <a:rPr lang="en-US" sz="2400" dirty="0" smtClean="0">
                <a:latin typeface="Classic Grotesque Pro"/>
              </a:rPr>
            </a:br>
            <a:endParaRPr lang="en-US" sz="2400" dirty="0" smtClean="0">
              <a:latin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2877359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7" name="Straight Arrow Connector 116"/>
          <p:cNvCxnSpPr>
            <a:stCxn id="77" idx="0"/>
            <a:endCxn id="17" idx="2"/>
          </p:cNvCxnSpPr>
          <p:nvPr/>
        </p:nvCxnSpPr>
        <p:spPr>
          <a:xfrm flipH="1" flipV="1">
            <a:off x="2212594" y="1957753"/>
            <a:ext cx="630321" cy="1692581"/>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315437" y="581444"/>
            <a:ext cx="8462682" cy="4026651"/>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RECORDS AND CONTEXT CONTROL</a:t>
            </a: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r>
              <a:rPr lang="en-CA" sz="3600" dirty="0" smtClean="0">
                <a:solidFill>
                  <a:schemeClr val="tx1"/>
                </a:solidFill>
              </a:rPr>
              <a:t>RAD ARCHIVAL DESCRIPTION</a:t>
            </a:r>
          </a:p>
        </p:txBody>
      </p:sp>
      <p:sp>
        <p:nvSpPr>
          <p:cNvPr id="4" name="Rectangle 3"/>
          <p:cNvSpPr/>
          <p:nvPr/>
        </p:nvSpPr>
        <p:spPr>
          <a:xfrm>
            <a:off x="340660" y="581444"/>
            <a:ext cx="8462682" cy="4026651"/>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36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p:txBody>
      </p:sp>
      <p:sp>
        <p:nvSpPr>
          <p:cNvPr id="17" name="Rectangle 16"/>
          <p:cNvSpPr/>
          <p:nvPr/>
        </p:nvSpPr>
        <p:spPr>
          <a:xfrm>
            <a:off x="640978" y="1245896"/>
            <a:ext cx="3143231" cy="71185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PROVENANCE</a:t>
            </a:r>
            <a:endParaRPr lang="en-CA" sz="1000" dirty="0">
              <a:solidFill>
                <a:schemeClr val="tx1"/>
              </a:solidFill>
            </a:endParaRPr>
          </a:p>
        </p:txBody>
      </p:sp>
      <p:sp>
        <p:nvSpPr>
          <p:cNvPr id="18" name="TextBox 17"/>
          <p:cNvSpPr txBox="1"/>
          <p:nvPr/>
        </p:nvSpPr>
        <p:spPr>
          <a:xfrm>
            <a:off x="5773272" y="2219576"/>
            <a:ext cx="1882588" cy="369332"/>
          </a:xfrm>
          <a:prstGeom prst="rect">
            <a:avLst/>
          </a:prstGeom>
          <a:noFill/>
          <a:ln w="57150">
            <a:solidFill>
              <a:srgbClr val="FFC000"/>
            </a:solidFill>
          </a:ln>
        </p:spPr>
        <p:txBody>
          <a:bodyPr wrap="square" rtlCol="0">
            <a:spAutoFit/>
          </a:bodyPr>
          <a:lstStyle/>
          <a:p>
            <a:pPr algn="ctr"/>
            <a:r>
              <a:rPr lang="en-CA" dirty="0" smtClean="0"/>
              <a:t>Series</a:t>
            </a:r>
            <a:endParaRPr lang="en-CA" dirty="0"/>
          </a:p>
        </p:txBody>
      </p:sp>
      <p:sp>
        <p:nvSpPr>
          <p:cNvPr id="19" name="TextBox 18"/>
          <p:cNvSpPr txBox="1"/>
          <p:nvPr/>
        </p:nvSpPr>
        <p:spPr>
          <a:xfrm>
            <a:off x="6149788" y="2934970"/>
            <a:ext cx="1882588" cy="369332"/>
          </a:xfrm>
          <a:prstGeom prst="rect">
            <a:avLst/>
          </a:prstGeom>
          <a:noFill/>
          <a:ln w="57150">
            <a:solidFill>
              <a:srgbClr val="FFC000"/>
            </a:solidFill>
          </a:ln>
        </p:spPr>
        <p:txBody>
          <a:bodyPr wrap="square" rtlCol="0">
            <a:spAutoFit/>
          </a:bodyPr>
          <a:lstStyle/>
          <a:p>
            <a:pPr algn="ctr"/>
            <a:r>
              <a:rPr lang="en-CA" dirty="0" smtClean="0"/>
              <a:t>File</a:t>
            </a:r>
            <a:endParaRPr lang="en-CA" dirty="0"/>
          </a:p>
        </p:txBody>
      </p:sp>
      <p:cxnSp>
        <p:nvCxnSpPr>
          <p:cNvPr id="20" name="Straight Arrow Connector 19"/>
          <p:cNvCxnSpPr>
            <a:stCxn id="18" idx="2"/>
            <a:endCxn id="19" idx="0"/>
          </p:cNvCxnSpPr>
          <p:nvPr/>
        </p:nvCxnSpPr>
        <p:spPr>
          <a:xfrm>
            <a:off x="6714566" y="2588908"/>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667501" y="3650334"/>
            <a:ext cx="1882588" cy="369332"/>
          </a:xfrm>
          <a:prstGeom prst="rect">
            <a:avLst/>
          </a:prstGeom>
          <a:noFill/>
          <a:ln w="57150">
            <a:solidFill>
              <a:srgbClr val="FFC000"/>
            </a:solidFill>
          </a:ln>
        </p:spPr>
        <p:txBody>
          <a:bodyPr wrap="square" rtlCol="0">
            <a:spAutoFit/>
          </a:bodyPr>
          <a:lstStyle/>
          <a:p>
            <a:pPr algn="ctr"/>
            <a:r>
              <a:rPr lang="en-CA" dirty="0" smtClean="0"/>
              <a:t>Item</a:t>
            </a:r>
            <a:endParaRPr lang="en-CA" dirty="0"/>
          </a:p>
        </p:txBody>
      </p:sp>
      <p:cxnSp>
        <p:nvCxnSpPr>
          <p:cNvPr id="25" name="Straight Arrow Connector 24"/>
          <p:cNvCxnSpPr>
            <a:stCxn id="19" idx="2"/>
            <a:endCxn id="24" idx="0"/>
          </p:cNvCxnSpPr>
          <p:nvPr/>
        </p:nvCxnSpPr>
        <p:spPr>
          <a:xfrm>
            <a:off x="7091082" y="3304302"/>
            <a:ext cx="517713" cy="34603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7" idx="3"/>
            <a:endCxn id="66" idx="1"/>
          </p:cNvCxnSpPr>
          <p:nvPr/>
        </p:nvCxnSpPr>
        <p:spPr>
          <a:xfrm>
            <a:off x="3784209" y="1601825"/>
            <a:ext cx="1622649"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406858" y="1245896"/>
            <a:ext cx="3143231" cy="71185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FONDS</a:t>
            </a:r>
            <a:endParaRPr lang="en-CA" sz="1000" dirty="0">
              <a:solidFill>
                <a:schemeClr val="tx1"/>
              </a:solidFill>
            </a:endParaRPr>
          </a:p>
        </p:txBody>
      </p:sp>
      <p:cxnSp>
        <p:nvCxnSpPr>
          <p:cNvPr id="74" name="Straight Arrow Connector 73"/>
          <p:cNvCxnSpPr/>
          <p:nvPr/>
        </p:nvCxnSpPr>
        <p:spPr>
          <a:xfrm>
            <a:off x="6689343" y="2588908"/>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2343986" y="2938207"/>
            <a:ext cx="1882588" cy="369332"/>
          </a:xfrm>
          <a:prstGeom prst="rect">
            <a:avLst/>
          </a:prstGeom>
          <a:solidFill>
            <a:schemeClr val="bg1"/>
          </a:solidFill>
          <a:ln w="57150">
            <a:solidFill>
              <a:srgbClr val="FFC000"/>
            </a:solidFill>
          </a:ln>
        </p:spPr>
        <p:txBody>
          <a:bodyPr wrap="square" rtlCol="0">
            <a:spAutoFit/>
          </a:bodyPr>
          <a:lstStyle/>
          <a:p>
            <a:pPr algn="ctr"/>
            <a:r>
              <a:rPr lang="en-CA" dirty="0" smtClean="0"/>
              <a:t>Person</a:t>
            </a:r>
            <a:endParaRPr lang="en-CA" dirty="0"/>
          </a:p>
        </p:txBody>
      </p:sp>
      <p:sp>
        <p:nvSpPr>
          <p:cNvPr id="77" name="TextBox 76"/>
          <p:cNvSpPr txBox="1"/>
          <p:nvPr/>
        </p:nvSpPr>
        <p:spPr>
          <a:xfrm>
            <a:off x="1901621" y="3650334"/>
            <a:ext cx="1882588" cy="369332"/>
          </a:xfrm>
          <a:prstGeom prst="rect">
            <a:avLst/>
          </a:prstGeom>
          <a:noFill/>
          <a:ln w="57150">
            <a:solidFill>
              <a:srgbClr val="FFC000"/>
            </a:solidFill>
          </a:ln>
        </p:spPr>
        <p:txBody>
          <a:bodyPr wrap="square" rtlCol="0">
            <a:spAutoFit/>
          </a:bodyPr>
          <a:lstStyle/>
          <a:p>
            <a:pPr algn="ctr"/>
            <a:r>
              <a:rPr lang="en-CA" dirty="0" smtClean="0"/>
              <a:t>Family</a:t>
            </a:r>
            <a:endParaRPr lang="en-CA" dirty="0"/>
          </a:p>
        </p:txBody>
      </p:sp>
      <p:cxnSp>
        <p:nvCxnSpPr>
          <p:cNvPr id="79" name="Straight Arrow Connector 78"/>
          <p:cNvCxnSpPr>
            <a:stCxn id="75" idx="0"/>
            <a:endCxn id="17" idx="2"/>
          </p:cNvCxnSpPr>
          <p:nvPr/>
        </p:nvCxnSpPr>
        <p:spPr>
          <a:xfrm flipV="1">
            <a:off x="1586460" y="1957753"/>
            <a:ext cx="626134" cy="258899"/>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a:stCxn id="76" idx="0"/>
            <a:endCxn id="17" idx="2"/>
          </p:cNvCxnSpPr>
          <p:nvPr/>
        </p:nvCxnSpPr>
        <p:spPr>
          <a:xfrm flipH="1" flipV="1">
            <a:off x="2212594" y="1957753"/>
            <a:ext cx="1072686" cy="980454"/>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stCxn id="66" idx="2"/>
            <a:endCxn id="18" idx="0"/>
          </p:cNvCxnSpPr>
          <p:nvPr/>
        </p:nvCxnSpPr>
        <p:spPr>
          <a:xfrm flipH="1">
            <a:off x="6714566" y="1957753"/>
            <a:ext cx="263908" cy="261823"/>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645166" y="2216652"/>
            <a:ext cx="1882588" cy="369332"/>
          </a:xfrm>
          <a:prstGeom prst="rect">
            <a:avLst/>
          </a:prstGeom>
          <a:solidFill>
            <a:schemeClr val="bg1"/>
          </a:solidFill>
          <a:ln w="57150">
            <a:solidFill>
              <a:srgbClr val="FFC000"/>
            </a:solidFill>
          </a:ln>
        </p:spPr>
        <p:txBody>
          <a:bodyPr wrap="square" rtlCol="0">
            <a:spAutoFit/>
          </a:bodyPr>
          <a:lstStyle/>
          <a:p>
            <a:pPr algn="ctr"/>
            <a:r>
              <a:rPr lang="en-CA" dirty="0" smtClean="0"/>
              <a:t>Corporate body</a:t>
            </a:r>
            <a:endParaRPr lang="en-CA" dirty="0"/>
          </a:p>
        </p:txBody>
      </p:sp>
    </p:spTree>
    <p:extLst>
      <p:ext uri="{BB962C8B-B14F-4D97-AF65-F5344CB8AC3E}">
        <p14:creationId xmlns:p14="http://schemas.microsoft.com/office/powerpoint/2010/main" val="3856370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0660" y="584816"/>
            <a:ext cx="8462682" cy="1498889"/>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CONTEXT CONTROL</a:t>
            </a:r>
          </a:p>
          <a:p>
            <a:pPr algn="ctr"/>
            <a:endParaRPr lang="en-CA" sz="1000" dirty="0" smtClean="0">
              <a:solidFill>
                <a:schemeClr val="tx1"/>
              </a:solidFill>
            </a:endParaRPr>
          </a:p>
          <a:p>
            <a:pPr algn="ctr"/>
            <a:endParaRPr lang="en-CA" sz="1000" dirty="0">
              <a:solidFill>
                <a:schemeClr val="tx1"/>
              </a:solidFill>
            </a:endParaRPr>
          </a:p>
          <a:p>
            <a:pPr algn="ctr"/>
            <a:endParaRPr lang="en-CA" sz="1000" dirty="0">
              <a:solidFill>
                <a:schemeClr val="tx1"/>
              </a:solidFill>
            </a:endParaRPr>
          </a:p>
          <a:p>
            <a:pPr algn="ctr"/>
            <a:endParaRPr lang="en-CA" sz="3600" dirty="0">
              <a:solidFill>
                <a:schemeClr val="tx1"/>
              </a:solidFill>
            </a:endParaRPr>
          </a:p>
        </p:txBody>
      </p:sp>
      <p:sp>
        <p:nvSpPr>
          <p:cNvPr id="5" name="TextBox 4"/>
          <p:cNvSpPr txBox="1"/>
          <p:nvPr/>
        </p:nvSpPr>
        <p:spPr>
          <a:xfrm>
            <a:off x="448237" y="697478"/>
            <a:ext cx="1882588" cy="369332"/>
          </a:xfrm>
          <a:prstGeom prst="rect">
            <a:avLst/>
          </a:prstGeom>
          <a:noFill/>
          <a:ln w="57150">
            <a:solidFill>
              <a:srgbClr val="FFC000"/>
            </a:solidFill>
          </a:ln>
        </p:spPr>
        <p:txBody>
          <a:bodyPr wrap="square" rtlCol="0">
            <a:spAutoFit/>
          </a:bodyPr>
          <a:lstStyle/>
          <a:p>
            <a:pPr algn="ctr"/>
            <a:r>
              <a:rPr lang="en-CA" dirty="0" smtClean="0"/>
              <a:t>Organization</a:t>
            </a:r>
            <a:endParaRPr lang="en-CA" dirty="0"/>
          </a:p>
        </p:txBody>
      </p:sp>
      <p:sp>
        <p:nvSpPr>
          <p:cNvPr id="6" name="TextBox 5"/>
          <p:cNvSpPr txBox="1"/>
          <p:nvPr/>
        </p:nvSpPr>
        <p:spPr>
          <a:xfrm>
            <a:off x="448237" y="1400318"/>
            <a:ext cx="1882588" cy="369332"/>
          </a:xfrm>
          <a:prstGeom prst="rect">
            <a:avLst/>
          </a:prstGeom>
          <a:noFill/>
          <a:ln w="57150">
            <a:solidFill>
              <a:srgbClr val="FFC000"/>
            </a:solidFill>
          </a:ln>
        </p:spPr>
        <p:txBody>
          <a:bodyPr wrap="square" rtlCol="0">
            <a:spAutoFit/>
          </a:bodyPr>
          <a:lstStyle/>
          <a:p>
            <a:pPr algn="ctr"/>
            <a:r>
              <a:rPr lang="en-CA" dirty="0" smtClean="0"/>
              <a:t>Agency</a:t>
            </a:r>
            <a:endParaRPr lang="en-CA" dirty="0"/>
          </a:p>
        </p:txBody>
      </p:sp>
      <p:cxnSp>
        <p:nvCxnSpPr>
          <p:cNvPr id="8" name="Straight Arrow Connector 7"/>
          <p:cNvCxnSpPr>
            <a:stCxn id="5" idx="2"/>
            <a:endCxn id="6" idx="0"/>
          </p:cNvCxnSpPr>
          <p:nvPr/>
        </p:nvCxnSpPr>
        <p:spPr>
          <a:xfrm>
            <a:off x="1389531" y="1066810"/>
            <a:ext cx="0" cy="333508"/>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714566" y="697478"/>
            <a:ext cx="1882588" cy="369332"/>
          </a:xfrm>
          <a:prstGeom prst="rect">
            <a:avLst/>
          </a:prstGeom>
          <a:noFill/>
          <a:ln w="57150">
            <a:solidFill>
              <a:srgbClr val="FFC000"/>
            </a:solidFill>
          </a:ln>
        </p:spPr>
        <p:txBody>
          <a:bodyPr wrap="square" rtlCol="0">
            <a:spAutoFit/>
          </a:bodyPr>
          <a:lstStyle/>
          <a:p>
            <a:pPr algn="ctr"/>
            <a:r>
              <a:rPr lang="en-CA" dirty="0" smtClean="0"/>
              <a:t>Family</a:t>
            </a:r>
            <a:endParaRPr lang="en-CA" dirty="0"/>
          </a:p>
        </p:txBody>
      </p:sp>
      <p:sp>
        <p:nvSpPr>
          <p:cNvPr id="10" name="TextBox 9"/>
          <p:cNvSpPr txBox="1"/>
          <p:nvPr/>
        </p:nvSpPr>
        <p:spPr>
          <a:xfrm>
            <a:off x="6714566" y="1400318"/>
            <a:ext cx="1882588" cy="369332"/>
          </a:xfrm>
          <a:prstGeom prst="rect">
            <a:avLst/>
          </a:prstGeom>
          <a:noFill/>
          <a:ln w="57150">
            <a:solidFill>
              <a:srgbClr val="FFC000"/>
            </a:solidFill>
          </a:ln>
        </p:spPr>
        <p:txBody>
          <a:bodyPr wrap="square" rtlCol="0">
            <a:spAutoFit/>
          </a:bodyPr>
          <a:lstStyle/>
          <a:p>
            <a:pPr algn="ctr"/>
            <a:r>
              <a:rPr lang="en-CA" dirty="0" smtClean="0"/>
              <a:t>Person</a:t>
            </a:r>
            <a:endParaRPr lang="en-CA" dirty="0"/>
          </a:p>
        </p:txBody>
      </p:sp>
      <p:cxnSp>
        <p:nvCxnSpPr>
          <p:cNvPr id="11" name="Straight Arrow Connector 10"/>
          <p:cNvCxnSpPr>
            <a:stCxn id="9" idx="2"/>
            <a:endCxn id="10" idx="0"/>
          </p:cNvCxnSpPr>
          <p:nvPr/>
        </p:nvCxnSpPr>
        <p:spPr>
          <a:xfrm>
            <a:off x="7655860" y="1066810"/>
            <a:ext cx="0" cy="333508"/>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3"/>
            <a:endCxn id="10" idx="1"/>
          </p:cNvCxnSpPr>
          <p:nvPr/>
        </p:nvCxnSpPr>
        <p:spPr>
          <a:xfrm>
            <a:off x="2330825" y="1584984"/>
            <a:ext cx="4383741" cy="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810683" y="2223920"/>
            <a:ext cx="5522636" cy="305593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RECORDS CONTROL</a:t>
            </a:r>
          </a:p>
          <a:p>
            <a:pPr algn="ctr"/>
            <a:endParaRPr lang="en-CA" sz="3600" dirty="0">
              <a:solidFill>
                <a:schemeClr val="tx1"/>
              </a:solidFill>
            </a:endParaRPr>
          </a:p>
          <a:p>
            <a:pPr algn="ctr"/>
            <a:endParaRPr lang="en-CA" sz="3600" dirty="0" smtClean="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a:solidFill>
                <a:schemeClr val="tx1"/>
              </a:solidFill>
            </a:endParaRPr>
          </a:p>
          <a:p>
            <a:pPr algn="ctr"/>
            <a:r>
              <a:rPr lang="en-CA" sz="3600" dirty="0" smtClean="0">
                <a:solidFill>
                  <a:schemeClr val="tx1"/>
                </a:solidFill>
              </a:rPr>
              <a:t>RAD ARCHIVAL DESCRIPTION</a:t>
            </a:r>
            <a:endParaRPr lang="en-CA" sz="3600" dirty="0">
              <a:solidFill>
                <a:schemeClr val="tx1"/>
              </a:solidFill>
            </a:endParaRPr>
          </a:p>
        </p:txBody>
      </p:sp>
      <p:sp>
        <p:nvSpPr>
          <p:cNvPr id="18" name="TextBox 17"/>
          <p:cNvSpPr txBox="1"/>
          <p:nvPr/>
        </p:nvSpPr>
        <p:spPr>
          <a:xfrm>
            <a:off x="2664007" y="2930357"/>
            <a:ext cx="1882588" cy="369332"/>
          </a:xfrm>
          <a:prstGeom prst="rect">
            <a:avLst/>
          </a:prstGeom>
          <a:noFill/>
          <a:ln w="57150">
            <a:solidFill>
              <a:srgbClr val="FFC000"/>
            </a:solidFill>
          </a:ln>
        </p:spPr>
        <p:txBody>
          <a:bodyPr wrap="square" rtlCol="0">
            <a:spAutoFit/>
          </a:bodyPr>
          <a:lstStyle/>
          <a:p>
            <a:pPr algn="ctr"/>
            <a:r>
              <a:rPr lang="en-CA" dirty="0" smtClean="0"/>
              <a:t>Series</a:t>
            </a:r>
            <a:endParaRPr lang="en-CA" dirty="0"/>
          </a:p>
        </p:txBody>
      </p:sp>
      <p:sp>
        <p:nvSpPr>
          <p:cNvPr id="19" name="TextBox 18"/>
          <p:cNvSpPr txBox="1"/>
          <p:nvPr/>
        </p:nvSpPr>
        <p:spPr>
          <a:xfrm>
            <a:off x="3040523" y="3645751"/>
            <a:ext cx="1882588" cy="369332"/>
          </a:xfrm>
          <a:prstGeom prst="rect">
            <a:avLst/>
          </a:prstGeom>
          <a:noFill/>
          <a:ln w="57150">
            <a:solidFill>
              <a:srgbClr val="FFC000"/>
            </a:solidFill>
          </a:ln>
        </p:spPr>
        <p:txBody>
          <a:bodyPr wrap="square" rtlCol="0">
            <a:spAutoFit/>
          </a:bodyPr>
          <a:lstStyle/>
          <a:p>
            <a:pPr algn="ctr"/>
            <a:r>
              <a:rPr lang="en-CA" dirty="0" smtClean="0"/>
              <a:t>File</a:t>
            </a:r>
            <a:endParaRPr lang="en-CA" dirty="0"/>
          </a:p>
        </p:txBody>
      </p:sp>
      <p:cxnSp>
        <p:nvCxnSpPr>
          <p:cNvPr id="20" name="Straight Arrow Connector 19"/>
          <p:cNvCxnSpPr>
            <a:stCxn id="18" idx="2"/>
            <a:endCxn id="19" idx="0"/>
          </p:cNvCxnSpPr>
          <p:nvPr/>
        </p:nvCxnSpPr>
        <p:spPr>
          <a:xfrm>
            <a:off x="3605301" y="3299689"/>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558236" y="4361115"/>
            <a:ext cx="1882588" cy="369332"/>
          </a:xfrm>
          <a:prstGeom prst="rect">
            <a:avLst/>
          </a:prstGeom>
          <a:noFill/>
          <a:ln w="57150">
            <a:solidFill>
              <a:srgbClr val="FFC000"/>
            </a:solidFill>
          </a:ln>
        </p:spPr>
        <p:txBody>
          <a:bodyPr wrap="square" rtlCol="0">
            <a:spAutoFit/>
          </a:bodyPr>
          <a:lstStyle/>
          <a:p>
            <a:pPr algn="ctr"/>
            <a:r>
              <a:rPr lang="en-CA" dirty="0" smtClean="0"/>
              <a:t>Item</a:t>
            </a:r>
            <a:endParaRPr lang="en-CA" dirty="0"/>
          </a:p>
        </p:txBody>
      </p:sp>
      <p:cxnSp>
        <p:nvCxnSpPr>
          <p:cNvPr id="25" name="Straight Arrow Connector 24"/>
          <p:cNvCxnSpPr>
            <a:stCxn id="19" idx="2"/>
            <a:endCxn id="24" idx="0"/>
          </p:cNvCxnSpPr>
          <p:nvPr/>
        </p:nvCxnSpPr>
        <p:spPr>
          <a:xfrm>
            <a:off x="3981817" y="4015083"/>
            <a:ext cx="517713" cy="34603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Elbow Connector 35"/>
          <p:cNvCxnSpPr>
            <a:stCxn id="6" idx="1"/>
            <a:endCxn id="26" idx="1"/>
          </p:cNvCxnSpPr>
          <p:nvPr/>
        </p:nvCxnSpPr>
        <p:spPr>
          <a:xfrm rot="10800000" flipH="1" flipV="1">
            <a:off x="448236" y="1584984"/>
            <a:ext cx="990601" cy="4279012"/>
          </a:xfrm>
          <a:prstGeom prst="bentConnector3">
            <a:avLst>
              <a:gd name="adj1" fmla="val -30769"/>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8" name="Elbow Connector 37"/>
          <p:cNvCxnSpPr>
            <a:stCxn id="10" idx="3"/>
            <a:endCxn id="26" idx="3"/>
          </p:cNvCxnSpPr>
          <p:nvPr/>
        </p:nvCxnSpPr>
        <p:spPr>
          <a:xfrm flipH="1">
            <a:off x="7705166" y="1584984"/>
            <a:ext cx="891988" cy="4279012"/>
          </a:xfrm>
          <a:prstGeom prst="bentConnector3">
            <a:avLst>
              <a:gd name="adj1" fmla="val -42713"/>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1438838" y="5638063"/>
            <a:ext cx="6266328" cy="451865"/>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ISAAR-CPF AUTHORITY RECORD</a:t>
            </a:r>
          </a:p>
        </p:txBody>
      </p:sp>
      <p:cxnSp>
        <p:nvCxnSpPr>
          <p:cNvPr id="41" name="Elbow Connector 40"/>
          <p:cNvCxnSpPr>
            <a:stCxn id="17" idx="2"/>
            <a:endCxn id="26" idx="0"/>
          </p:cNvCxnSpPr>
          <p:nvPr/>
        </p:nvCxnSpPr>
        <p:spPr>
          <a:xfrm rot="16200000" flipH="1">
            <a:off x="4392898" y="5458959"/>
            <a:ext cx="358206" cy="1"/>
          </a:xfrm>
          <a:prstGeom prst="bentConnector3">
            <a:avLst>
              <a:gd name="adj1" fmla="val 50000"/>
            </a:avLst>
          </a:prstGeom>
          <a:ln w="5715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6503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1" y="825501"/>
            <a:ext cx="6514025" cy="4815416"/>
          </a:xfrm>
        </p:spPr>
        <p:txBody>
          <a:bodyPr/>
          <a:lstStyle/>
          <a:p>
            <a:r>
              <a:rPr lang="en-US" dirty="0" smtClean="0"/>
              <a:t>AGENDA</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Announcements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Review the role of provenance in archival description</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Discuss readings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Introduce ISAAR(CPF) and EAC standards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Demonstration of “History Research Tool”</a:t>
            </a:r>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8465111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ELEMENTS OF AN AUTHORITY RECORD</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Identity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Description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Relationships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Control area</a:t>
            </a:r>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36810294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pic>
        <p:nvPicPr>
          <p:cNvPr id="3" name="Picture 2">
            <a:hlinkClick r:id="rId3"/>
          </p:cNvPr>
          <p:cNvPicPr>
            <a:picLocks noChangeAspect="1"/>
          </p:cNvPicPr>
          <p:nvPr/>
        </p:nvPicPr>
        <p:blipFill rotWithShape="1">
          <a:blip r:embed="rId4"/>
          <a:srcRect r="2804"/>
          <a:stretch/>
        </p:blipFill>
        <p:spPr>
          <a:xfrm>
            <a:off x="1976832" y="1409700"/>
            <a:ext cx="6971225" cy="4038600"/>
          </a:xfrm>
          <a:prstGeom prst="rect">
            <a:avLst/>
          </a:prstGeom>
        </p:spPr>
      </p:pic>
      <p:cxnSp>
        <p:nvCxnSpPr>
          <p:cNvPr id="4" name="Straight Arrow Connector 3"/>
          <p:cNvCxnSpPr/>
          <p:nvPr/>
        </p:nvCxnSpPr>
        <p:spPr>
          <a:xfrm flipV="1">
            <a:off x="1595832" y="2090206"/>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3633966" y="2226278"/>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6" name="Straight Arrow Connector 5"/>
          <p:cNvCxnSpPr/>
          <p:nvPr/>
        </p:nvCxnSpPr>
        <p:spPr>
          <a:xfrm flipV="1">
            <a:off x="1595832" y="3538989"/>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3711850" y="3250667"/>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8" name="Straight Arrow Connector 7"/>
          <p:cNvCxnSpPr/>
          <p:nvPr/>
        </p:nvCxnSpPr>
        <p:spPr>
          <a:xfrm flipV="1">
            <a:off x="7582974" y="2629199"/>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6525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976832" y="1344837"/>
            <a:ext cx="4505325" cy="4714875"/>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cxnSp>
        <p:nvCxnSpPr>
          <p:cNvPr id="4" name="Straight Arrow Connector 3"/>
          <p:cNvCxnSpPr/>
          <p:nvPr/>
        </p:nvCxnSpPr>
        <p:spPr>
          <a:xfrm flipV="1">
            <a:off x="2088542" y="185326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2067168" y="1361315"/>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6" name="Straight Arrow Connector 5"/>
          <p:cNvCxnSpPr/>
          <p:nvPr/>
        </p:nvCxnSpPr>
        <p:spPr>
          <a:xfrm flipV="1">
            <a:off x="2067168" y="321241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1973888" y="4740611"/>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9" name="Straight Arrow Connector 8"/>
          <p:cNvCxnSpPr/>
          <p:nvPr/>
        </p:nvCxnSpPr>
        <p:spPr>
          <a:xfrm flipV="1">
            <a:off x="2410068" y="582950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52746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cs typeface="Classic Grotesque Pro"/>
              </a:rPr>
              <a:t>EAC</a:t>
            </a:r>
            <a:br>
              <a:rPr lang="en-US" dirty="0" smtClean="0">
                <a:cs typeface="Classic Grotesque Pro"/>
              </a:rPr>
            </a:br>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Approved in January 2011</a:t>
            </a:r>
            <a:br>
              <a:rPr lang="en-CA" sz="2400" dirty="0" smtClean="0"/>
            </a:br>
            <a:endParaRPr lang="en-CA" sz="2400" dirty="0"/>
          </a:p>
          <a:p>
            <a:pPr marL="342900" indent="-342900">
              <a:buFont typeface="Arial" panose="020B0604020202020204" pitchFamily="34" charset="0"/>
              <a:buChar char="•"/>
            </a:pPr>
            <a:r>
              <a:rPr lang="en-CA" sz="2400" dirty="0" smtClean="0"/>
              <a:t>Maintained </a:t>
            </a:r>
            <a:r>
              <a:rPr lang="en-CA" sz="2400" dirty="0"/>
              <a:t>by the Society of American Archivists in partnership with the Berlin State </a:t>
            </a:r>
            <a:r>
              <a:rPr lang="en-CA" sz="2400" dirty="0" smtClean="0"/>
              <a:t>Library</a:t>
            </a:r>
            <a:r>
              <a:rPr lang="en-US" sz="2400" dirty="0" smtClean="0">
                <a:latin typeface="Classic Grotesque Pro"/>
              </a:rPr>
              <a:t/>
            </a:r>
            <a:br>
              <a:rPr lang="en-US" sz="2400" dirty="0" smtClean="0">
                <a:latin typeface="Classic Grotesque Pro"/>
              </a:rPr>
            </a:br>
            <a:endParaRPr lang="en-US" sz="2400" dirty="0" smtClean="0">
              <a:latin typeface="Classic Grotesque Pro"/>
            </a:endParaRPr>
          </a:p>
          <a:p>
            <a:pPr marL="342900" indent="-342900">
              <a:buFont typeface="Arial" panose="020B0604020202020204" pitchFamily="34" charset="0"/>
              <a:buChar char="•"/>
            </a:pPr>
            <a:r>
              <a:rPr lang="en-CA" sz="2400" dirty="0" smtClean="0"/>
              <a:t>Supports </a:t>
            </a:r>
            <a:r>
              <a:rPr lang="en-CA" sz="2400" dirty="0"/>
              <a:t>the exchange of ISAAR (CPF) compliant authority </a:t>
            </a:r>
            <a:r>
              <a:rPr lang="en-CA" sz="2400" dirty="0" smtClean="0"/>
              <a:t>records</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US" sz="2400" dirty="0" smtClean="0">
                <a:latin typeface="Classic Grotesque Pro"/>
              </a:rPr>
              <a:t>We will revisit the EAC standard during Week Eleven “Archives Technology”</a:t>
            </a:r>
            <a:br>
              <a:rPr lang="en-US" sz="2400" dirty="0" smtClean="0">
                <a:latin typeface="Classic Grotesque Pro"/>
              </a:rPr>
            </a:br>
            <a:endParaRPr lang="en-US" sz="2400" dirty="0" smtClean="0">
              <a:latin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pic>
        <p:nvPicPr>
          <p:cNvPr id="2050" name="Picture 2" descr="http://1.bp.blogspot.com/-m0rJ6w_shc4/T9h8_uy2JTI/AAAAAAAABlw/ySdd96BA2Ps/s1600/ea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7773" y="628732"/>
            <a:ext cx="2730047" cy="965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978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HISTORY RESEARCH TOOL</a:t>
            </a:r>
          </a:p>
          <a:p>
            <a:endParaRPr lang="en-US" sz="2400" dirty="0" smtClean="0">
              <a:latin typeface="Classic Grotesque Pro"/>
            </a:endParaRPr>
          </a:p>
          <a:p>
            <a:endParaRPr lang="en-US" sz="2400" dirty="0" smtClean="0">
              <a:latin typeface="Classic Grotesque Pro"/>
              <a:cs typeface="Classic Grotesque Pro"/>
            </a:endParaRPr>
          </a:p>
          <a:p>
            <a:pPr marL="342900" indent="-342900">
              <a:buFont typeface="Arial" panose="020B0604020202020204" pitchFamily="34" charset="0"/>
              <a:buChar char="•"/>
            </a:pPr>
            <a:endParaRPr lang="en-US" sz="2400" dirty="0" smtClean="0">
              <a:latin typeface="Classic Grotesque Pro"/>
              <a:cs typeface="Classic Grotesque Std Medium"/>
            </a:endParaRPr>
          </a:p>
          <a:p>
            <a:r>
              <a:rPr lang="en-US" sz="2400" dirty="0" smtClean="0">
                <a:latin typeface="Classic Grotesque Pro"/>
                <a:cs typeface="Classic Grotesque Std Medium"/>
              </a:rPr>
              <a:t> </a:t>
            </a:r>
          </a:p>
        </p:txBody>
      </p:sp>
      <p:pic>
        <p:nvPicPr>
          <p:cNvPr id="3" name="Picture 2">
            <a:hlinkClick r:id="rId3"/>
          </p:cNvPr>
          <p:cNvPicPr>
            <a:picLocks noChangeAspect="1"/>
          </p:cNvPicPr>
          <p:nvPr/>
        </p:nvPicPr>
        <p:blipFill rotWithShape="1">
          <a:blip r:embed="rId4"/>
          <a:srcRect l="-3" r="26850" b="21406"/>
          <a:stretch/>
        </p:blipFill>
        <p:spPr>
          <a:xfrm>
            <a:off x="1976832" y="1451292"/>
            <a:ext cx="6884139" cy="4514079"/>
          </a:xfrm>
          <a:prstGeom prst="rect">
            <a:avLst/>
          </a:prstGeom>
        </p:spPr>
      </p:pic>
      <p:sp>
        <p:nvSpPr>
          <p:cNvPr id="4" name="Rectangle 3"/>
          <p:cNvSpPr/>
          <p:nvPr/>
        </p:nvSpPr>
        <p:spPr>
          <a:xfrm rot="19727969">
            <a:off x="342547" y="770965"/>
            <a:ext cx="1219200"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solidFill>
                  <a:schemeClr val="tx1"/>
                </a:solidFill>
              </a:rPr>
              <a:t>SNAC PROJECT</a:t>
            </a:r>
            <a:endParaRPr lang="en-CA" dirty="0">
              <a:solidFill>
                <a:schemeClr val="tx1"/>
              </a:solidFill>
            </a:endParaRPr>
          </a:p>
        </p:txBody>
      </p:sp>
    </p:spTree>
    <p:extLst>
      <p:ext uri="{BB962C8B-B14F-4D97-AF65-F5344CB8AC3E}">
        <p14:creationId xmlns:p14="http://schemas.microsoft.com/office/powerpoint/2010/main" val="41640249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HISTORY RESEARCH TOOL</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a:t>What are some of the challenges associated with maintaining an international standards-based bank of names? </a:t>
            </a:r>
            <a:r>
              <a:rPr lang="en-CA" sz="2400" dirty="0" smtClean="0"/>
              <a:t/>
            </a:r>
            <a:br>
              <a:rPr lang="en-CA" sz="2400" dirty="0" smtClean="0"/>
            </a:br>
            <a:endParaRPr lang="en-CA" sz="2400" dirty="0"/>
          </a:p>
          <a:p>
            <a:pPr marL="342900" indent="-342900">
              <a:buFont typeface="Arial" panose="020B0604020202020204" pitchFamily="34" charset="0"/>
              <a:buChar char="•"/>
            </a:pPr>
            <a:r>
              <a:rPr lang="en-US" sz="2400" dirty="0" smtClean="0">
                <a:latin typeface="Classic Grotesque Pro"/>
              </a:rPr>
              <a:t>How can the SNAC “History Research Tool” support archival reference and research services?</a:t>
            </a: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4198884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pic>
        <p:nvPicPr>
          <p:cNvPr id="4" name="Picture 3">
            <a:hlinkClick r:id="rId3"/>
          </p:cNvPr>
          <p:cNvPicPr>
            <a:picLocks noChangeAspect="1"/>
          </p:cNvPicPr>
          <p:nvPr/>
        </p:nvPicPr>
        <p:blipFill rotWithShape="1">
          <a:blip r:embed="rId4"/>
          <a:srcRect r="3348"/>
          <a:stretch/>
        </p:blipFill>
        <p:spPr>
          <a:xfrm>
            <a:off x="1990725" y="1430867"/>
            <a:ext cx="6913789" cy="4210050"/>
          </a:xfrm>
          <a:prstGeom prst="rect">
            <a:avLst/>
          </a:prstGeom>
        </p:spPr>
      </p:pic>
      <p:cxnSp>
        <p:nvCxnSpPr>
          <p:cNvPr id="6" name="Straight Arrow Connector 5"/>
          <p:cNvCxnSpPr/>
          <p:nvPr/>
        </p:nvCxnSpPr>
        <p:spPr>
          <a:xfrm flipV="1">
            <a:off x="6645727" y="3701143"/>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7628162" y="3701143"/>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2569029" y="3853542"/>
            <a:ext cx="1959428" cy="43542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13" name="Straight Arrow Connector 12"/>
          <p:cNvCxnSpPr/>
          <p:nvPr/>
        </p:nvCxnSpPr>
        <p:spPr>
          <a:xfrm flipV="1">
            <a:off x="8071753" y="407125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5305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p:cNvPr>
          <p:cNvPicPr>
            <a:picLocks noChangeAspect="1"/>
          </p:cNvPicPr>
          <p:nvPr/>
        </p:nvPicPr>
        <p:blipFill rotWithShape="1">
          <a:blip r:embed="rId4"/>
          <a:srcRect r="2139"/>
          <a:stretch/>
        </p:blipFill>
        <p:spPr>
          <a:xfrm>
            <a:off x="2019300" y="1324655"/>
            <a:ext cx="6972300" cy="475297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cxnSp>
        <p:nvCxnSpPr>
          <p:cNvPr id="6" name="Straight Arrow Connector 5"/>
          <p:cNvCxnSpPr/>
          <p:nvPr/>
        </p:nvCxnSpPr>
        <p:spPr>
          <a:xfrm flipV="1">
            <a:off x="5949041" y="254725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5949041" y="439782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1786332" y="2002971"/>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6372509" y="2797780"/>
            <a:ext cx="1959428" cy="43542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6879776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p:cNvPr>
          <p:cNvPicPr>
            <a:picLocks noChangeAspect="1"/>
          </p:cNvPicPr>
          <p:nvPr/>
        </p:nvPicPr>
        <p:blipFill rotWithShape="1">
          <a:blip r:embed="rId3"/>
          <a:srcRect b="1412"/>
          <a:stretch/>
        </p:blipFill>
        <p:spPr>
          <a:xfrm>
            <a:off x="1976832" y="1347788"/>
            <a:ext cx="6772275" cy="4704670"/>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6" name="Straight Arrow Connector 5"/>
          <p:cNvCxnSpPr/>
          <p:nvPr/>
        </p:nvCxnSpPr>
        <p:spPr>
          <a:xfrm flipV="1">
            <a:off x="5949041" y="2873829"/>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5949041" y="386548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1547921" y="564091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5949041" y="5520115"/>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a:off x="6155872" y="2297945"/>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13" name="Straight Arrow Connector 12"/>
          <p:cNvCxnSpPr/>
          <p:nvPr/>
        </p:nvCxnSpPr>
        <p:spPr>
          <a:xfrm flipV="1">
            <a:off x="5954483" y="471434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61396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p:cNvPr>
          <p:cNvPicPr>
            <a:picLocks noChangeAspect="1"/>
          </p:cNvPicPr>
          <p:nvPr/>
        </p:nvPicPr>
        <p:blipFill>
          <a:blip r:embed="rId3"/>
          <a:stretch>
            <a:fillRect/>
          </a:stretch>
        </p:blipFill>
        <p:spPr>
          <a:xfrm>
            <a:off x="1976832" y="1399569"/>
            <a:ext cx="6934200" cy="467677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8" name="Straight Arrow Connector 7"/>
          <p:cNvCxnSpPr/>
          <p:nvPr/>
        </p:nvCxnSpPr>
        <p:spPr>
          <a:xfrm flipV="1">
            <a:off x="3986321" y="313508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7134506" y="2713599"/>
            <a:ext cx="609600" cy="584775"/>
          </a:xfrm>
          <a:prstGeom prst="rect">
            <a:avLst/>
          </a:prstGeom>
          <a:noFill/>
        </p:spPr>
        <p:txBody>
          <a:bodyPr wrap="square" rtlCol="0">
            <a:spAutoFit/>
          </a:bodyPr>
          <a:lstStyle/>
          <a:p>
            <a:r>
              <a:rPr lang="en-CA" sz="3200" b="1" dirty="0" smtClean="0">
                <a:solidFill>
                  <a:srgbClr val="FFC000"/>
                </a:solidFill>
                <a:latin typeface="Classic Grotesque Pro"/>
              </a:rPr>
              <a:t>?</a:t>
            </a:r>
            <a:endParaRPr lang="en-CA" sz="3200" b="1" dirty="0">
              <a:solidFill>
                <a:srgbClr val="FFC000"/>
              </a:solidFill>
              <a:latin typeface="Classic Grotesque Pro"/>
            </a:endParaRPr>
          </a:p>
        </p:txBody>
      </p:sp>
      <p:sp>
        <p:nvSpPr>
          <p:cNvPr id="17" name="Oval 16"/>
          <p:cNvSpPr/>
          <p:nvPr/>
        </p:nvSpPr>
        <p:spPr>
          <a:xfrm>
            <a:off x="4180114" y="5640917"/>
            <a:ext cx="1045030"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763782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ROLE OF PROVENANCE IN ARCHIVAL DESCRIPTION</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“External” and “internal” factors of arrangement</a:t>
            </a:r>
            <a:endParaRPr lang="en-US" sz="2400" b="1" u="sng"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“Static” versus “dynamic” relationships between records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Practical application of theoretical concept of </a:t>
            </a:r>
            <a:r>
              <a:rPr lang="en-US" sz="2400" i="1" dirty="0" smtClean="0">
                <a:latin typeface="Classic Grotesque Std Medium"/>
                <a:cs typeface="Classic Grotesque Std Medium"/>
              </a:rPr>
              <a:t>respect des </a:t>
            </a:r>
            <a:r>
              <a:rPr lang="en-US" sz="2400" i="1" dirty="0" err="1" smtClean="0">
                <a:latin typeface="Classic Grotesque Std Medium"/>
                <a:cs typeface="Classic Grotesque Std Medium"/>
              </a:rPr>
              <a:t>fonds</a:t>
            </a:r>
            <a:r>
              <a:rPr lang="en-US" sz="2400" i="1" dirty="0" smtClean="0">
                <a:latin typeface="Classic Grotesque Std Medium"/>
                <a:cs typeface="Classic Grotesque Std Medium"/>
              </a:rPr>
              <a:t> </a:t>
            </a:r>
            <a:r>
              <a:rPr lang="en-US" sz="2400" dirty="0" smtClean="0">
                <a:latin typeface="Classic Grotesque Std Medium"/>
                <a:cs typeface="Classic Grotesque Std Medium"/>
              </a:rPr>
              <a:t>has been challenged in recent literature</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20351100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976832" y="1415151"/>
            <a:ext cx="6791325" cy="3810000"/>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8" name="Straight Arrow Connector 7"/>
          <p:cNvCxnSpPr/>
          <p:nvPr/>
        </p:nvCxnSpPr>
        <p:spPr>
          <a:xfrm flipV="1">
            <a:off x="1595832" y="357051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961700" y="1918003"/>
            <a:ext cx="1045030"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9" name="Straight Arrow Connector 8"/>
          <p:cNvCxnSpPr/>
          <p:nvPr/>
        </p:nvCxnSpPr>
        <p:spPr>
          <a:xfrm flipV="1">
            <a:off x="7883406" y="4876802"/>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61516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p:cNvPr>
          <p:cNvPicPr>
            <a:picLocks noChangeAspect="1"/>
          </p:cNvPicPr>
          <p:nvPr/>
        </p:nvPicPr>
        <p:blipFill>
          <a:blip r:embed="rId3"/>
          <a:stretch>
            <a:fillRect/>
          </a:stretch>
        </p:blipFill>
        <p:spPr>
          <a:xfrm>
            <a:off x="1978982" y="1475846"/>
            <a:ext cx="5610225" cy="351472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8" name="Straight Arrow Connector 7"/>
          <p:cNvCxnSpPr/>
          <p:nvPr/>
        </p:nvCxnSpPr>
        <p:spPr>
          <a:xfrm flipV="1">
            <a:off x="1556159" y="2373236"/>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3278606" y="1399798"/>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95983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p:cNvPr>
          <p:cNvPicPr>
            <a:picLocks noChangeAspect="1"/>
          </p:cNvPicPr>
          <p:nvPr/>
        </p:nvPicPr>
        <p:blipFill rotWithShape="1">
          <a:blip r:embed="rId3"/>
          <a:srcRect b="20092"/>
          <a:stretch/>
        </p:blipFill>
        <p:spPr>
          <a:xfrm>
            <a:off x="1976832" y="1399798"/>
            <a:ext cx="7048500" cy="4658102"/>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sp>
        <p:nvSpPr>
          <p:cNvPr id="10" name="Oval 9"/>
          <p:cNvSpPr/>
          <p:nvPr/>
        </p:nvSpPr>
        <p:spPr>
          <a:xfrm>
            <a:off x="2053032" y="3744836"/>
            <a:ext cx="2020446"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342155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p:cNvPr>
          <p:cNvPicPr>
            <a:picLocks noChangeAspect="1"/>
          </p:cNvPicPr>
          <p:nvPr/>
        </p:nvPicPr>
        <p:blipFill>
          <a:blip r:embed="rId3"/>
          <a:stretch>
            <a:fillRect/>
          </a:stretch>
        </p:blipFill>
        <p:spPr>
          <a:xfrm>
            <a:off x="1976832" y="1432983"/>
            <a:ext cx="6657975" cy="4095750"/>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8469462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976832" y="1266224"/>
            <a:ext cx="6534150" cy="486727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sp>
        <p:nvSpPr>
          <p:cNvPr id="5" name="Oval 4"/>
          <p:cNvSpPr/>
          <p:nvPr/>
        </p:nvSpPr>
        <p:spPr>
          <a:xfrm>
            <a:off x="5680695" y="2495549"/>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1540499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sp>
        <p:nvSpPr>
          <p:cNvPr id="5" name="Oval 4"/>
          <p:cNvSpPr/>
          <p:nvPr/>
        </p:nvSpPr>
        <p:spPr>
          <a:xfrm>
            <a:off x="6175995" y="2042925"/>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6" name="Oval 5"/>
          <p:cNvSpPr/>
          <p:nvPr/>
        </p:nvSpPr>
        <p:spPr>
          <a:xfrm>
            <a:off x="6175994" y="3966975"/>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7" name="Straight Arrow Connector 6"/>
          <p:cNvCxnSpPr/>
          <p:nvPr/>
        </p:nvCxnSpPr>
        <p:spPr>
          <a:xfrm flipV="1">
            <a:off x="6009985" y="1952322"/>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6009985" y="3895422"/>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pic>
        <p:nvPicPr>
          <p:cNvPr id="4" name="Picture 3">
            <a:hlinkClick r:id="rId3"/>
          </p:cNvPr>
          <p:cNvPicPr>
            <a:picLocks noChangeAspect="1"/>
          </p:cNvPicPr>
          <p:nvPr/>
        </p:nvPicPr>
        <p:blipFill rotWithShape="1">
          <a:blip r:embed="rId4"/>
          <a:srcRect t="-1" r="9056" b="8234"/>
          <a:stretch/>
        </p:blipFill>
        <p:spPr>
          <a:xfrm>
            <a:off x="1976833" y="1371297"/>
            <a:ext cx="6938568" cy="4667553"/>
          </a:xfrm>
          <a:prstGeom prst="rect">
            <a:avLst/>
          </a:prstGeom>
        </p:spPr>
      </p:pic>
      <p:sp>
        <p:nvSpPr>
          <p:cNvPr id="9" name="Oval 8"/>
          <p:cNvSpPr/>
          <p:nvPr/>
        </p:nvSpPr>
        <p:spPr>
          <a:xfrm>
            <a:off x="4767367" y="3636019"/>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10" name="Straight Arrow Connector 9"/>
          <p:cNvCxnSpPr/>
          <p:nvPr/>
        </p:nvCxnSpPr>
        <p:spPr>
          <a:xfrm flipV="1">
            <a:off x="3300521" y="5911851"/>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6539021" y="2902254"/>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94333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976832" y="1266224"/>
            <a:ext cx="6534150" cy="486727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sp>
        <p:nvSpPr>
          <p:cNvPr id="5" name="Oval 4"/>
          <p:cNvSpPr/>
          <p:nvPr/>
        </p:nvSpPr>
        <p:spPr>
          <a:xfrm>
            <a:off x="5680694" y="2922018"/>
            <a:ext cx="2639787" cy="548139"/>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6447251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r="26480"/>
          <a:stretch/>
        </p:blipFill>
        <p:spPr>
          <a:xfrm>
            <a:off x="1976833" y="1376362"/>
            <a:ext cx="6995718" cy="4791075"/>
          </a:xfrm>
          <a:prstGeom prst="rect">
            <a:avLst/>
          </a:prstGeom>
        </p:spPr>
      </p:pic>
      <p:sp>
        <p:nvSpPr>
          <p:cNvPr id="2" name="Text Placeholder 1"/>
          <p:cNvSpPr>
            <a:spLocks noGrp="1"/>
          </p:cNvSpPr>
          <p:nvPr>
            <p:ph type="body" sz="quarter" idx="13"/>
          </p:nvPr>
        </p:nvSpPr>
        <p:spPr>
          <a:xfrm>
            <a:off x="1976832" y="825501"/>
            <a:ext cx="6927682" cy="4815416"/>
          </a:xfrm>
        </p:spPr>
        <p:txBody>
          <a:bodyPr/>
          <a:lstStyle/>
          <a:p>
            <a:r>
              <a:rPr lang="en-US" dirty="0" smtClean="0"/>
              <a:t>HISTORY RESEARCH TOOL DEMO</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10" name="Straight Arrow Connector 9"/>
          <p:cNvCxnSpPr/>
          <p:nvPr/>
        </p:nvCxnSpPr>
        <p:spPr>
          <a:xfrm flipV="1">
            <a:off x="6861795" y="2806096"/>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64775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br>
              <a:rPr lang="en-US" dirty="0" smtClean="0"/>
            </a:br>
            <a:endParaRPr lang="en-US" dirty="0" smtClean="0"/>
          </a:p>
          <a:p>
            <a:r>
              <a:rPr lang="en-CA" sz="1800" dirty="0" smtClean="0"/>
              <a:t>Barney</a:t>
            </a:r>
            <a:r>
              <a:rPr lang="en-CA" sz="1800" dirty="0"/>
              <a:t>, Brett et al. “Ordering Chaos: An Integrated Guide and Online Archive of Walt Whitman’s Poetry Manuscripts.” </a:t>
            </a:r>
            <a:r>
              <a:rPr lang="en-CA" sz="1800" i="1" dirty="0"/>
              <a:t>Literary and Linguistic Computing </a:t>
            </a:r>
            <a:r>
              <a:rPr lang="en-CA" sz="1800" dirty="0"/>
              <a:t>20, no. 2 (2005): 205-217. </a:t>
            </a:r>
            <a:r>
              <a:rPr lang="en-CA" sz="1800" dirty="0">
                <a:hlinkClick r:id="rId3"/>
              </a:rPr>
              <a:t>http://llc.oxfordjournals.org.ezproxy.library.dal.ca/content/20/2/205.full.pdf+html</a:t>
            </a:r>
            <a:r>
              <a:rPr lang="en-CA" sz="1800" dirty="0" smtClean="0"/>
              <a:t>.  </a:t>
            </a:r>
            <a:br>
              <a:rPr lang="en-CA" sz="1800" dirty="0" smtClean="0"/>
            </a:br>
            <a:endParaRPr lang="en-CA" sz="1800" dirty="0"/>
          </a:p>
          <a:p>
            <a:r>
              <a:rPr lang="en-CA" sz="1800" dirty="0" err="1"/>
              <a:t>Pitti</a:t>
            </a:r>
            <a:r>
              <a:rPr lang="en-CA" sz="1800" dirty="0"/>
              <a:t>, Daniel et al. “Social Networks and Archival Context: From Project to Cooperative Program.” </a:t>
            </a:r>
            <a:r>
              <a:rPr lang="en-CA" sz="1800" i="1" dirty="0"/>
              <a:t>Journal of Archival Organization </a:t>
            </a:r>
            <a:r>
              <a:rPr lang="en-CA" sz="1800" dirty="0"/>
              <a:t>12, no. 1-2 (2014): 77–97. </a:t>
            </a:r>
            <a:r>
              <a:rPr lang="en-CA" sz="1800" dirty="0">
                <a:hlinkClick r:id="rId4"/>
              </a:rPr>
              <a:t>http://www.tandfonline.com.ezproxy.library.dal.ca/doi/abs/10.1080/15332748.2015.999544#.</a:t>
            </a:r>
            <a:r>
              <a:rPr lang="en-CA" sz="1800" dirty="0" smtClean="0">
                <a:hlinkClick r:id="rId4"/>
              </a:rPr>
              <a:t>VRl5xuEl92A</a:t>
            </a:r>
            <a:r>
              <a:rPr lang="en-CA" sz="1800" dirty="0" smtClean="0"/>
              <a:t>.  </a:t>
            </a:r>
            <a:endParaRPr lang="en-US" sz="18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911097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br>
              <a:rPr lang="en-US" dirty="0" smtClean="0"/>
            </a:br>
            <a:r>
              <a:rPr lang="en-US" dirty="0" smtClean="0"/>
              <a:t/>
            </a:r>
            <a:br>
              <a:rPr lang="en-US" dirty="0" smtClean="0"/>
            </a:br>
            <a:r>
              <a:rPr lang="en-CA" sz="1800" dirty="0" smtClean="0"/>
              <a:t>“</a:t>
            </a:r>
            <a:r>
              <a:rPr lang="en-CA" sz="1800" dirty="0"/>
              <a:t>History Research Tool.” Social Networks and Archival Context (SNAC) Project. </a:t>
            </a:r>
            <a:r>
              <a:rPr lang="en-CA" sz="1800" dirty="0">
                <a:hlinkClick r:id="rId3"/>
              </a:rPr>
              <a:t>http://socialarchive.iath.virginia.edu/snac/search</a:t>
            </a:r>
            <a:r>
              <a:rPr lang="en-CA" sz="1800" dirty="0" smtClean="0"/>
              <a:t>. </a:t>
            </a:r>
          </a:p>
          <a:p>
            <a:r>
              <a:rPr lang="en-CA" sz="1800" dirty="0" smtClean="0"/>
              <a:t> </a:t>
            </a:r>
            <a:endParaRPr lang="en-CA" sz="1800" dirty="0"/>
          </a:p>
          <a:p>
            <a:r>
              <a:rPr lang="en-CA" sz="1800" dirty="0"/>
              <a:t>Yeo, Geoffrey. “Archival Description in the Era of Digital Abundance.” </a:t>
            </a:r>
            <a:r>
              <a:rPr lang="en-CA" sz="1800" i="1" dirty="0"/>
              <a:t>Comma </a:t>
            </a:r>
            <a:r>
              <a:rPr lang="en-CA" sz="1800" dirty="0"/>
              <a:t>2013, no. 2 (Spring 2015): 15-26. doi:10.3828/comma.2013.2.2. (available in course website</a:t>
            </a:r>
            <a:r>
              <a:rPr lang="en-CA" sz="1800" dirty="0" smtClean="0"/>
              <a:t>).</a:t>
            </a:r>
          </a:p>
          <a:p>
            <a:r>
              <a:rPr lang="en-CA" sz="1800" dirty="0" smtClean="0"/>
              <a:t> </a:t>
            </a:r>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4094689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ROLE OF PROVENANCE IN ARCHIVAL DESCRIPTION</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Sandra Barr’s “accession based” processing</a:t>
            </a:r>
            <a:endParaRPr lang="en-US" sz="2400" b="1" u="sng"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Australian “series system”</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err="1" smtClean="0">
                <a:latin typeface="Classic Grotesque Std Medium"/>
                <a:cs typeface="Classic Grotesque Std Medium"/>
              </a:rPr>
              <a:t>Fonds</a:t>
            </a:r>
            <a:r>
              <a:rPr lang="en-US" sz="2400" dirty="0" smtClean="0">
                <a:latin typeface="Classic Grotesque Std Medium"/>
                <a:cs typeface="Classic Grotesque Std Medium"/>
              </a:rPr>
              <a:t> vs. collection vs. hybrid</a:t>
            </a: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Multiple contexts, multiple interpretations</a:t>
            </a: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18459401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IMAGES</a:t>
            </a:r>
          </a:p>
          <a:p>
            <a:endParaRPr lang="en-US" sz="2400" dirty="0" smtClean="0">
              <a:latin typeface="Classic Grotesque Pro"/>
              <a:cs typeface="Classic Grotesque Pro"/>
            </a:endParaRPr>
          </a:p>
          <a:p>
            <a:r>
              <a:rPr lang="en-CA" sz="1800" dirty="0" smtClean="0"/>
              <a:t>Slides 9-11: Screenshots of the Walt </a:t>
            </a:r>
            <a:r>
              <a:rPr lang="en-CA" sz="1800" dirty="0"/>
              <a:t>Whitman Archive: </a:t>
            </a:r>
            <a:r>
              <a:rPr lang="en-CA" sz="1800" dirty="0">
                <a:hlinkClick r:id="rId3"/>
              </a:rPr>
              <a:t>http://www.whitmanarchive.org</a:t>
            </a:r>
            <a:r>
              <a:rPr lang="en-CA" sz="1800" dirty="0" smtClean="0">
                <a:hlinkClick r:id="rId3"/>
              </a:rPr>
              <a:t>/</a:t>
            </a:r>
            <a:r>
              <a:rPr lang="en-CA" sz="1800" dirty="0" smtClean="0"/>
              <a:t> </a:t>
            </a:r>
          </a:p>
          <a:p>
            <a:r>
              <a:rPr lang="en-CA" sz="1800" dirty="0" smtClean="0"/>
              <a:t>Slide 12: Screenshot of the </a:t>
            </a:r>
            <a:r>
              <a:rPr lang="en-CA" sz="1800" dirty="0"/>
              <a:t>SNAC website: </a:t>
            </a:r>
            <a:r>
              <a:rPr lang="en-CA" sz="1800" dirty="0">
                <a:hlinkClick r:id="rId4"/>
              </a:rPr>
              <a:t>http://socialarchive.iath.virginia.edu</a:t>
            </a:r>
            <a:r>
              <a:rPr lang="en-CA" sz="1800" dirty="0" smtClean="0">
                <a:hlinkClick r:id="rId4"/>
              </a:rPr>
              <a:t>/</a:t>
            </a:r>
            <a:r>
              <a:rPr lang="en-CA" sz="1800" dirty="0" smtClean="0"/>
              <a:t> </a:t>
            </a:r>
          </a:p>
          <a:p>
            <a:r>
              <a:rPr lang="en-CA" sz="1800" dirty="0" smtClean="0"/>
              <a:t>Slides 21-22: Screenshot of authority record from Dalhousie Archives Catalogue and Online Collections</a:t>
            </a:r>
          </a:p>
          <a:p>
            <a:r>
              <a:rPr lang="en-CA" sz="1800" dirty="0" smtClean="0"/>
              <a:t>Slide 24, Slides 26-37: Screenshot of the </a:t>
            </a:r>
            <a:r>
              <a:rPr lang="en-CA" sz="1800" dirty="0"/>
              <a:t>SNAC </a:t>
            </a:r>
            <a:r>
              <a:rPr lang="en-CA" sz="1800" dirty="0" smtClean="0"/>
              <a:t>History Research Tool and related sites: </a:t>
            </a:r>
            <a:r>
              <a:rPr lang="en-CA" sz="1800" dirty="0" smtClean="0">
                <a:hlinkClick r:id="rId5"/>
              </a:rPr>
              <a:t>http</a:t>
            </a:r>
            <a:r>
              <a:rPr lang="en-CA" sz="1800" dirty="0">
                <a:hlinkClick r:id="rId5"/>
              </a:rPr>
              <a:t>://</a:t>
            </a:r>
            <a:r>
              <a:rPr lang="en-CA" sz="1800" dirty="0" smtClean="0">
                <a:hlinkClick r:id="rId5"/>
              </a:rPr>
              <a:t>socialarchive.iath.virginia.edu/snac/search</a:t>
            </a:r>
            <a:r>
              <a:rPr lang="en-CA" sz="1800" dirty="0" smtClean="0"/>
              <a:t> </a:t>
            </a:r>
          </a:p>
          <a:p>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290819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5976321" cy="4815416"/>
          </a:xfrm>
        </p:spPr>
        <p:txBody>
          <a:bodyPr/>
          <a:lstStyle/>
          <a:p>
            <a:r>
              <a:rPr lang="en-US" dirty="0" smtClean="0"/>
              <a:t>ROLE OF PROVENANCE IN ARCHIVAL DESCRIPTION</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Trend towards separate descriptions of creators</a:t>
            </a:r>
            <a:endParaRPr lang="en-US" sz="2400" b="1" u="sng"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“Authority records” created with new International Standard for Archival Authority Records (ISAAR-CPF)</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What does this mean for RAD’s rules for administrative histories and biographical sketches?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1646437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77482" cy="4815416"/>
          </a:xfrm>
        </p:spPr>
        <p:txBody>
          <a:bodyPr/>
          <a:lstStyle/>
          <a:p>
            <a:r>
              <a:rPr lang="en-US" dirty="0" smtClean="0"/>
              <a:t>ORDERING CHAOS</a:t>
            </a:r>
          </a:p>
          <a:p>
            <a:endParaRPr lang="en-US" dirty="0"/>
          </a:p>
          <a:p>
            <a:endParaRPr lang="en-US" dirty="0" smtClean="0"/>
          </a:p>
          <a:p>
            <a:endParaRPr lang="en-US" dirty="0"/>
          </a:p>
          <a:p>
            <a:endParaRPr lang="en-US" dirty="0" smtClean="0"/>
          </a:p>
          <a:p>
            <a:endParaRPr lang="en-US" dirty="0" smtClean="0"/>
          </a:p>
          <a:p>
            <a:r>
              <a:rPr lang="en-US" dirty="0" smtClean="0"/>
              <a:t>Walt </a:t>
            </a:r>
            <a:r>
              <a:rPr lang="en-US" dirty="0"/>
              <a:t>Whitman Archive: </a:t>
            </a:r>
            <a:r>
              <a:rPr lang="en-US" dirty="0">
                <a:hlinkClick r:id="rId3"/>
              </a:rPr>
              <a:t>http://www.whitmanarchive.org</a:t>
            </a:r>
            <a:r>
              <a:rPr lang="en-US" dirty="0" smtClean="0">
                <a:hlinkClick r:id="rId3"/>
              </a:rPr>
              <a:t>/</a:t>
            </a:r>
            <a:endParaRPr lang="en-US" dirty="0" smtClean="0"/>
          </a:p>
          <a:p>
            <a:pPr marL="457200" indent="-457200">
              <a:buFont typeface="Arial" panose="020B0604020202020204" pitchFamily="34" charset="0"/>
              <a:buChar char="•"/>
            </a:pPr>
            <a:endParaRPr lang="en-US" dirty="0" smtClean="0"/>
          </a:p>
          <a:p>
            <a:endParaRPr lang="en-US" sz="2400" dirty="0" smtClean="0">
              <a:latin typeface="Classic Grotesque Pro"/>
              <a:cs typeface="Classic Grotesque Pro"/>
            </a:endParaRPr>
          </a:p>
          <a:p>
            <a:r>
              <a:rPr lang="en-US" sz="2400" dirty="0" smtClean="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
        <p:nvSpPr>
          <p:cNvPr id="4" name="Rectangle 3"/>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Barney et al.</a:t>
            </a:r>
            <a:endParaRPr lang="en-CA" dirty="0">
              <a:solidFill>
                <a:schemeClr val="tx1"/>
              </a:solidFill>
            </a:endParaRPr>
          </a:p>
        </p:txBody>
      </p:sp>
      <p:pic>
        <p:nvPicPr>
          <p:cNvPr id="1026" name="Picture 2" descr="http://www.whitmanarchive.org/shared/whitmansmall_rev.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832" y="1510004"/>
            <a:ext cx="4162425" cy="258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3107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894452" cy="4815416"/>
          </a:xfrm>
        </p:spPr>
        <p:txBody>
          <a:bodyPr/>
          <a:lstStyle/>
          <a:p>
            <a:r>
              <a:rPr lang="en-US" dirty="0" smtClean="0"/>
              <a:t>WALT WHITMAN ARCHIVE</a:t>
            </a:r>
          </a:p>
          <a:p>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How does the site integrate EAD XML finding aids and TEI transcriptions?</a:t>
            </a: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How did archivists overcome the challenge of untitled manuscripts?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How does the site integrate digital objects into the archival descriptions?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How would you “rebuild” or “migrate” this site?</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656972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3" y="825501"/>
            <a:ext cx="5857352" cy="4815416"/>
          </a:xfrm>
        </p:spPr>
        <p:txBody>
          <a:bodyPr/>
          <a:lstStyle/>
          <a:p>
            <a:r>
              <a:rPr lang="en-US" dirty="0" smtClean="0"/>
              <a:t>SONG OF THE UNIVERSAL</a:t>
            </a:r>
            <a:br>
              <a:rPr lang="en-US" dirty="0" smtClean="0"/>
            </a:br>
            <a:r>
              <a:rPr lang="en-US" dirty="0" smtClean="0"/>
              <a:t>WALT WHITMAN</a:t>
            </a:r>
          </a:p>
          <a:p>
            <a:endParaRPr lang="en-US" sz="1800" u="sng" dirty="0"/>
          </a:p>
          <a:p>
            <a:r>
              <a:rPr lang="en-CA" sz="1800" u="sng" dirty="0" smtClean="0"/>
              <a:t>Come</a:t>
            </a:r>
            <a:r>
              <a:rPr lang="en-CA" sz="1800" dirty="0"/>
              <a:t>, said the Muse,</a:t>
            </a:r>
          </a:p>
          <a:p>
            <a:pPr fontAlgn="t"/>
            <a:r>
              <a:rPr lang="en-CA" sz="1800" dirty="0"/>
              <a:t>Sing me a song no poet yet has chanted,</a:t>
            </a:r>
          </a:p>
          <a:p>
            <a:pPr fontAlgn="t"/>
            <a:r>
              <a:rPr lang="en-CA" sz="1800" dirty="0"/>
              <a:t>Sing me the Universal.  </a:t>
            </a:r>
            <a:endParaRPr lang="en-CA" sz="1800" dirty="0" smtClean="0"/>
          </a:p>
          <a:p>
            <a:pPr fontAlgn="t"/>
            <a:endParaRPr lang="en-CA" sz="1800" dirty="0"/>
          </a:p>
          <a:p>
            <a:pPr fontAlgn="t"/>
            <a:r>
              <a:rPr lang="en-CA" sz="1800" dirty="0"/>
              <a:t>In this broad Earth of ours,</a:t>
            </a:r>
          </a:p>
          <a:p>
            <a:pPr fontAlgn="t"/>
            <a:r>
              <a:rPr lang="en-CA" sz="1800" dirty="0"/>
              <a:t>Amid the </a:t>
            </a:r>
            <a:r>
              <a:rPr lang="en-CA" sz="1800" dirty="0" err="1" smtClean="0"/>
              <a:t>measurelessc</a:t>
            </a:r>
            <a:r>
              <a:rPr lang="en-CA" sz="1800" dirty="0" smtClean="0"/>
              <a:t>` </a:t>
            </a:r>
            <a:r>
              <a:rPr lang="en-CA" sz="1800" dirty="0"/>
              <a:t>grossness &amp; the slag,</a:t>
            </a:r>
          </a:p>
          <a:p>
            <a:pPr fontAlgn="t"/>
            <a:r>
              <a:rPr lang="en-CA" sz="1800" dirty="0"/>
              <a:t>Enclosed &amp; safe within its central heart,</a:t>
            </a:r>
          </a:p>
          <a:p>
            <a:pPr fontAlgn="t"/>
            <a:r>
              <a:rPr lang="en-CA" sz="1800" dirty="0"/>
              <a:t>Nestles the seed Perfection. </a:t>
            </a:r>
            <a:r>
              <a:rPr lang="en-CA" sz="1800" dirty="0" smtClean="0"/>
              <a:t/>
            </a:r>
            <a:br>
              <a:rPr lang="en-CA" sz="1800" dirty="0" smtClean="0"/>
            </a:br>
            <a:r>
              <a:rPr lang="en-CA" sz="1800" dirty="0" smtClean="0"/>
              <a:t> </a:t>
            </a:r>
            <a:endParaRPr lang="en-CA" sz="1800" dirty="0"/>
          </a:p>
          <a:p>
            <a:pPr fontAlgn="t"/>
            <a:r>
              <a:rPr lang="en-CA" sz="1800" dirty="0"/>
              <a:t>By every life a share, or more or less,</a:t>
            </a:r>
          </a:p>
          <a:p>
            <a:pPr fontAlgn="t"/>
            <a:r>
              <a:rPr lang="en-CA" sz="1800" dirty="0"/>
              <a:t>None born but it is born—</a:t>
            </a:r>
            <a:r>
              <a:rPr lang="en-CA" sz="1800" dirty="0" err="1"/>
              <a:t>conceal'd</a:t>
            </a:r>
            <a:r>
              <a:rPr lang="en-CA" sz="1800" dirty="0"/>
              <a:t> or</a:t>
            </a:r>
          </a:p>
          <a:p>
            <a:pPr fontAlgn="t"/>
            <a:r>
              <a:rPr lang="en-CA" sz="1800" dirty="0"/>
              <a:t>        </a:t>
            </a:r>
            <a:r>
              <a:rPr lang="en-CA" sz="1800" dirty="0" err="1"/>
              <a:t>unconceal'd</a:t>
            </a:r>
            <a:r>
              <a:rPr lang="en-CA" sz="1800" dirty="0"/>
              <a:t> the seed is waiting.</a:t>
            </a:r>
          </a:p>
          <a:p>
            <a:endParaRPr lang="en-US" sz="1800" dirty="0" smtClean="0">
              <a:latin typeface="Classic Grotesque Pro"/>
              <a:cs typeface="Classic Grotesque Pro"/>
            </a:endParaRPr>
          </a:p>
          <a:p>
            <a:r>
              <a:rPr lang="en-US" sz="1800" dirty="0" smtClean="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graphicFrame>
        <p:nvGraphicFramePr>
          <p:cNvPr id="4" name="Table 3"/>
          <p:cNvGraphicFramePr>
            <a:graphicFrameLocks noGrp="1"/>
          </p:cNvGraphicFramePr>
          <p:nvPr>
            <p:extLst>
              <p:ext uri="{D42A27DB-BD31-4B8C-83A1-F6EECF244321}">
                <p14:modId xmlns:p14="http://schemas.microsoft.com/office/powerpoint/2010/main" val="76524034"/>
              </p:ext>
            </p:extLst>
          </p:nvPr>
        </p:nvGraphicFramePr>
        <p:xfrm>
          <a:off x="2343150" y="2142014"/>
          <a:ext cx="4457700" cy="274320"/>
        </p:xfrm>
        <a:graphic>
          <a:graphicData uri="http://schemas.openxmlformats.org/drawingml/2006/table">
            <a:tbl>
              <a:tblPr/>
              <a:tblGrid>
                <a:gridCol w="4457700"/>
              </a:tblGrid>
              <a:tr h="190500">
                <a:tc>
                  <a:txBody>
                    <a:bodyPr/>
                    <a:lstStyle/>
                    <a:p>
                      <a:endParaRPr lang="en-CA" dirty="0"/>
                    </a:p>
                  </a:txBody>
                  <a:tcPr marL="0" marR="0" marT="0" marB="0" anchor="ctr">
                    <a:lnL>
                      <a:noFill/>
                    </a:lnL>
                    <a:lnR>
                      <a:noFill/>
                    </a:lnR>
                    <a:lnT>
                      <a:noFill/>
                    </a:lnT>
                    <a:lnB>
                      <a:noFill/>
                    </a:lnB>
                  </a:tcPr>
                </a:tc>
              </a:tr>
            </a:tbl>
          </a:graphicData>
        </a:graphic>
      </p:graphicFrame>
    </p:spTree>
    <p:extLst>
      <p:ext uri="{BB962C8B-B14F-4D97-AF65-F5344CB8AC3E}">
        <p14:creationId xmlns:p14="http://schemas.microsoft.com/office/powerpoint/2010/main" val="3633716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WALT WHITMAN ARCHIVE</a:t>
            </a:r>
          </a:p>
          <a:p>
            <a:endParaRPr lang="en-US" sz="2400" dirty="0" smtClean="0">
              <a:latin typeface="Classic Grotesque Pro"/>
              <a:cs typeface="Classic Grotesque Pro"/>
            </a:endParaRPr>
          </a:p>
          <a:p>
            <a:endParaRPr lang="en-US" sz="2400" dirty="0" smtClean="0">
              <a:latin typeface="Classic Grotesque Std Medium"/>
              <a:cs typeface="Classic Grotesque Std Medium"/>
            </a:endParaRPr>
          </a:p>
        </p:txBody>
      </p:sp>
      <p:pic>
        <p:nvPicPr>
          <p:cNvPr id="3" name="Picture 2"/>
          <p:cNvPicPr>
            <a:picLocks noChangeAspect="1"/>
          </p:cNvPicPr>
          <p:nvPr/>
        </p:nvPicPr>
        <p:blipFill>
          <a:blip r:embed="rId3"/>
          <a:stretch>
            <a:fillRect/>
          </a:stretch>
        </p:blipFill>
        <p:spPr>
          <a:xfrm>
            <a:off x="1976832" y="1430037"/>
            <a:ext cx="5676900" cy="4591050"/>
          </a:xfrm>
          <a:prstGeom prst="rect">
            <a:avLst/>
          </a:prstGeom>
        </p:spPr>
      </p:pic>
    </p:spTree>
    <p:extLst>
      <p:ext uri="{BB962C8B-B14F-4D97-AF65-F5344CB8AC3E}">
        <p14:creationId xmlns:p14="http://schemas.microsoft.com/office/powerpoint/2010/main" val="3372675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1" ma:contentTypeDescription="Create a new document." ma:contentTypeScope="" ma:versionID="1576807ebee743457da536efbe00e557">
  <xsd:schema xmlns:xsd="http://www.w3.org/2001/XMLSchema" xmlns:xs="http://www.w3.org/2001/XMLSchema" xmlns:p="http://schemas.microsoft.com/office/2006/metadata/properties" xmlns:ns2="6a6a9153-db81-41aa-b483-54a7d12e9aff" targetNamespace="http://schemas.microsoft.com/office/2006/metadata/properties" ma:root="true" ma:fieldsID="c5284bd0c06afedab9f975488e5a399d" ns2:_="">
    <xsd:import namespace="6a6a9153-db81-41aa-b483-54a7d12e9aff"/>
    <xsd:element name="properties">
      <xsd:complexType>
        <xsd:sequence>
          <xsd:element name="documentManagement">
            <xsd:complexType>
              <xsd:all>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98E4-DC43-4CFC-B93E-D1A2FE605067}">
  <ds:schemaRefs>
    <ds:schemaRef ds:uri="http://purl.org/dc/dcmitype/"/>
    <ds:schemaRef ds:uri="http://schemas.microsoft.com/office/2006/documentManagement/types"/>
    <ds:schemaRef ds:uri="http://www.w3.org/XML/1998/namespace"/>
    <ds:schemaRef ds:uri="http://purl.org/dc/elements/1.1/"/>
    <ds:schemaRef ds:uri="http://purl.org/dc/terms/"/>
    <ds:schemaRef ds:uri="http://schemas.microsoft.com/office/infopath/2007/PartnerControls"/>
    <ds:schemaRef ds:uri="http://schemas.openxmlformats.org/package/2006/metadata/core-properties"/>
    <ds:schemaRef ds:uri="6a6a9153-db81-41aa-b483-54a7d12e9aff"/>
    <ds:schemaRef ds:uri="http://schemas.microsoft.com/office/2006/metadata/properties"/>
  </ds:schemaRefs>
</ds:datastoreItem>
</file>

<file path=customXml/itemProps2.xml><?xml version="1.0" encoding="utf-8"?>
<ds:datastoreItem xmlns:ds="http://schemas.openxmlformats.org/officeDocument/2006/customXml" ds:itemID="{65F0CE3E-073F-4A36-9349-19EFB2F7F1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801BB1-198A-4F23-95D2-61AB6E538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10192</TotalTime>
  <Words>1598</Words>
  <Application>Microsoft Office PowerPoint</Application>
  <PresentationFormat>On-screen Show (4:3)</PresentationFormat>
  <Paragraphs>400</Paragraphs>
  <Slides>40</Slides>
  <Notes>28</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40</vt:i4>
      </vt:variant>
    </vt:vector>
  </HeadingPairs>
  <TitlesOfParts>
    <vt:vector size="54" baseType="lpstr">
      <vt:lpstr>Arial</vt:lpstr>
      <vt:lpstr>Calibri</vt:lpstr>
      <vt:lpstr>Classic Grotesque Pro</vt:lpstr>
      <vt:lpstr>Classic Grotesque Pro Book</vt:lpstr>
      <vt:lpstr>Classic Grotesque Pro Light</vt:lpstr>
      <vt:lpstr>Classic Grotesque Pro Semi Bold</vt:lpstr>
      <vt:lpstr>Classic Grotesque Std</vt:lpstr>
      <vt:lpstr>Classic Grotesque Std Book</vt:lpstr>
      <vt:lpstr>Classic Grotesque Std Light</vt:lpstr>
      <vt:lpstr>Classic Grotesque Std Medium</vt:lpstr>
      <vt:lpstr>Custom Design</vt:lpstr>
      <vt:lpstr>1_Custom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ann shier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Classic Grotesque template</dc:title>
  <dc:creator>Creighton Barrett</dc:creator>
  <cp:keywords>open learning object</cp:keywords>
  <cp:lastModifiedBy>Creighton Barrett</cp:lastModifiedBy>
  <cp:revision>205</cp:revision>
  <cp:lastPrinted>2014-06-16T17:18:12Z</cp:lastPrinted>
  <dcterms:created xsi:type="dcterms:W3CDTF">2014-06-16T16:08:57Z</dcterms:created>
  <dcterms:modified xsi:type="dcterms:W3CDTF">2015-10-19T19:28:53Z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y fmtid="{D5CDD505-2E9C-101B-9397-08002B2CF9AE}" pid="3" name="DocVizPreviewMetadata_Count">
    <vt:i4>5</vt:i4>
  </property>
  <property fmtid="{D5CDD505-2E9C-101B-9397-08002B2CF9AE}" pid="4" name="DocVizPreviewMetadata_0">
    <vt:lpwstr>300x200x1</vt:lpwstr>
  </property>
</Properties>
</file>