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  <p:sldMasterId id="2147483677" r:id="rId8"/>
  </p:sldMasterIdLst>
  <p:notesMasterIdLst>
    <p:notesMasterId r:id="rId44"/>
  </p:notesMasterIdLst>
  <p:sldIdLst>
    <p:sldId id="272" r:id="rId9"/>
    <p:sldId id="275" r:id="rId10"/>
    <p:sldId id="318" r:id="rId11"/>
    <p:sldId id="331" r:id="rId12"/>
    <p:sldId id="356" r:id="rId13"/>
    <p:sldId id="330" r:id="rId14"/>
    <p:sldId id="329" r:id="rId15"/>
    <p:sldId id="319" r:id="rId16"/>
    <p:sldId id="333" r:id="rId17"/>
    <p:sldId id="332" r:id="rId18"/>
    <p:sldId id="334" r:id="rId19"/>
    <p:sldId id="335" r:id="rId20"/>
    <p:sldId id="336" r:id="rId21"/>
    <p:sldId id="337" r:id="rId22"/>
    <p:sldId id="338" r:id="rId23"/>
    <p:sldId id="339" r:id="rId24"/>
    <p:sldId id="341" r:id="rId25"/>
    <p:sldId id="345" r:id="rId26"/>
    <p:sldId id="346" r:id="rId27"/>
    <p:sldId id="347" r:id="rId28"/>
    <p:sldId id="348" r:id="rId29"/>
    <p:sldId id="349" r:id="rId30"/>
    <p:sldId id="350" r:id="rId31"/>
    <p:sldId id="340" r:id="rId32"/>
    <p:sldId id="351" r:id="rId33"/>
    <p:sldId id="353" r:id="rId34"/>
    <p:sldId id="352" r:id="rId35"/>
    <p:sldId id="342" r:id="rId36"/>
    <p:sldId id="343" r:id="rId37"/>
    <p:sldId id="354" r:id="rId38"/>
    <p:sldId id="344" r:id="rId39"/>
    <p:sldId id="324" r:id="rId40"/>
    <p:sldId id="325" r:id="rId41"/>
    <p:sldId id="327" r:id="rId42"/>
    <p:sldId id="355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442"/>
    <a:srgbClr val="539FB0"/>
    <a:srgbClr val="6CCEFF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88330" autoAdjust="0"/>
  </p:normalViewPr>
  <p:slideViewPr>
    <p:cSldViewPr snapToGrid="0" snapToObjects="1">
      <p:cViewPr varScale="1">
        <p:scale>
          <a:sx n="103" d="100"/>
          <a:sy n="103" d="100"/>
        </p:scale>
        <p:origin x="18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DF514-9650-47DE-8FA6-B826FA771C3A}" type="datetimeFigureOut">
              <a:rPr lang="en-CA" smtClean="0"/>
              <a:t>19/10/2015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D965-AD9A-43B7-96A4-EA22CC90EA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3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This diagram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>
                <a:solidFill>
                  <a:prstClr val="black"/>
                </a:solidFill>
              </a:rPr>
              <a:pPr/>
              <a:t>7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78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In Week Six, we looked</a:t>
            </a:r>
            <a:r>
              <a:rPr lang="en-CA" baseline="0" dirty="0" smtClean="0"/>
              <a:t> at this diagram of the Australian series-system.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>
                <a:solidFill>
                  <a:prstClr val="black"/>
                </a:solidFill>
              </a:rPr>
              <a:pPr/>
              <a:t>11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73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In Week Six, we looked</a:t>
            </a:r>
            <a:r>
              <a:rPr lang="en-CA" baseline="0" dirty="0" smtClean="0"/>
              <a:t> at this diagram of the Australian series-system.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>
                <a:solidFill>
                  <a:prstClr val="black"/>
                </a:solidFill>
              </a:rPr>
              <a:pPr/>
              <a:t>12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76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What are the three key changes?</a:t>
            </a:r>
          </a:p>
          <a:p>
            <a:endParaRPr lang="en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International standards now exist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“The world has gone digital”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Growing recognition that there are many descriptive communities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1776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0834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0340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661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728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49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0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8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6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4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222/64532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hdl.handle.net/10222/64532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hdl.handle.net/10222/64532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376784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Week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Six: Multi-Level Description 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http://hdl.handle.net/10222/64532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6850 Archives II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953278" y="6168726"/>
            <a:ext cx="376784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Week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Six: Multi-Level Description 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http://hdl.handle.net/10222/64532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6850 Archives II</a:t>
            </a:r>
          </a:p>
        </p:txBody>
      </p:sp>
    </p:spTree>
    <p:extLst>
      <p:ext uri="{BB962C8B-B14F-4D97-AF65-F5344CB8AC3E}">
        <p14:creationId xmlns:p14="http://schemas.microsoft.com/office/powerpoint/2010/main" val="215495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953278" y="6168726"/>
            <a:ext cx="376784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Week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Six: Multi-Level Description 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http://hdl.handle.net/10222/64532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6850 Archives II</a:t>
            </a:r>
          </a:p>
        </p:txBody>
      </p:sp>
    </p:spTree>
    <p:extLst>
      <p:ext uri="{BB962C8B-B14F-4D97-AF65-F5344CB8AC3E}">
        <p14:creationId xmlns:p14="http://schemas.microsoft.com/office/powerpoint/2010/main" val="173824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0222/64532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findingaid.lib.byu.edu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findingaid.lib.byu.edu/processSearch.php?searchType=simple&amp;searchbox=sonata&amp;search_button=Search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findingaid.lib.byu.edu/viewItem/MSS%207766/Series%2011/box%2018/folder%2014/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indingaid.lib.byu.edu/viewItem/MSS%207766/Series%2011/box%2018/folder%2014/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findingaid.lib.byu.edu/viewItem/MSS%207766/Series%2011/box%2018/folder%2014/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findingaid.lib.byu.edu/printView.php?ead=UPB_MSS7766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s.sfu.ca/archivar/index.php/archivaria/article/view/12720/1389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archivists.metapress.com/content/kj672v4907m11x66/fulltext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dfonline.com.ezproxy.library.dal.ca/doi/abs/10.1080/15332748.2011.57401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journals.sfu.ca.ezproxy.library.dal.ca/archivar/index.php/archivaria/article/view/13503/14832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.lib.byu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rdatoolkit.org/backgroundfiles/RelationshipsOverview_10_9_09.pdf" TargetMode="External"/><Relationship Id="rId4" Type="http://schemas.openxmlformats.org/officeDocument/2006/relationships/hyperlink" Target="http://atom.archives.sfu.c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7537" y="317500"/>
            <a:ext cx="8063325" cy="867833"/>
          </a:xfrm>
        </p:spPr>
        <p:txBody>
          <a:bodyPr/>
          <a:lstStyle/>
          <a:p>
            <a:r>
              <a:rPr lang="en-US" dirty="0" smtClean="0"/>
              <a:t>INFO </a:t>
            </a:r>
            <a:r>
              <a:rPr lang="en-US" dirty="0" smtClean="0">
                <a:latin typeface="Classic Grotesque Std Light"/>
                <a:cs typeface="Classic Grotesque Std Light"/>
              </a:rPr>
              <a:t>6850 Archives </a:t>
            </a:r>
            <a:r>
              <a:rPr lang="en-US" dirty="0" smtClean="0"/>
              <a:t>II</a:t>
            </a:r>
          </a:p>
          <a:p>
            <a:r>
              <a:rPr lang="en-US" dirty="0" smtClean="0"/>
              <a:t>Week </a:t>
            </a:r>
            <a:r>
              <a:rPr lang="en-US" dirty="0" smtClean="0"/>
              <a:t>Six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hdl.handle.net/10222/64532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>
              <a:latin typeface="Classic Grotesque Std Light"/>
              <a:cs typeface="Classic Grotesque Std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703797"/>
            <a:ext cx="8151161" cy="1354137"/>
          </a:xfrm>
        </p:spPr>
        <p:txBody>
          <a:bodyPr/>
          <a:lstStyle/>
          <a:p>
            <a:r>
              <a:rPr lang="en-US" dirty="0" smtClean="0"/>
              <a:t>MULTI-LEVEL DESCRIPTION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7537" y="3916640"/>
            <a:ext cx="47838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lassic Grotesque Std Medium"/>
                <a:cs typeface="Classic Grotesque Std Medium"/>
              </a:rPr>
              <a:t>What is the “ideal” display of a multilevel finding aid?</a:t>
            </a:r>
            <a:endParaRPr lang="en-US" sz="3200" dirty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65419" cy="4815416"/>
          </a:xfrm>
        </p:spPr>
        <p:txBody>
          <a:bodyPr/>
          <a:lstStyle/>
          <a:p>
            <a:r>
              <a:rPr lang="en-US" dirty="0" smtClean="0"/>
              <a:t>CROSS-REFERENCE HEAVEN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The “freaks of administrative stability” (e.g., Ontario Labour Relations Board) lead archivists to apply the concept of the </a:t>
            </a:r>
            <a:r>
              <a:rPr lang="en-CA" sz="2400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 to difficult cases.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The series system separates “context control” from “records control”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“Multi-provenance” series created by linking a series to multiple authority records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95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82" y="1796459"/>
            <a:ext cx="8343900" cy="4838700"/>
          </a:xfrm>
          <a:prstGeom prst="rect">
            <a:avLst/>
          </a:prstGeom>
        </p:spPr>
      </p:pic>
      <p:sp>
        <p:nvSpPr>
          <p:cNvPr id="3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LIBRARY ADMINISTRATION IN ONTARIO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776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RECORDS OF LIBRARY ADMINISTRATION IN ONTARIO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1896343"/>
            <a:ext cx="8448903" cy="45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EVIDENCE AND INFERENCE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are some approaches to intellectual arrangement?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are some approaches to physical arrangement?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Does an active relationship with a donor/creator change how archivists “infer” and “</a:t>
            </a:r>
            <a:r>
              <a:rPr lang="en-CA" sz="2400" dirty="0" err="1" smtClean="0">
                <a:latin typeface="Classic Grotesque Std Medium"/>
                <a:cs typeface="Classic Grotesque Std Medium"/>
              </a:rPr>
              <a:t>contruct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” the relationships of a body </a:t>
            </a:r>
            <a:r>
              <a:rPr lang="en-CA" sz="2400" smtClean="0">
                <a:latin typeface="Classic Grotesque Std Medium"/>
                <a:cs typeface="Classic Grotesque Std Medium"/>
              </a:rPr>
              <a:t>of records?</a:t>
            </a:r>
            <a:r>
              <a:rPr lang="en-US" sz="2400" smtClean="0">
                <a:latin typeface="Classic Grotesque Std Medium"/>
                <a:cs typeface="Classic Grotesque Std Medium"/>
              </a:rPr>
              <a:t> 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ectangle 3"/>
          <p:cNvSpPr/>
          <p:nvPr/>
        </p:nvSpPr>
        <p:spPr>
          <a:xfrm rot="19727969">
            <a:off x="150159" y="691213"/>
            <a:ext cx="152710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Jennifer Meehan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EVIDENCE AND INFERENCE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Intellectual arrangement is process of “identifying and/or creating the contextual relationships of a body of records”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Role and “historical standpoint” of archivist</a:t>
            </a:r>
            <a:endParaRPr lang="en-CA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Necessity of using evidence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Inference plays a large role in intellectual arrangement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141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EVIDENCE AND INFERENCE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Arrangement and description “produces a conceptual and physical entity – a processed collection – from different groups or accessions of records in various states of (in)completeness and (dis)array.”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“Making the leap from parts to whole is perhaps the biggest act of interpretation and representation involved in arranging and describing a body of records…”</a:t>
            </a:r>
          </a:p>
        </p:txBody>
      </p:sp>
    </p:spTree>
    <p:extLst>
      <p:ext uri="{BB962C8B-B14F-4D97-AF65-F5344CB8AC3E}">
        <p14:creationId xmlns:p14="http://schemas.microsoft.com/office/powerpoint/2010/main" val="373871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are the advantages of “single-level display” of archival descriptions? What are the advantages of full multilevel display of archival descriptions?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How does single-level display allow for greater reuse of finding aid data?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ectangle 3"/>
          <p:cNvSpPr/>
          <p:nvPr/>
        </p:nvSpPr>
        <p:spPr>
          <a:xfrm rot="19727969">
            <a:off x="150159" y="691213"/>
            <a:ext cx="152710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>
                <a:solidFill>
                  <a:schemeClr val="tx1"/>
                </a:solidFill>
              </a:rPr>
              <a:t>Daines</a:t>
            </a:r>
            <a:r>
              <a:rPr lang="en-CA" dirty="0" smtClean="0">
                <a:solidFill>
                  <a:schemeClr val="tx1"/>
                </a:solidFill>
              </a:rPr>
              <a:t> and </a:t>
            </a:r>
            <a:r>
              <a:rPr lang="en-CA" dirty="0" err="1" smtClean="0">
                <a:solidFill>
                  <a:schemeClr val="tx1"/>
                </a:solidFill>
              </a:rPr>
              <a:t>Nimer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8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“The ability to access information digitally is changing the way that users access information about archival and other research collections.”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Expectation of “sophisticated search tools” and clear and understandable search results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Archivists need to employ “user-centered design”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244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03" y="1448354"/>
            <a:ext cx="7934325" cy="442912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5" name="Right Arrow 4"/>
          <p:cNvSpPr/>
          <p:nvPr/>
        </p:nvSpPr>
        <p:spPr>
          <a:xfrm rot="19573888">
            <a:off x="-196745" y="4148489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ight Arrow 5"/>
          <p:cNvSpPr/>
          <p:nvPr/>
        </p:nvSpPr>
        <p:spPr>
          <a:xfrm rot="19573888">
            <a:off x="7316266" y="4148486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24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7" name="Right Arrow 6"/>
          <p:cNvSpPr/>
          <p:nvPr/>
        </p:nvSpPr>
        <p:spPr>
          <a:xfrm rot="19573888">
            <a:off x="1047998" y="4274309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ight Arrow 7"/>
          <p:cNvSpPr/>
          <p:nvPr/>
        </p:nvSpPr>
        <p:spPr>
          <a:xfrm rot="19573888">
            <a:off x="1047998" y="5312534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742" y="1361750"/>
            <a:ext cx="6886575" cy="46482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9573888">
            <a:off x="3879802" y="4274309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AGENDA</a:t>
            </a:r>
          </a:p>
          <a:p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Announcements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Review tax certification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Introduce archival description assignment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Discuss readings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Series and item-level description exercises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928" y="1478811"/>
            <a:ext cx="6972300" cy="44958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ight Arrow 3"/>
          <p:cNvSpPr/>
          <p:nvPr/>
        </p:nvSpPr>
        <p:spPr>
          <a:xfrm rot="19573888">
            <a:off x="6592188" y="3206625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ight Arrow 6"/>
          <p:cNvSpPr/>
          <p:nvPr/>
        </p:nvSpPr>
        <p:spPr>
          <a:xfrm rot="19573888">
            <a:off x="936730" y="4148488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 rot="19573888">
            <a:off x="936730" y="5772594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 rot="19573888">
            <a:off x="936731" y="2516381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44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ight Arrow 3"/>
          <p:cNvSpPr/>
          <p:nvPr/>
        </p:nvSpPr>
        <p:spPr>
          <a:xfrm rot="19573888">
            <a:off x="6592188" y="3206625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 rot="19573888">
            <a:off x="1044448" y="5380076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563" y="1426780"/>
            <a:ext cx="6943725" cy="420052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19573888">
            <a:off x="1124634" y="1617277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130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ight Arrow 3"/>
          <p:cNvSpPr/>
          <p:nvPr/>
        </p:nvSpPr>
        <p:spPr>
          <a:xfrm rot="19573888">
            <a:off x="2317336" y="5046383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ight Arrow 6"/>
          <p:cNvSpPr/>
          <p:nvPr/>
        </p:nvSpPr>
        <p:spPr>
          <a:xfrm rot="19573888">
            <a:off x="2317336" y="1591559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533" y="1443591"/>
            <a:ext cx="35814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053" y="1476057"/>
            <a:ext cx="6734175" cy="36957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84396" cy="4815416"/>
          </a:xfrm>
        </p:spPr>
        <p:txBody>
          <a:bodyPr/>
          <a:lstStyle/>
          <a:p>
            <a:r>
              <a:rPr lang="en-US" dirty="0" smtClean="0"/>
              <a:t>USER-FRIENDLY FINDING AIDS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7" name="Right Arrow 6"/>
          <p:cNvSpPr/>
          <p:nvPr/>
        </p:nvSpPr>
        <p:spPr>
          <a:xfrm rot="19573888">
            <a:off x="1174855" y="2638676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3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614275" cy="4815416"/>
          </a:xfrm>
        </p:spPr>
        <p:txBody>
          <a:bodyPr/>
          <a:lstStyle/>
          <a:p>
            <a:r>
              <a:rPr lang="en-US" dirty="0" smtClean="0"/>
              <a:t>HOW DOES “</a:t>
            </a:r>
            <a:r>
              <a:rPr lang="en-US" dirty="0" err="1" smtClean="0"/>
              <a:t>AtoM</a:t>
            </a:r>
            <a:r>
              <a:rPr lang="en-US" dirty="0" smtClean="0"/>
              <a:t>” CREATE USER-FRIENDLY FINDING AIDS?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 has used “single-level” display since its inception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 is the only open-source application that fully supports RAD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As of Version 2.2, the application supports PDF downloads of complete finding aids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48030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614275" cy="4815416"/>
          </a:xfrm>
        </p:spPr>
        <p:txBody>
          <a:bodyPr/>
          <a:lstStyle/>
          <a:p>
            <a:r>
              <a:rPr lang="en-US" dirty="0" smtClean="0"/>
              <a:t>SFU ARCHIVES</a:t>
            </a: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1419114"/>
            <a:ext cx="8658225" cy="4657725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19573888">
            <a:off x="6725050" y="3545958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ight Arrow 4"/>
          <p:cNvSpPr/>
          <p:nvPr/>
        </p:nvSpPr>
        <p:spPr>
          <a:xfrm rot="19573888">
            <a:off x="705823" y="2486247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54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795462"/>
            <a:ext cx="8001000" cy="326707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614275" cy="4815416"/>
          </a:xfrm>
        </p:spPr>
        <p:txBody>
          <a:bodyPr/>
          <a:lstStyle/>
          <a:p>
            <a:r>
              <a:rPr lang="en-US" dirty="0" smtClean="0"/>
              <a:t>SFU ARCHIVES</a:t>
            </a: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5" name="Right Arrow 4"/>
          <p:cNvSpPr/>
          <p:nvPr/>
        </p:nvSpPr>
        <p:spPr>
          <a:xfrm rot="19573888">
            <a:off x="-280698" y="4330991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7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1560106"/>
            <a:ext cx="8953500" cy="424815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614275" cy="4815416"/>
          </a:xfrm>
        </p:spPr>
        <p:txBody>
          <a:bodyPr/>
          <a:lstStyle/>
          <a:p>
            <a:r>
              <a:rPr lang="en-US" dirty="0" smtClean="0"/>
              <a:t>SFU ARCHIVES</a:t>
            </a: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ight Arrow 3"/>
          <p:cNvSpPr/>
          <p:nvPr/>
        </p:nvSpPr>
        <p:spPr>
          <a:xfrm rot="19573888">
            <a:off x="6512399" y="2893854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ight Arrow 4"/>
          <p:cNvSpPr/>
          <p:nvPr/>
        </p:nvSpPr>
        <p:spPr>
          <a:xfrm rot="19573888">
            <a:off x="558937" y="3016107"/>
            <a:ext cx="808074" cy="40403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754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DEVELOPING ARCHIVAL STANDARDS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does physical description mean in a digital world?	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are the three key changes that have occurred since RAD was introduced twenty-five years ago?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ectangle 3"/>
          <p:cNvSpPr/>
          <p:nvPr/>
        </p:nvSpPr>
        <p:spPr>
          <a:xfrm rot="19727969">
            <a:off x="150159" y="691213"/>
            <a:ext cx="152710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Richard Dancy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DEVELOPING ARCHIVAL STANDARDS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Chapter Nine of Rules for Archival Description: “Records in Electronic Form”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Description of “born digital” records vs. description of records that have been digitized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Relationship to RDA’s “entity” concepts?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50092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TAX CERTIFICATION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Institutions must be “designated” by Minister of Heritage</a:t>
            </a:r>
            <a:endParaRPr lang="en-US" sz="2400" b="1" u="sng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Institutions must prepare justification of outstanding significance/national importance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Working with certified monetary appraiser(s)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lassic Grotesque Std Medium"/>
                <a:cs typeface="Classic Grotesque Std Medium"/>
              </a:rPr>
              <a:t>imX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Communications case study</a:t>
            </a: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351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8274" y="458529"/>
            <a:ext cx="59436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DEVELOPING ARCHIVAL STANDARDS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Canadian Council of Archives “Canadian Committee on Archival Description”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International Council of Archives 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Society of American Archivists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is the next step?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0780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READINGS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 </a:t>
            </a:r>
            <a:r>
              <a:rPr lang="en-CA" sz="1800" dirty="0" err="1"/>
              <a:t>Krawczyk</a:t>
            </a:r>
            <a:r>
              <a:rPr lang="en-CA" sz="1800" dirty="0"/>
              <a:t>, Bob. “Cross Reference Heaven: The Abandonment of the </a:t>
            </a:r>
            <a:r>
              <a:rPr lang="en-CA" sz="1800" dirty="0" err="1"/>
              <a:t>Fonds</a:t>
            </a:r>
            <a:r>
              <a:rPr lang="en-CA" sz="1800" dirty="0"/>
              <a:t> as the Primary Level of Arrangement for Ontario Government Records.” </a:t>
            </a:r>
            <a:r>
              <a:rPr lang="en-CA" sz="1800" i="1" dirty="0"/>
              <a:t>Archivaria </a:t>
            </a:r>
            <a:r>
              <a:rPr lang="en-CA" sz="1800" dirty="0"/>
              <a:t>48 (1999): 131-153. </a:t>
            </a:r>
            <a:r>
              <a:rPr lang="en-CA" sz="1800" dirty="0">
                <a:hlinkClick r:id="rId3"/>
              </a:rPr>
              <a:t>http://journals.sfu.ca/archivar/index.php/archivaria/article/view/12720/13899</a:t>
            </a:r>
            <a:r>
              <a:rPr lang="en-CA" sz="1800" dirty="0" smtClean="0"/>
              <a:t>.   </a:t>
            </a:r>
            <a:br>
              <a:rPr lang="en-CA" sz="1800" dirty="0" smtClean="0"/>
            </a:br>
            <a:endParaRPr lang="en-CA" sz="1800" dirty="0"/>
          </a:p>
          <a:p>
            <a:r>
              <a:rPr lang="en-CA" sz="1800" dirty="0"/>
              <a:t>Meehan, Jennifer. "Making the Leap from Parts to Whole: Evidence and Inference in Archival Arrangement and Description." </a:t>
            </a:r>
            <a:r>
              <a:rPr lang="en-CA" sz="1800" i="1" dirty="0"/>
              <a:t>American Archivist </a:t>
            </a:r>
            <a:r>
              <a:rPr lang="en-CA" sz="1800" dirty="0"/>
              <a:t>72, no. 1 (Summer 2009): 72-90. </a:t>
            </a:r>
            <a:r>
              <a:rPr lang="en-CA" sz="1800" dirty="0">
                <a:hlinkClick r:id="rId4"/>
              </a:rPr>
              <a:t>http://</a:t>
            </a:r>
            <a:r>
              <a:rPr lang="en-CA" sz="1800" dirty="0" smtClean="0">
                <a:hlinkClick r:id="rId4"/>
              </a:rPr>
              <a:t>archivists.metapress.com/content/kj672v4907m11x66/fulltext.pdf</a:t>
            </a:r>
            <a:r>
              <a:rPr lang="en-CA" sz="1800" dirty="0" smtClean="0"/>
              <a:t>. 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110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READINGS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err="1"/>
              <a:t>Daines</a:t>
            </a:r>
            <a:r>
              <a:rPr lang="en-CA" sz="1800" dirty="0"/>
              <a:t>, J. Gordon and Cory L. </a:t>
            </a:r>
            <a:r>
              <a:rPr lang="en-CA" sz="1800" dirty="0" err="1"/>
              <a:t>Nimer</a:t>
            </a:r>
            <a:r>
              <a:rPr lang="en-CA" sz="1800" dirty="0"/>
              <a:t>. “Re-Imagining Archival Display: Creating User-Friendly Finding Aids. Journal of Archival Organization 9, 1 (2011): 4-31. DOI: </a:t>
            </a:r>
            <a:r>
              <a:rPr lang="en-CA" sz="1800" u="sng" dirty="0">
                <a:hlinkClick r:id="rId3"/>
              </a:rPr>
              <a:t>10.1080/15332748.2011.574019</a:t>
            </a:r>
            <a:r>
              <a:rPr lang="en-CA" sz="1800" dirty="0"/>
              <a:t>.    </a:t>
            </a:r>
          </a:p>
          <a:p>
            <a:r>
              <a:rPr lang="en-CA" sz="1800" dirty="0"/>
              <a:t> </a:t>
            </a:r>
          </a:p>
          <a:p>
            <a:r>
              <a:rPr lang="en-CA" sz="1800" dirty="0"/>
              <a:t>Dancy, Richard. “Developing Archival Standards.” </a:t>
            </a:r>
            <a:r>
              <a:rPr lang="en-CA" sz="1800" i="1" dirty="0"/>
              <a:t>Archivaria </a:t>
            </a:r>
            <a:r>
              <a:rPr lang="en-CA" sz="1800" dirty="0"/>
              <a:t>78 (Fall 2014): 171-174. </a:t>
            </a:r>
            <a:r>
              <a:rPr lang="en-CA" sz="1800" u="sng" dirty="0">
                <a:hlinkClick r:id="rId4"/>
              </a:rPr>
              <a:t>http://journals.sfu.ca.ezproxy.library.dal.ca/archivar/index.php/archivaria/article/view/13503/14832</a:t>
            </a:r>
            <a:r>
              <a:rPr lang="en-CA" sz="1800" dirty="0"/>
              <a:t>.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3169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IMAGES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Slide 10: “Library Administration in Ontario,” Figure from Bob </a:t>
            </a:r>
            <a:r>
              <a:rPr lang="en-CA" sz="1800" dirty="0" err="1" smtClean="0"/>
              <a:t>Krawczyk</a:t>
            </a:r>
            <a:r>
              <a:rPr lang="en-CA" sz="1800" i="1" dirty="0" smtClean="0"/>
              <a:t>, </a:t>
            </a:r>
            <a:r>
              <a:rPr lang="en-CA" sz="1800" dirty="0" smtClean="0"/>
              <a:t>“Cross-Reference Heaven: The Abandonment of the </a:t>
            </a:r>
            <a:r>
              <a:rPr lang="en-CA" sz="1800" dirty="0" err="1" smtClean="0"/>
              <a:t>Fonds</a:t>
            </a:r>
            <a:r>
              <a:rPr lang="en-CA" sz="1800" dirty="0" smtClean="0"/>
              <a:t> as the Primary Level of Arrangement for Ontario Government Records.” </a:t>
            </a:r>
            <a:r>
              <a:rPr lang="en-CA" sz="1800" i="1" dirty="0" smtClean="0"/>
              <a:t>Archivaria </a:t>
            </a:r>
            <a:r>
              <a:rPr lang="en-CA" sz="1800" dirty="0" smtClean="0"/>
              <a:t>48 (1999): 131-53 (p. 139).</a:t>
            </a:r>
          </a:p>
          <a:p>
            <a:endParaRPr lang="en-CA" sz="1800" dirty="0">
              <a:latin typeface="Classic Grotesque Std Medium"/>
              <a:cs typeface="Classic Grotesque Std Medium"/>
            </a:endParaRPr>
          </a:p>
          <a:p>
            <a:r>
              <a:rPr lang="en-CA" sz="1800" dirty="0" smtClean="0"/>
              <a:t>Slide 11: “Records of Library </a:t>
            </a:r>
            <a:r>
              <a:rPr lang="en-CA" sz="1800" dirty="0"/>
              <a:t>Administration </a:t>
            </a:r>
            <a:r>
              <a:rPr lang="en-CA" sz="1800" dirty="0" smtClean="0"/>
              <a:t>in Ontario,” Figure from Bob </a:t>
            </a:r>
            <a:r>
              <a:rPr lang="en-CA" sz="1800" dirty="0" err="1"/>
              <a:t>Krawczyk</a:t>
            </a:r>
            <a:r>
              <a:rPr lang="en-CA" sz="1800" dirty="0"/>
              <a:t>, “</a:t>
            </a:r>
            <a:r>
              <a:rPr lang="en-CA" sz="1800" dirty="0" smtClean="0"/>
              <a:t>Cross-Reference Heaven: The Abandonment of the </a:t>
            </a:r>
            <a:r>
              <a:rPr lang="en-CA" sz="1800" dirty="0" err="1" smtClean="0"/>
              <a:t>Fonds</a:t>
            </a:r>
            <a:r>
              <a:rPr lang="en-CA" sz="1800" dirty="0" smtClean="0"/>
              <a:t> as </a:t>
            </a:r>
            <a:r>
              <a:rPr lang="en-CA" sz="1800" dirty="0"/>
              <a:t>the Primary Level of Arrangement for Ontario Government Records.” Archivaria 48 (1999): 131-53 (p. </a:t>
            </a:r>
            <a:r>
              <a:rPr lang="en-CA" sz="1800" dirty="0" smtClean="0"/>
              <a:t>141).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9081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IMAGES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Slides 17-22: Screenshots of Brigham Young University Library’s Manuscript </a:t>
            </a:r>
            <a:r>
              <a:rPr lang="en-CA" sz="1800" dirty="0"/>
              <a:t>Collection Descriptions: </a:t>
            </a:r>
            <a:r>
              <a:rPr lang="en-CA" sz="1800" dirty="0">
                <a:hlinkClick r:id="rId3"/>
              </a:rPr>
              <a:t>http://findingaid.lib.byu.edu</a:t>
            </a:r>
            <a:r>
              <a:rPr lang="en-CA" sz="1800" dirty="0" smtClean="0">
                <a:hlinkClick r:id="rId3"/>
              </a:rPr>
              <a:t>/</a:t>
            </a:r>
            <a:r>
              <a:rPr lang="en-CA" sz="1800" dirty="0" smtClean="0"/>
              <a:t>. </a:t>
            </a:r>
          </a:p>
          <a:p>
            <a:endParaRPr lang="en-CA" sz="1800" dirty="0">
              <a:latin typeface="Classic Grotesque Std Medium"/>
              <a:cs typeface="Classic Grotesque Std Medium"/>
            </a:endParaRPr>
          </a:p>
          <a:p>
            <a:r>
              <a:rPr lang="en-CA" sz="1800" dirty="0" smtClean="0"/>
              <a:t>Slide 24-26: Screenshots of Simon Fraser University Archives’ “SFU </a:t>
            </a:r>
            <a:r>
              <a:rPr lang="en-CA" sz="1800" dirty="0" err="1" smtClean="0"/>
              <a:t>AtoM</a:t>
            </a:r>
            <a:r>
              <a:rPr lang="en-CA" sz="1800" dirty="0"/>
              <a:t>” site: </a:t>
            </a:r>
            <a:r>
              <a:rPr lang="en-CA" sz="1800" dirty="0">
                <a:hlinkClick r:id="rId4"/>
              </a:rPr>
              <a:t>http://</a:t>
            </a:r>
            <a:r>
              <a:rPr lang="en-CA" sz="1800" dirty="0" smtClean="0">
                <a:hlinkClick r:id="rId4"/>
              </a:rPr>
              <a:t>atom.archives.sfu.ca</a:t>
            </a:r>
            <a:r>
              <a:rPr lang="en-CA" sz="1800" dirty="0" smtClean="0"/>
              <a:t> </a:t>
            </a:r>
          </a:p>
          <a:p>
            <a:endParaRPr lang="en-CA" sz="1800" dirty="0"/>
          </a:p>
          <a:p>
            <a:r>
              <a:rPr lang="en-CA" sz="1800" dirty="0" smtClean="0"/>
              <a:t>Slide 29: RDA </a:t>
            </a:r>
            <a:r>
              <a:rPr lang="en-CA" sz="1800" dirty="0"/>
              <a:t>Relationship Overview: </a:t>
            </a:r>
            <a:r>
              <a:rPr lang="en-CA" sz="1800" dirty="0">
                <a:hlinkClick r:id="rId5"/>
              </a:rPr>
              <a:t>http://</a:t>
            </a:r>
            <a:r>
              <a:rPr lang="en-CA" sz="1800" dirty="0" smtClean="0">
                <a:hlinkClick r:id="rId5"/>
              </a:rPr>
              <a:t>www.rdatoolkit.org/backgroundfiles/RelationshipsOverview_10_9_09.pdf</a:t>
            </a:r>
            <a:r>
              <a:rPr lang="en-CA" sz="1800" dirty="0" smtClean="0"/>
              <a:t> 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490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ARCHIVAL DESCRIPTION ASSIGNMENT</a:t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Byron Ulric Hatfield glass plate “magic lantern” slides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/collection level description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At least 25 item-level descriptions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ISAAR(CPF) authority record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u="sng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6443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6115" cy="4815416"/>
          </a:xfrm>
        </p:spPr>
        <p:txBody>
          <a:bodyPr/>
          <a:lstStyle/>
          <a:p>
            <a:r>
              <a:rPr lang="en-US" dirty="0" smtClean="0"/>
              <a:t>MS-2-781_PB16_020.jpeg</a:t>
            </a:r>
            <a:br>
              <a:rPr lang="en-US" dirty="0" smtClean="0"/>
            </a:br>
            <a:r>
              <a:rPr lang="en-US" dirty="0" smtClean="0"/>
              <a:t>MS-2-781, PB Box 16, Folder 20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u="sng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	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639" y="1830924"/>
            <a:ext cx="5067780" cy="4287342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20148052">
            <a:off x="176311" y="1399591"/>
            <a:ext cx="1864865" cy="1101013"/>
          </a:xfrm>
          <a:prstGeom prst="rightArrow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Reference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851491">
            <a:off x="176311" y="274995"/>
            <a:ext cx="1864865" cy="1101013"/>
          </a:xfrm>
          <a:prstGeom prst="rightArrow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Filename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CROSS-REFERENCE HEAVEN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is the Australian “series system” and how does it work?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What types of records are particularly suited to the series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Why did the Archives of Ontario abandon the </a:t>
            </a:r>
            <a:r>
              <a:rPr lang="en-CA" sz="2400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 as the primary level of arrangement for government records?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 rot="19727969">
            <a:off x="150159" y="691213"/>
            <a:ext cx="152710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Bob </a:t>
            </a:r>
            <a:r>
              <a:rPr lang="en-CA" dirty="0" err="1" smtClean="0">
                <a:solidFill>
                  <a:schemeClr val="tx1"/>
                </a:solidFill>
              </a:rPr>
              <a:t>Krawczyk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9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660" y="586896"/>
            <a:ext cx="8462682" cy="149888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dirty="0" smtClean="0">
                <a:solidFill>
                  <a:prstClr val="black"/>
                </a:solidFill>
              </a:rPr>
              <a:t>CONTEXT CONTROL</a:t>
            </a:r>
          </a:p>
          <a:p>
            <a:pPr algn="ctr"/>
            <a:endParaRPr lang="en-CA" sz="1000" dirty="0" smtClean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3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8237" y="697478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Organization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237" y="1400318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Agency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>
            <a:stCxn id="5" idx="2"/>
            <a:endCxn id="6" idx="0"/>
          </p:cNvCxnSpPr>
          <p:nvPr/>
        </p:nvCxnSpPr>
        <p:spPr>
          <a:xfrm>
            <a:off x="1389531" y="1066810"/>
            <a:ext cx="0" cy="33350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14566" y="697478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Family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4566" y="1400318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Person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>
            <a:stCxn id="9" idx="2"/>
            <a:endCxn id="10" idx="0"/>
          </p:cNvCxnSpPr>
          <p:nvPr/>
        </p:nvCxnSpPr>
        <p:spPr>
          <a:xfrm>
            <a:off x="7655860" y="1066810"/>
            <a:ext cx="0" cy="33350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  <a:endCxn id="10" idx="1"/>
          </p:cNvCxnSpPr>
          <p:nvPr/>
        </p:nvCxnSpPr>
        <p:spPr>
          <a:xfrm>
            <a:off x="2330825" y="1584984"/>
            <a:ext cx="4383741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59740" y="2228290"/>
            <a:ext cx="4733365" cy="348671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dirty="0" smtClean="0">
                <a:solidFill>
                  <a:prstClr val="black"/>
                </a:solidFill>
              </a:rPr>
              <a:t>RECORDS CONTROL</a:t>
            </a:r>
          </a:p>
          <a:p>
            <a:pPr algn="ctr"/>
            <a:endParaRPr lang="en-CA" sz="3600" dirty="0" smtClean="0">
              <a:solidFill>
                <a:prstClr val="black"/>
              </a:solidFill>
            </a:endParaRPr>
          </a:p>
          <a:p>
            <a:pPr algn="ctr"/>
            <a:endParaRPr lang="en-CA" sz="3600" dirty="0">
              <a:solidFill>
                <a:prstClr val="black"/>
              </a:solidFill>
            </a:endParaRPr>
          </a:p>
          <a:p>
            <a:pPr algn="ctr"/>
            <a:endParaRPr lang="en-CA" sz="1000" dirty="0" smtClean="0">
              <a:solidFill>
                <a:prstClr val="black"/>
              </a:solidFill>
            </a:endParaRPr>
          </a:p>
          <a:p>
            <a:pPr algn="ctr"/>
            <a:endParaRPr lang="en-CA" sz="1000" dirty="0" smtClean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1000" dirty="0" smtClean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1000" dirty="0" smtClean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1000" dirty="0">
              <a:solidFill>
                <a:prstClr val="black"/>
              </a:solidFill>
            </a:endParaRPr>
          </a:p>
          <a:p>
            <a:pPr algn="ctr"/>
            <a:endParaRPr lang="en-CA" sz="36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4007" y="2934727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Series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0523" y="3650121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(Item)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20" name="Straight Arrow Connector 19"/>
          <p:cNvCxnSpPr>
            <a:stCxn id="18" idx="2"/>
            <a:endCxn id="19" idx="0"/>
          </p:cNvCxnSpPr>
          <p:nvPr/>
        </p:nvCxnSpPr>
        <p:spPr>
          <a:xfrm>
            <a:off x="3605301" y="3304059"/>
            <a:ext cx="376516" cy="34606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58236" y="4365485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(Document)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>
            <a:stCxn id="19" idx="2"/>
            <a:endCxn id="24" idx="0"/>
          </p:cNvCxnSpPr>
          <p:nvPr/>
        </p:nvCxnSpPr>
        <p:spPr>
          <a:xfrm>
            <a:off x="3981817" y="4019453"/>
            <a:ext cx="517713" cy="34603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6" idx="2"/>
            <a:endCxn id="18" idx="1"/>
          </p:cNvCxnSpPr>
          <p:nvPr/>
        </p:nvCxnSpPr>
        <p:spPr>
          <a:xfrm rot="16200000" flipH="1">
            <a:off x="1351898" y="1807283"/>
            <a:ext cx="1349743" cy="1274476"/>
          </a:xfrm>
          <a:prstGeom prst="bent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2"/>
            <a:endCxn id="18" idx="3"/>
          </p:cNvCxnSpPr>
          <p:nvPr/>
        </p:nvCxnSpPr>
        <p:spPr>
          <a:xfrm rot="5400000">
            <a:off x="5426357" y="889889"/>
            <a:ext cx="1349743" cy="3109265"/>
          </a:xfrm>
          <a:prstGeom prst="bent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72317" y="5108026"/>
            <a:ext cx="1882588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prstClr val="black"/>
                </a:solidFill>
              </a:rPr>
              <a:t>(Information)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23" name="Straight Arrow Connector 22"/>
          <p:cNvCxnSpPr>
            <a:stCxn id="24" idx="2"/>
            <a:endCxn id="22" idx="0"/>
          </p:cNvCxnSpPr>
          <p:nvPr/>
        </p:nvCxnSpPr>
        <p:spPr>
          <a:xfrm>
            <a:off x="4499530" y="4734817"/>
            <a:ext cx="614081" cy="37320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0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CROSS-REFERENCE HEAVEN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Hierarchical nature of government organizations</a:t>
            </a:r>
          </a:p>
          <a:p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The “problem” of rapid administrative / organizational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No standards for archival arrangement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No applied definition of “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-creating body”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796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CROSS-REFERENCE HEAVEN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Michel </a:t>
            </a:r>
            <a:r>
              <a:rPr lang="en-CA" sz="2400" dirty="0" err="1" smtClean="0">
                <a:latin typeface="Classic Grotesque Std Medium"/>
                <a:cs typeface="Classic Grotesque Std Medium"/>
              </a:rPr>
              <a:t>Duchein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 and Peter Scott say a creator </a:t>
            </a:r>
            <a:r>
              <a:rPr lang="en-CA" sz="2400" dirty="0">
                <a:latin typeface="Classic Grotesque Std Medium"/>
                <a:cs typeface="Classic Grotesque Std Medium"/>
              </a:rPr>
              <a:t>must have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: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CA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>
                <a:latin typeface="Classic Grotesque Std Medium"/>
                <a:cs typeface="Classic Grotesque Std Medium"/>
              </a:rPr>
              <a:t>A legal </a:t>
            </a:r>
            <a:r>
              <a:rPr lang="en-CA" sz="2400" dirty="0" smtClean="0">
                <a:latin typeface="Classic Grotesque Std Medium"/>
                <a:cs typeface="Classic Grotesque Std Medium"/>
              </a:rPr>
              <a:t>identity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An official mandate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 defined hierarchical position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 sufficient degree of autonomy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An organizational structure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latin typeface="Classic Grotesque Std Medium"/>
                <a:cs typeface="Classic Grotesque Std Medium"/>
              </a:rPr>
              <a:t>Independent record-keeping system</a:t>
            </a:r>
            <a:br>
              <a:rPr lang="en-CA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20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1576807ebee743457da536efbe00e557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c5284bd0c06afedab9f975488e5a399d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C298E4-DC43-4CFC-B93E-D1A2FE605067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6a6a9153-db81-41aa-b483-54a7d12e9aff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5F0CE3E-073F-4A36-9349-19EFB2F7F1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9746</TotalTime>
  <Words>566</Words>
  <Application>Microsoft Office PowerPoint</Application>
  <PresentationFormat>On-screen Show (4:3)</PresentationFormat>
  <Paragraphs>213</Paragraphs>
  <Slides>35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35</vt:i4>
      </vt:variant>
    </vt:vector>
  </HeadingPairs>
  <TitlesOfParts>
    <vt:vector size="50" baseType="lpstr">
      <vt:lpstr>Arial</vt:lpstr>
      <vt:lpstr>Calibri</vt:lpstr>
      <vt:lpstr>Classic Grotesque Pro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Custom Design</vt:lpstr>
      <vt:lpstr>1_Custom Design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Classic Grotesque template</dc:title>
  <dc:creator>Creighton Barrett</dc:creator>
  <cp:keywords>open learning object</cp:keywords>
  <cp:lastModifiedBy>Creighton Barrett</cp:lastModifiedBy>
  <cp:revision>171</cp:revision>
  <cp:lastPrinted>2014-06-16T17:18:12Z</cp:lastPrinted>
  <dcterms:created xsi:type="dcterms:W3CDTF">2014-06-16T16:08:57Z</dcterms:created>
  <dcterms:modified xsi:type="dcterms:W3CDTF">2015-10-19T19:12:39Z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