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8" r:id="rId4"/>
    <p:sldMasterId id="2147483660" r:id="rId5"/>
    <p:sldMasterId id="2147483648" r:id="rId6"/>
    <p:sldMasterId id="2147483673" r:id="rId7"/>
  </p:sldMasterIdLst>
  <p:notesMasterIdLst>
    <p:notesMasterId r:id="rId30"/>
  </p:notesMasterIdLst>
  <p:sldIdLst>
    <p:sldId id="272" r:id="rId8"/>
    <p:sldId id="275" r:id="rId9"/>
    <p:sldId id="318" r:id="rId10"/>
    <p:sldId id="328" r:id="rId11"/>
    <p:sldId id="277" r:id="rId12"/>
    <p:sldId id="326" r:id="rId13"/>
    <p:sldId id="309" r:id="rId14"/>
    <p:sldId id="310" r:id="rId15"/>
    <p:sldId id="311" r:id="rId16"/>
    <p:sldId id="301" r:id="rId17"/>
    <p:sldId id="313" r:id="rId18"/>
    <p:sldId id="314" r:id="rId19"/>
    <p:sldId id="315" r:id="rId20"/>
    <p:sldId id="317" r:id="rId21"/>
    <p:sldId id="320" r:id="rId22"/>
    <p:sldId id="319" r:id="rId23"/>
    <p:sldId id="323" r:id="rId24"/>
    <p:sldId id="321" r:id="rId25"/>
    <p:sldId id="322" r:id="rId26"/>
    <p:sldId id="324" r:id="rId27"/>
    <p:sldId id="325" r:id="rId28"/>
    <p:sldId id="327"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5442"/>
    <a:srgbClr val="539FB0"/>
    <a:srgbClr val="6CCEFF"/>
    <a:srgbClr val="78FFFC"/>
    <a:srgbClr val="61F6FF"/>
    <a:srgbClr val="8DD1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0" autoAdjust="0"/>
    <p:restoredTop sz="61041" autoAdjust="0"/>
  </p:normalViewPr>
  <p:slideViewPr>
    <p:cSldViewPr snapToGrid="0" snapToObjects="1">
      <p:cViewPr varScale="1">
        <p:scale>
          <a:sx n="45" d="100"/>
          <a:sy n="45" d="100"/>
        </p:scale>
        <p:origin x="2106"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0DF514-9650-47DE-8FA6-B826FA771C3A}" type="datetimeFigureOut">
              <a:rPr lang="en-CA" smtClean="0"/>
              <a:t>29/09/2015</a:t>
            </a:fld>
            <a:endParaRPr lang="en-C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1CD965-AD9A-43B7-96A4-EA22CC90EA69}" type="slidenum">
              <a:rPr lang="en-CA" smtClean="0"/>
              <a:t>‹#›</a:t>
            </a:fld>
            <a:endParaRPr lang="en-CA"/>
          </a:p>
        </p:txBody>
      </p:sp>
    </p:spTree>
    <p:extLst>
      <p:ext uri="{BB962C8B-B14F-4D97-AF65-F5344CB8AC3E}">
        <p14:creationId xmlns:p14="http://schemas.microsoft.com/office/powerpoint/2010/main" val="1106398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Challenges:</a:t>
            </a:r>
          </a:p>
          <a:p>
            <a:endParaRPr lang="en-CA" dirty="0" smtClean="0"/>
          </a:p>
          <a:p>
            <a:pPr marL="228600" indent="-228600">
              <a:buFont typeface="+mj-lt"/>
              <a:buAutoNum type="arabicPeriod"/>
            </a:pPr>
            <a:r>
              <a:rPr lang="en-CA" dirty="0" smtClean="0"/>
              <a:t>Donors</a:t>
            </a:r>
            <a:r>
              <a:rPr lang="en-CA" baseline="0" dirty="0" smtClean="0"/>
              <a:t> might want different restrictions.</a:t>
            </a:r>
          </a:p>
          <a:p>
            <a:pPr marL="228600" indent="-228600">
              <a:buFont typeface="+mj-lt"/>
              <a:buAutoNum type="arabicPeriod"/>
            </a:pPr>
            <a:r>
              <a:rPr lang="en-CA" i="1" baseline="0" dirty="0" smtClean="0"/>
              <a:t>Respect des </a:t>
            </a:r>
            <a:r>
              <a:rPr lang="en-CA" i="1" baseline="0" dirty="0" err="1" smtClean="0"/>
              <a:t>fonds</a:t>
            </a:r>
            <a:r>
              <a:rPr lang="en-CA" i="0" baseline="0" dirty="0" smtClean="0"/>
              <a:t> can  be distorted (e.g., other papers can become intermingled with materials).</a:t>
            </a:r>
          </a:p>
          <a:p>
            <a:pPr marL="228600" indent="-228600">
              <a:buFont typeface="+mj-lt"/>
              <a:buAutoNum type="arabicPeriod"/>
            </a:pPr>
            <a:r>
              <a:rPr lang="en-CA" i="0" baseline="0" dirty="0" smtClean="0"/>
              <a:t>Custodial history can be complex.</a:t>
            </a:r>
          </a:p>
          <a:p>
            <a:pPr marL="0" indent="0">
              <a:buFont typeface="+mj-lt"/>
              <a:buNone/>
            </a:pPr>
            <a:endParaRPr lang="en-CA" i="0" baseline="0" dirty="0" smtClean="0"/>
          </a:p>
          <a:p>
            <a:pPr marL="0" indent="0">
              <a:buFont typeface="+mj-lt"/>
              <a:buNone/>
            </a:pPr>
            <a:r>
              <a:rPr lang="en-CA" i="0" baseline="0" dirty="0" smtClean="0"/>
              <a:t>Balance:</a:t>
            </a:r>
          </a:p>
          <a:p>
            <a:pPr marL="0" indent="0">
              <a:buFont typeface="+mj-lt"/>
              <a:buNone/>
            </a:pPr>
            <a:endParaRPr lang="en-CA" i="0" baseline="0" dirty="0" smtClean="0"/>
          </a:p>
          <a:p>
            <a:pPr marL="228600" indent="-228600">
              <a:buFont typeface="+mj-lt"/>
              <a:buAutoNum type="arabicPeriod"/>
            </a:pPr>
            <a:r>
              <a:rPr lang="en-CA" i="0" baseline="0" dirty="0" smtClean="0"/>
              <a:t>Each collection is named (e.g., Paul </a:t>
            </a:r>
            <a:r>
              <a:rPr lang="en-CA" i="0" baseline="0" dirty="0" err="1" smtClean="0"/>
              <a:t>Groth</a:t>
            </a:r>
            <a:r>
              <a:rPr lang="en-CA" i="0" baseline="0" dirty="0" smtClean="0"/>
              <a:t> J.B. Jackson Collection) and described. </a:t>
            </a:r>
          </a:p>
          <a:p>
            <a:pPr marL="228600" indent="-228600">
              <a:buFont typeface="+mj-lt"/>
              <a:buAutoNum type="arabicPeriod"/>
            </a:pPr>
            <a:r>
              <a:rPr lang="en-CA" i="0" baseline="0" dirty="0" smtClean="0"/>
              <a:t>Maintain provenance of donations and respect donor wishes but draw relationships between collections.</a:t>
            </a:r>
          </a:p>
          <a:p>
            <a:pPr marL="228600" indent="-228600">
              <a:buFont typeface="+mj-lt"/>
              <a:buAutoNum type="arabicPeriod"/>
            </a:pPr>
            <a:endParaRPr lang="en-CA" i="1" dirty="0"/>
          </a:p>
        </p:txBody>
      </p:sp>
      <p:sp>
        <p:nvSpPr>
          <p:cNvPr id="4" name="Slide Number Placeholder 3"/>
          <p:cNvSpPr>
            <a:spLocks noGrp="1"/>
          </p:cNvSpPr>
          <p:nvPr>
            <p:ph type="sldNum" sz="quarter" idx="10"/>
          </p:nvPr>
        </p:nvSpPr>
        <p:spPr/>
        <p:txBody>
          <a:bodyPr/>
          <a:lstStyle/>
          <a:p>
            <a:fld id="{D01CD965-AD9A-43B7-96A4-EA22CC90EA69}" type="slidenum">
              <a:rPr lang="en-CA" smtClean="0"/>
              <a:t>8</a:t>
            </a:fld>
            <a:endParaRPr lang="en-CA"/>
          </a:p>
        </p:txBody>
      </p:sp>
    </p:spTree>
    <p:extLst>
      <p:ext uri="{BB962C8B-B14F-4D97-AF65-F5344CB8AC3E}">
        <p14:creationId xmlns:p14="http://schemas.microsoft.com/office/powerpoint/2010/main" val="13208889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Paul </a:t>
            </a:r>
            <a:r>
              <a:rPr lang="en-CA" dirty="0" err="1" smtClean="0"/>
              <a:t>Groth</a:t>
            </a:r>
            <a:r>
              <a:rPr lang="en-CA" dirty="0" smtClean="0"/>
              <a:t> J.B. Jackson</a:t>
            </a:r>
            <a:r>
              <a:rPr lang="en-CA" baseline="0" dirty="0" smtClean="0"/>
              <a:t> Collection appears to be a selection of </a:t>
            </a:r>
            <a:r>
              <a:rPr lang="en-CA" baseline="0" dirty="0" err="1" smtClean="0"/>
              <a:t>Groth’s</a:t>
            </a:r>
            <a:r>
              <a:rPr lang="en-CA" baseline="0" dirty="0" smtClean="0"/>
              <a:t> personal archives that relates to J.B. Jackson. Or is it? The article notes that “</a:t>
            </a:r>
            <a:r>
              <a:rPr lang="en-CA" dirty="0" smtClean="0"/>
              <a:t>After Jackson's death, </a:t>
            </a:r>
            <a:r>
              <a:rPr lang="en-CA" dirty="0" err="1" smtClean="0"/>
              <a:t>Groth</a:t>
            </a:r>
            <a:r>
              <a:rPr lang="en-CA" dirty="0" smtClean="0"/>
              <a:t> donated a collection of course materials, manuscripts, correspondence and personal photographs to UNM.”</a:t>
            </a:r>
            <a:endParaRPr lang="en-CA" baseline="0" dirty="0" smtClean="0"/>
          </a:p>
          <a:p>
            <a:endParaRPr lang="en-CA" baseline="0" dirty="0" smtClean="0"/>
          </a:p>
          <a:p>
            <a:r>
              <a:rPr lang="en-CA" baseline="0" dirty="0" smtClean="0"/>
              <a:t>Paul </a:t>
            </a:r>
            <a:r>
              <a:rPr lang="en-CA" baseline="0" dirty="0" err="1" smtClean="0"/>
              <a:t>Groth</a:t>
            </a:r>
            <a:r>
              <a:rPr lang="en-CA" baseline="0" dirty="0" smtClean="0"/>
              <a:t> Image Collection appears to be a collection of 3,300 slides used by Jackson in his teaching and scholarship activities.</a:t>
            </a:r>
          </a:p>
          <a:p>
            <a:endParaRPr lang="en-CA" dirty="0" smtClean="0"/>
          </a:p>
          <a:p>
            <a:r>
              <a:rPr lang="en-CA" dirty="0" smtClean="0"/>
              <a:t>“Rather than create a separate finding guide, the </a:t>
            </a:r>
            <a:r>
              <a:rPr lang="en-CA" dirty="0" err="1" smtClean="0"/>
              <a:t>Groth</a:t>
            </a:r>
            <a:r>
              <a:rPr lang="en-CA" dirty="0" smtClean="0"/>
              <a:t> images are described in an added series statement in the main Paul </a:t>
            </a:r>
            <a:r>
              <a:rPr lang="en-CA" dirty="0" err="1" smtClean="0"/>
              <a:t>Groth</a:t>
            </a:r>
            <a:r>
              <a:rPr lang="en-CA" dirty="0" smtClean="0"/>
              <a:t> J.B. Jackson Collection.”</a:t>
            </a:r>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9</a:t>
            </a:fld>
            <a:endParaRPr lang="en-CA"/>
          </a:p>
        </p:txBody>
      </p:sp>
    </p:spTree>
    <p:extLst>
      <p:ext uri="{BB962C8B-B14F-4D97-AF65-F5344CB8AC3E}">
        <p14:creationId xmlns:p14="http://schemas.microsoft.com/office/powerpoint/2010/main" val="25699100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Elements of a deed of gift:</a:t>
            </a:r>
          </a:p>
          <a:p>
            <a:endParaRPr lang="en-CA" dirty="0" smtClean="0"/>
          </a:p>
          <a:p>
            <a:pPr marL="228600" indent="-228600">
              <a:buFont typeface="+mj-lt"/>
              <a:buAutoNum type="arabicPeriod"/>
            </a:pPr>
            <a:r>
              <a:rPr lang="en-CA" dirty="0" smtClean="0"/>
              <a:t>Name of donor and the recipient</a:t>
            </a:r>
          </a:p>
          <a:p>
            <a:pPr marL="228600" indent="-228600">
              <a:buFont typeface="+mj-lt"/>
              <a:buAutoNum type="arabicPeriod"/>
            </a:pPr>
            <a:r>
              <a:rPr lang="en-CA" dirty="0" smtClean="0"/>
              <a:t>Title</a:t>
            </a:r>
            <a:r>
              <a:rPr lang="en-CA" baseline="0" dirty="0" smtClean="0"/>
              <a:t> and description of the materials donated</a:t>
            </a:r>
          </a:p>
          <a:p>
            <a:pPr marL="228600" indent="-228600">
              <a:buFont typeface="+mj-lt"/>
              <a:buAutoNum type="arabicPeriod"/>
            </a:pPr>
            <a:r>
              <a:rPr lang="en-CA" baseline="0" dirty="0" smtClean="0"/>
              <a:t>Transfer of ownership</a:t>
            </a:r>
          </a:p>
          <a:p>
            <a:pPr marL="228600" indent="-228600">
              <a:buFont typeface="+mj-lt"/>
              <a:buAutoNum type="arabicPeriod"/>
            </a:pPr>
            <a:r>
              <a:rPr lang="en-CA" baseline="0" dirty="0" smtClean="0"/>
              <a:t>Access to the collection</a:t>
            </a:r>
          </a:p>
          <a:p>
            <a:pPr marL="228600" indent="-228600">
              <a:buFont typeface="+mj-lt"/>
              <a:buAutoNum type="arabicPeriod"/>
            </a:pPr>
            <a:r>
              <a:rPr lang="en-CA" baseline="0" dirty="0" smtClean="0"/>
              <a:t>Transfer of intellectual property rights</a:t>
            </a:r>
          </a:p>
          <a:p>
            <a:pPr marL="228600" indent="-228600">
              <a:buFont typeface="+mj-lt"/>
              <a:buAutoNum type="arabicPeriod"/>
            </a:pPr>
            <a:r>
              <a:rPr lang="en-CA" baseline="0" dirty="0" smtClean="0"/>
              <a:t>Separations (i.e., discards, deaccessioning, etc.)</a:t>
            </a:r>
          </a:p>
          <a:p>
            <a:pPr marL="228600" indent="-228600">
              <a:buFont typeface="+mj-lt"/>
              <a:buAutoNum type="arabicPeriod"/>
            </a:pPr>
            <a:r>
              <a:rPr lang="en-CA" baseline="0" dirty="0" smtClean="0"/>
              <a:t>Other elements (e.g., discuss relevant issues, specific institutional policies, etc.)</a:t>
            </a:r>
            <a:endParaRPr lang="en-CA" dirty="0" smtClean="0"/>
          </a:p>
        </p:txBody>
      </p:sp>
      <p:sp>
        <p:nvSpPr>
          <p:cNvPr id="4" name="Slide Number Placeholder 3"/>
          <p:cNvSpPr>
            <a:spLocks noGrp="1"/>
          </p:cNvSpPr>
          <p:nvPr>
            <p:ph type="sldNum" sz="quarter" idx="10"/>
          </p:nvPr>
        </p:nvSpPr>
        <p:spPr/>
        <p:txBody>
          <a:bodyPr/>
          <a:lstStyle/>
          <a:p>
            <a:fld id="{D01CD965-AD9A-43B7-96A4-EA22CC90EA69}" type="slidenum">
              <a:rPr lang="en-CA" smtClean="0"/>
              <a:t>14</a:t>
            </a:fld>
            <a:endParaRPr lang="en-CA"/>
          </a:p>
        </p:txBody>
      </p:sp>
    </p:spTree>
    <p:extLst>
      <p:ext uri="{BB962C8B-B14F-4D97-AF65-F5344CB8AC3E}">
        <p14:creationId xmlns:p14="http://schemas.microsoft.com/office/powerpoint/2010/main" val="40458337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r>
              <a:rPr lang="en-CA" dirty="0" smtClean="0"/>
              <a:t>For</a:t>
            </a:r>
            <a:r>
              <a:rPr lang="en-CA" baseline="0" dirty="0" smtClean="0"/>
              <a:t> example:</a:t>
            </a:r>
          </a:p>
          <a:p>
            <a:pPr marL="0" indent="0">
              <a:buFont typeface="+mj-lt"/>
              <a:buNone/>
            </a:pPr>
            <a:endParaRPr lang="en-CA" baseline="0" dirty="0" smtClean="0"/>
          </a:p>
          <a:p>
            <a:pPr marL="228600" indent="-228600">
              <a:buFont typeface="+mj-lt"/>
              <a:buAutoNum type="arabicPeriod"/>
            </a:pPr>
            <a:r>
              <a:rPr lang="en-CA" baseline="0" dirty="0" smtClean="0"/>
              <a:t>Persuasion</a:t>
            </a:r>
          </a:p>
          <a:p>
            <a:pPr marL="228600" indent="-228600">
              <a:buFont typeface="+mj-lt"/>
              <a:buAutoNum type="arabicPeriod"/>
            </a:pPr>
            <a:r>
              <a:rPr lang="en-CA" baseline="0" dirty="0" smtClean="0"/>
              <a:t>Refusal of donation</a:t>
            </a:r>
          </a:p>
          <a:p>
            <a:pPr marL="228600" indent="-228600">
              <a:buFont typeface="+mj-lt"/>
              <a:buAutoNum type="arabicPeriod"/>
            </a:pPr>
            <a:r>
              <a:rPr lang="en-CA" baseline="0" dirty="0" err="1" smtClean="0"/>
              <a:t>Referall</a:t>
            </a:r>
            <a:r>
              <a:rPr lang="en-CA" baseline="0" dirty="0" smtClean="0"/>
              <a:t> (e.g., to other donors, sources of information)</a:t>
            </a:r>
          </a:p>
          <a:p>
            <a:pPr marL="228600" indent="-228600">
              <a:buFont typeface="+mj-lt"/>
              <a:buAutoNum type="arabicPeriod"/>
            </a:pPr>
            <a:r>
              <a:rPr lang="en-CA" baseline="0" dirty="0" smtClean="0"/>
              <a:t>Negotiate separate license agreement</a:t>
            </a:r>
          </a:p>
          <a:p>
            <a:pPr marL="228600" indent="-228600">
              <a:buFont typeface="+mj-lt"/>
              <a:buAutoNum type="arabicPeriod"/>
            </a:pPr>
            <a:endParaRPr lang="en-CA" dirty="0" smtClean="0"/>
          </a:p>
        </p:txBody>
      </p:sp>
      <p:sp>
        <p:nvSpPr>
          <p:cNvPr id="4" name="Slide Number Placeholder 3"/>
          <p:cNvSpPr>
            <a:spLocks noGrp="1"/>
          </p:cNvSpPr>
          <p:nvPr>
            <p:ph type="sldNum" sz="quarter" idx="10"/>
          </p:nvPr>
        </p:nvSpPr>
        <p:spPr/>
        <p:txBody>
          <a:bodyPr/>
          <a:lstStyle/>
          <a:p>
            <a:fld id="{D01CD965-AD9A-43B7-96A4-EA22CC90EA69}" type="slidenum">
              <a:rPr lang="en-CA" smtClean="0"/>
              <a:t>15</a:t>
            </a:fld>
            <a:endParaRPr lang="en-CA"/>
          </a:p>
        </p:txBody>
      </p:sp>
    </p:spTree>
    <p:extLst>
      <p:ext uri="{BB962C8B-B14F-4D97-AF65-F5344CB8AC3E}">
        <p14:creationId xmlns:p14="http://schemas.microsoft.com/office/powerpoint/2010/main" val="40254318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endParaRPr lang="en-CA" dirty="0" smtClean="0"/>
          </a:p>
        </p:txBody>
      </p:sp>
      <p:sp>
        <p:nvSpPr>
          <p:cNvPr id="4" name="Slide Number Placeholder 3"/>
          <p:cNvSpPr>
            <a:spLocks noGrp="1"/>
          </p:cNvSpPr>
          <p:nvPr>
            <p:ph type="sldNum" sz="quarter" idx="10"/>
          </p:nvPr>
        </p:nvSpPr>
        <p:spPr/>
        <p:txBody>
          <a:bodyPr/>
          <a:lstStyle/>
          <a:p>
            <a:fld id="{D01CD965-AD9A-43B7-96A4-EA22CC90EA69}" type="slidenum">
              <a:rPr lang="en-CA" smtClean="0"/>
              <a:t>18</a:t>
            </a:fld>
            <a:endParaRPr lang="en-CA"/>
          </a:p>
        </p:txBody>
      </p:sp>
    </p:spTree>
    <p:extLst>
      <p:ext uri="{BB962C8B-B14F-4D97-AF65-F5344CB8AC3E}">
        <p14:creationId xmlns:p14="http://schemas.microsoft.com/office/powerpoint/2010/main" val="39206034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endParaRPr lang="en-CA" dirty="0" smtClean="0"/>
          </a:p>
        </p:txBody>
      </p:sp>
      <p:sp>
        <p:nvSpPr>
          <p:cNvPr id="4" name="Slide Number Placeholder 3"/>
          <p:cNvSpPr>
            <a:spLocks noGrp="1"/>
          </p:cNvSpPr>
          <p:nvPr>
            <p:ph type="sldNum" sz="quarter" idx="10"/>
          </p:nvPr>
        </p:nvSpPr>
        <p:spPr/>
        <p:txBody>
          <a:bodyPr/>
          <a:lstStyle/>
          <a:p>
            <a:fld id="{D01CD965-AD9A-43B7-96A4-EA22CC90EA69}" type="slidenum">
              <a:rPr lang="en-CA" smtClean="0"/>
              <a:t>19</a:t>
            </a:fld>
            <a:endParaRPr lang="en-CA"/>
          </a:p>
        </p:txBody>
      </p:sp>
    </p:spTree>
    <p:extLst>
      <p:ext uri="{BB962C8B-B14F-4D97-AF65-F5344CB8AC3E}">
        <p14:creationId xmlns:p14="http://schemas.microsoft.com/office/powerpoint/2010/main" val="40289425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endParaRPr lang="en-CA" dirty="0" smtClean="0"/>
          </a:p>
        </p:txBody>
      </p:sp>
      <p:sp>
        <p:nvSpPr>
          <p:cNvPr id="4" name="Slide Number Placeholder 3"/>
          <p:cNvSpPr>
            <a:spLocks noGrp="1"/>
          </p:cNvSpPr>
          <p:nvPr>
            <p:ph type="sldNum" sz="quarter" idx="10"/>
          </p:nvPr>
        </p:nvSpPr>
        <p:spPr/>
        <p:txBody>
          <a:bodyPr/>
          <a:lstStyle/>
          <a:p>
            <a:fld id="{D01CD965-AD9A-43B7-96A4-EA22CC90EA69}" type="slidenum">
              <a:rPr lang="en-CA" smtClean="0"/>
              <a:t>20</a:t>
            </a:fld>
            <a:endParaRPr lang="en-CA"/>
          </a:p>
        </p:txBody>
      </p:sp>
    </p:spTree>
    <p:extLst>
      <p:ext uri="{BB962C8B-B14F-4D97-AF65-F5344CB8AC3E}">
        <p14:creationId xmlns:p14="http://schemas.microsoft.com/office/powerpoint/2010/main" val="38803407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endParaRPr lang="en-CA" dirty="0" smtClean="0"/>
          </a:p>
        </p:txBody>
      </p:sp>
      <p:sp>
        <p:nvSpPr>
          <p:cNvPr id="4" name="Slide Number Placeholder 3"/>
          <p:cNvSpPr>
            <a:spLocks noGrp="1"/>
          </p:cNvSpPr>
          <p:nvPr>
            <p:ph type="sldNum" sz="quarter" idx="10"/>
          </p:nvPr>
        </p:nvSpPr>
        <p:spPr/>
        <p:txBody>
          <a:bodyPr/>
          <a:lstStyle/>
          <a:p>
            <a:fld id="{D01CD965-AD9A-43B7-96A4-EA22CC90EA69}" type="slidenum">
              <a:rPr lang="en-CA" smtClean="0"/>
              <a:t>21</a:t>
            </a:fld>
            <a:endParaRPr lang="en-CA"/>
          </a:p>
        </p:txBody>
      </p:sp>
    </p:spTree>
    <p:extLst>
      <p:ext uri="{BB962C8B-B14F-4D97-AF65-F5344CB8AC3E}">
        <p14:creationId xmlns:p14="http://schemas.microsoft.com/office/powerpoint/2010/main" val="40186610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endParaRPr lang="en-CA" dirty="0" smtClean="0"/>
          </a:p>
        </p:txBody>
      </p:sp>
      <p:sp>
        <p:nvSpPr>
          <p:cNvPr id="4" name="Slide Number Placeholder 3"/>
          <p:cNvSpPr>
            <a:spLocks noGrp="1"/>
          </p:cNvSpPr>
          <p:nvPr>
            <p:ph type="sldNum" sz="quarter" idx="10"/>
          </p:nvPr>
        </p:nvSpPr>
        <p:spPr/>
        <p:txBody>
          <a:bodyPr/>
          <a:lstStyle/>
          <a:p>
            <a:fld id="{D01CD965-AD9A-43B7-96A4-EA22CC90EA69}" type="slidenum">
              <a:rPr lang="en-CA" smtClean="0"/>
              <a:t>22</a:t>
            </a:fld>
            <a:endParaRPr lang="en-CA"/>
          </a:p>
        </p:txBody>
      </p:sp>
    </p:spTree>
    <p:extLst>
      <p:ext uri="{BB962C8B-B14F-4D97-AF65-F5344CB8AC3E}">
        <p14:creationId xmlns:p14="http://schemas.microsoft.com/office/powerpoint/2010/main" val="19467283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617537" y="317500"/>
            <a:ext cx="7224713" cy="867833"/>
          </a:xfrm>
          <a:prstGeom prst="rect">
            <a:avLst/>
          </a:prstGeom>
        </p:spPr>
        <p:txBody>
          <a:bodyPr vert="horz"/>
          <a:lstStyle>
            <a:lvl1pPr marL="0" indent="0">
              <a:lnSpc>
                <a:spcPct val="70000"/>
              </a:lnSpc>
              <a:buNone/>
              <a:defRPr b="0" i="0" baseline="0">
                <a:latin typeface="Classic Grotesque Std Light"/>
                <a:cs typeface="Classic Grotesque Std Light"/>
              </a:defRPr>
            </a:lvl1pPr>
          </a:lstStyle>
          <a:p>
            <a:pPr lvl="0"/>
            <a:r>
              <a:rPr lang="en-US" dirty="0" smtClean="0"/>
              <a:t>Date</a:t>
            </a:r>
          </a:p>
          <a:p>
            <a:pPr lvl="0"/>
            <a:r>
              <a:rPr lang="en-US" dirty="0" smtClean="0"/>
              <a:t>Name</a:t>
            </a:r>
            <a:endParaRPr lang="en-US" dirty="0"/>
          </a:p>
        </p:txBody>
      </p:sp>
      <p:sp>
        <p:nvSpPr>
          <p:cNvPr id="9" name="Text Placeholder 8"/>
          <p:cNvSpPr>
            <a:spLocks noGrp="1"/>
          </p:cNvSpPr>
          <p:nvPr>
            <p:ph type="body" sz="quarter" idx="11" hasCustomPrompt="1"/>
          </p:nvPr>
        </p:nvSpPr>
        <p:spPr>
          <a:xfrm>
            <a:off x="529701" y="1535123"/>
            <a:ext cx="7481887" cy="1354137"/>
          </a:xfrm>
          <a:prstGeom prst="rect">
            <a:avLst/>
          </a:prstGeom>
        </p:spPr>
        <p:txBody>
          <a:bodyPr vert="horz"/>
          <a:lstStyle>
            <a:lvl1pPr marL="0" indent="0">
              <a:lnSpc>
                <a:spcPct val="70000"/>
              </a:lnSpc>
              <a:buNone/>
              <a:defRPr sz="8000" b="0" i="0" baseline="0">
                <a:latin typeface="Classic Grotesque Std Light"/>
                <a:cs typeface="Classic Grotesque Std Light"/>
              </a:defRPr>
            </a:lvl1pPr>
          </a:lstStyle>
          <a:p>
            <a:pPr lvl="0"/>
            <a:r>
              <a:rPr lang="en-CA" dirty="0" smtClean="0"/>
              <a:t>PRESENTATION TITLE</a:t>
            </a:r>
            <a:endParaRPr lang="en-US" dirty="0"/>
          </a:p>
        </p:txBody>
      </p:sp>
    </p:spTree>
    <p:extLst>
      <p:ext uri="{BB962C8B-B14F-4D97-AF65-F5344CB8AC3E}">
        <p14:creationId xmlns:p14="http://schemas.microsoft.com/office/powerpoint/2010/main" val="27524486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617537" y="317500"/>
            <a:ext cx="7224713" cy="867833"/>
          </a:xfrm>
          <a:prstGeom prst="rect">
            <a:avLst/>
          </a:prstGeom>
        </p:spPr>
        <p:txBody>
          <a:bodyPr vert="horz"/>
          <a:lstStyle>
            <a:lvl1pPr marL="0" indent="0">
              <a:lnSpc>
                <a:spcPct val="70000"/>
              </a:lnSpc>
              <a:buNone/>
              <a:defRPr b="0" i="0" baseline="0">
                <a:latin typeface="Classic Grotesque Std Light"/>
                <a:cs typeface="Classic Grotesque Std Light"/>
              </a:defRPr>
            </a:lvl1pPr>
          </a:lstStyle>
          <a:p>
            <a:pPr lvl="0"/>
            <a:r>
              <a:rPr lang="en-US" dirty="0" smtClean="0"/>
              <a:t>Date</a:t>
            </a:r>
          </a:p>
          <a:p>
            <a:pPr lvl="0"/>
            <a:r>
              <a:rPr lang="en-US" dirty="0" smtClean="0"/>
              <a:t>Name</a:t>
            </a:r>
            <a:endParaRPr lang="en-US" dirty="0"/>
          </a:p>
        </p:txBody>
      </p:sp>
      <p:sp>
        <p:nvSpPr>
          <p:cNvPr id="5" name="Text Placeholder 8"/>
          <p:cNvSpPr>
            <a:spLocks noGrp="1"/>
          </p:cNvSpPr>
          <p:nvPr>
            <p:ph type="body" sz="quarter" idx="11" hasCustomPrompt="1"/>
          </p:nvPr>
        </p:nvSpPr>
        <p:spPr>
          <a:xfrm>
            <a:off x="529701" y="1535123"/>
            <a:ext cx="7481887" cy="1354137"/>
          </a:xfrm>
          <a:prstGeom prst="rect">
            <a:avLst/>
          </a:prstGeom>
        </p:spPr>
        <p:txBody>
          <a:bodyPr vert="horz"/>
          <a:lstStyle>
            <a:lvl1pPr marL="0" indent="0">
              <a:lnSpc>
                <a:spcPct val="70000"/>
              </a:lnSpc>
              <a:buNone/>
              <a:defRPr sz="8000" b="0" i="0" baseline="0">
                <a:latin typeface="Classic Grotesque Std Light"/>
                <a:cs typeface="Classic Grotesque Std Light"/>
              </a:defRPr>
            </a:lvl1pPr>
          </a:lstStyle>
          <a:p>
            <a:pPr lvl="0"/>
            <a:r>
              <a:rPr lang="en-CA" dirty="0" smtClean="0"/>
              <a:t>PRESENTATION TITLE</a:t>
            </a:r>
            <a:endParaRPr lang="en-US" dirty="0"/>
          </a:p>
        </p:txBody>
      </p:sp>
    </p:spTree>
    <p:extLst>
      <p:ext uri="{BB962C8B-B14F-4D97-AF65-F5344CB8AC3E}">
        <p14:creationId xmlns:p14="http://schemas.microsoft.com/office/powerpoint/2010/main" val="23058365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B7B580C-6E9F-A64E-A2A9-87F17F384EE4}" type="slidenum">
              <a:rPr lang="en-US" smtClean="0"/>
              <a:t>‹#›</a:t>
            </a:fld>
            <a:endParaRPr lang="en-US"/>
          </a:p>
        </p:txBody>
      </p:sp>
      <p:pic>
        <p:nvPicPr>
          <p:cNvPr id="12" name="Picture 11"/>
          <p:cNvPicPr>
            <a:picLocks noChangeAspect="1"/>
          </p:cNvPicPr>
          <p:nvPr userDrawn="1"/>
        </p:nvPicPr>
        <p:blipFill>
          <a:blip r:embed="rId2"/>
          <a:stretch>
            <a:fillRect/>
          </a:stretch>
        </p:blipFill>
        <p:spPr>
          <a:xfrm>
            <a:off x="676635" y="6216650"/>
            <a:ext cx="1155700" cy="279400"/>
          </a:xfrm>
          <a:prstGeom prst="rect">
            <a:avLst/>
          </a:prstGeom>
        </p:spPr>
      </p:pic>
      <p:sp>
        <p:nvSpPr>
          <p:cNvPr id="8" name="Text Placeholder 7"/>
          <p:cNvSpPr>
            <a:spLocks noGrp="1"/>
          </p:cNvSpPr>
          <p:nvPr>
            <p:ph type="body" sz="quarter" idx="13"/>
          </p:nvPr>
        </p:nvSpPr>
        <p:spPr>
          <a:xfrm>
            <a:off x="1976832" y="825501"/>
            <a:ext cx="5759587" cy="4815416"/>
          </a:xfrm>
          <a:prstGeom prst="rect">
            <a:avLst/>
          </a:prstGeom>
        </p:spPr>
        <p:txBody>
          <a:bodyPr vert="horz"/>
          <a:lstStyle>
            <a:lvl1pPr>
              <a:defRPr sz="3200" b="0" i="0">
                <a:latin typeface="Classic Grotesque Std Book"/>
                <a:cs typeface="Classic Grotesque Std Book"/>
              </a:defRPr>
            </a:lvl1pPr>
            <a:lvl2pPr>
              <a:defRPr b="0" i="0">
                <a:latin typeface="Classic Grotesque Std Book"/>
                <a:cs typeface="Classic Grotesque Std Book"/>
              </a:defRPr>
            </a:lvl2pPr>
            <a:lvl3pPr>
              <a:defRPr b="0" i="0">
                <a:latin typeface="Classic Grotesque Std Book"/>
                <a:cs typeface="Classic Grotesque Std Book"/>
              </a:defRPr>
            </a:lvl3pPr>
            <a:lvl4pPr>
              <a:defRPr b="0" i="0">
                <a:latin typeface="Classic Grotesque Std Book"/>
                <a:cs typeface="Classic Grotesque Std Book"/>
              </a:defRPr>
            </a:lvl4pPr>
            <a:lvl5pPr>
              <a:defRPr b="0" i="0">
                <a:latin typeface="Classic Grotesque Std Book"/>
                <a:cs typeface="Classic Grotesque Std Book"/>
              </a:defRPr>
            </a:lvl5pPr>
          </a:lstStyle>
          <a:p>
            <a:pPr lvl="0"/>
            <a:r>
              <a:rPr lang="en-CA" dirty="0" smtClean="0"/>
              <a:t>Click to edit Master text styles</a:t>
            </a:r>
          </a:p>
          <a:p>
            <a:pPr lvl="1"/>
            <a:r>
              <a:rPr lang="en-CA" dirty="0" smtClean="0"/>
              <a:t>Second level</a:t>
            </a:r>
          </a:p>
          <a:p>
            <a:pPr lvl="2"/>
            <a:r>
              <a:rPr lang="en-CA" dirty="0" smtClean="0"/>
              <a:t>Third level</a:t>
            </a:r>
          </a:p>
          <a:p>
            <a:pPr lvl="3"/>
            <a:r>
              <a:rPr lang="en-CA" dirty="0" smtClean="0"/>
              <a:t>Fourth level</a:t>
            </a:r>
          </a:p>
          <a:p>
            <a:pPr lvl="4"/>
            <a:r>
              <a:rPr lang="en-CA" dirty="0" smtClean="0"/>
              <a:t>Fifth level</a:t>
            </a:r>
            <a:endParaRPr lang="en-US" dirty="0"/>
          </a:p>
        </p:txBody>
      </p:sp>
    </p:spTree>
    <p:extLst>
      <p:ext uri="{BB962C8B-B14F-4D97-AF65-F5344CB8AC3E}">
        <p14:creationId xmlns:p14="http://schemas.microsoft.com/office/powerpoint/2010/main" val="3592551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064403" y="846667"/>
            <a:ext cx="6537733" cy="4791863"/>
          </a:xfrm>
          <a:prstGeom prst="rect">
            <a:avLst/>
          </a:prstGeom>
        </p:spPr>
        <p:txBody>
          <a:bodyPr/>
          <a:lstStyle>
            <a:lvl2pPr marL="457200" indent="0">
              <a:buNone/>
              <a:defRPr/>
            </a:lvl2pPr>
          </a:lstStyle>
          <a:p>
            <a:pPr lvl="1"/>
            <a:endParaRPr lang="en-US" dirty="0"/>
          </a:p>
        </p:txBody>
      </p:sp>
      <p:sp>
        <p:nvSpPr>
          <p:cNvPr id="6" name="Slide Number Placeholder 5"/>
          <p:cNvSpPr>
            <a:spLocks noGrp="1"/>
          </p:cNvSpPr>
          <p:nvPr>
            <p:ph type="sldNum" sz="quarter" idx="12"/>
          </p:nvPr>
        </p:nvSpPr>
        <p:spPr/>
        <p:txBody>
          <a:bodyPr/>
          <a:lstStyle/>
          <a:p>
            <a:fld id="{AB7B580C-6E9F-A64E-A2A9-87F17F384EE4}" type="slidenum">
              <a:rPr lang="en-US" smtClean="0"/>
              <a:t>‹#›</a:t>
            </a:fld>
            <a:endParaRPr lang="en-US"/>
          </a:p>
        </p:txBody>
      </p:sp>
      <p:pic>
        <p:nvPicPr>
          <p:cNvPr id="9" name="Picture 8"/>
          <p:cNvPicPr>
            <a:picLocks noChangeAspect="1"/>
          </p:cNvPicPr>
          <p:nvPr userDrawn="1"/>
        </p:nvPicPr>
        <p:blipFill>
          <a:blip r:embed="rId2"/>
          <a:stretch>
            <a:fillRect/>
          </a:stretch>
        </p:blipFill>
        <p:spPr>
          <a:xfrm>
            <a:off x="676635" y="6216650"/>
            <a:ext cx="1155700" cy="279400"/>
          </a:xfrm>
          <a:prstGeom prst="rect">
            <a:avLst/>
          </a:prstGeom>
        </p:spPr>
      </p:pic>
    </p:spTree>
    <p:extLst>
      <p:ext uri="{BB962C8B-B14F-4D97-AF65-F5344CB8AC3E}">
        <p14:creationId xmlns:p14="http://schemas.microsoft.com/office/powerpoint/2010/main" val="3940554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004718" y="1502832"/>
            <a:ext cx="7682082" cy="4191001"/>
          </a:xfrm>
          <a:prstGeom prst="rect">
            <a:avLst/>
          </a:prstGeom>
        </p:spPr>
        <p:txBody>
          <a:bodyPr/>
          <a:lstStyle>
            <a:lvl1pPr marL="0" indent="0">
              <a:buNone/>
              <a:defRPr sz="3200" b="0" i="0">
                <a:latin typeface="Classic Grotesque Pro Book"/>
                <a:cs typeface="Classic Grotesque Pro Book"/>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7" name="Slide Number Placeholder 6"/>
          <p:cNvSpPr>
            <a:spLocks noGrp="1"/>
          </p:cNvSpPr>
          <p:nvPr>
            <p:ph type="sldNum" sz="quarter" idx="12"/>
          </p:nvPr>
        </p:nvSpPr>
        <p:spPr/>
        <p:txBody>
          <a:bodyPr/>
          <a:lstStyle/>
          <a:p>
            <a:fld id="{AB7B580C-6E9F-A64E-A2A9-87F17F384EE4}" type="slidenum">
              <a:rPr lang="en-US" smtClean="0"/>
              <a:t>‹#›</a:t>
            </a:fld>
            <a:endParaRPr lang="en-US"/>
          </a:p>
        </p:txBody>
      </p:sp>
      <p:pic>
        <p:nvPicPr>
          <p:cNvPr id="9" name="Picture 8"/>
          <p:cNvPicPr>
            <a:picLocks noChangeAspect="1"/>
          </p:cNvPicPr>
          <p:nvPr userDrawn="1"/>
        </p:nvPicPr>
        <p:blipFill>
          <a:blip r:embed="rId2"/>
          <a:stretch>
            <a:fillRect/>
          </a:stretch>
        </p:blipFill>
        <p:spPr>
          <a:xfrm>
            <a:off x="676635" y="6216650"/>
            <a:ext cx="1155700" cy="279400"/>
          </a:xfrm>
          <a:prstGeom prst="rect">
            <a:avLst/>
          </a:prstGeom>
        </p:spPr>
      </p:pic>
      <p:sp>
        <p:nvSpPr>
          <p:cNvPr id="10" name="Text Placeholder 7"/>
          <p:cNvSpPr>
            <a:spLocks noGrp="1"/>
          </p:cNvSpPr>
          <p:nvPr>
            <p:ph type="body" sz="quarter" idx="13"/>
          </p:nvPr>
        </p:nvSpPr>
        <p:spPr>
          <a:xfrm>
            <a:off x="1976832" y="800158"/>
            <a:ext cx="5759587" cy="574286"/>
          </a:xfrm>
          <a:prstGeom prst="rect">
            <a:avLst/>
          </a:prstGeom>
        </p:spPr>
        <p:txBody>
          <a:bodyPr vert="horz"/>
          <a:lstStyle>
            <a:lvl1pPr>
              <a:defRPr sz="3200" b="0" i="0">
                <a:latin typeface="Classic Grotesque Pro Book"/>
                <a:cs typeface="Classic Grotesque Pro Book"/>
              </a:defRPr>
            </a:lvl1pPr>
          </a:lstStyle>
          <a:p>
            <a:pPr lvl="0"/>
            <a:r>
              <a:rPr lang="en-CA" dirty="0" smtClean="0"/>
              <a:t>Click to edit Master text styles</a:t>
            </a:r>
            <a:endParaRPr lang="en-US" dirty="0"/>
          </a:p>
        </p:txBody>
      </p:sp>
    </p:spTree>
    <p:extLst>
      <p:ext uri="{BB962C8B-B14F-4D97-AF65-F5344CB8AC3E}">
        <p14:creationId xmlns:p14="http://schemas.microsoft.com/office/powerpoint/2010/main" val="9034752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B7B580C-6E9F-A64E-A2A9-87F17F384EE4}" type="slidenum">
              <a:rPr lang="en-US" smtClean="0"/>
              <a:t>‹#›</a:t>
            </a:fld>
            <a:endParaRPr lang="en-US"/>
          </a:p>
        </p:txBody>
      </p:sp>
      <p:pic>
        <p:nvPicPr>
          <p:cNvPr id="12" name="Picture 11"/>
          <p:cNvPicPr>
            <a:picLocks noChangeAspect="1"/>
          </p:cNvPicPr>
          <p:nvPr userDrawn="1"/>
        </p:nvPicPr>
        <p:blipFill>
          <a:blip r:embed="rId2"/>
          <a:stretch>
            <a:fillRect/>
          </a:stretch>
        </p:blipFill>
        <p:spPr>
          <a:xfrm>
            <a:off x="676635" y="6216650"/>
            <a:ext cx="1155700" cy="279400"/>
          </a:xfrm>
          <a:prstGeom prst="rect">
            <a:avLst/>
          </a:prstGeom>
        </p:spPr>
      </p:pic>
      <p:sp>
        <p:nvSpPr>
          <p:cNvPr id="8" name="Text Placeholder 7"/>
          <p:cNvSpPr>
            <a:spLocks noGrp="1"/>
          </p:cNvSpPr>
          <p:nvPr>
            <p:ph type="body" sz="quarter" idx="13"/>
          </p:nvPr>
        </p:nvSpPr>
        <p:spPr>
          <a:xfrm>
            <a:off x="1976832" y="825501"/>
            <a:ext cx="5759587" cy="4815416"/>
          </a:xfrm>
          <a:prstGeom prst="rect">
            <a:avLst/>
          </a:prstGeom>
        </p:spPr>
        <p:txBody>
          <a:bodyPr vert="horz"/>
          <a:lstStyle>
            <a:lvl1pPr>
              <a:defRPr sz="3200" b="0" i="0">
                <a:latin typeface="Classic Grotesque Std Book"/>
                <a:cs typeface="Classic Grotesque Std Book"/>
              </a:defRPr>
            </a:lvl1pPr>
            <a:lvl2pPr>
              <a:defRPr b="0" i="0">
                <a:latin typeface="Classic Grotesque Std Book"/>
                <a:cs typeface="Classic Grotesque Std Book"/>
              </a:defRPr>
            </a:lvl2pPr>
            <a:lvl3pPr>
              <a:defRPr b="0" i="0">
                <a:latin typeface="Classic Grotesque Std Book"/>
                <a:cs typeface="Classic Grotesque Std Book"/>
              </a:defRPr>
            </a:lvl3pPr>
            <a:lvl4pPr>
              <a:defRPr b="0" i="0">
                <a:latin typeface="Classic Grotesque Std Book"/>
                <a:cs typeface="Classic Grotesque Std Book"/>
              </a:defRPr>
            </a:lvl4pPr>
            <a:lvl5pPr>
              <a:defRPr b="0" i="0">
                <a:latin typeface="Classic Grotesque Std Book"/>
                <a:cs typeface="Classic Grotesque Std Book"/>
              </a:defRPr>
            </a:lvl5pPr>
          </a:lstStyle>
          <a:p>
            <a:pPr lvl="0"/>
            <a:r>
              <a:rPr lang="en-CA" dirty="0" smtClean="0"/>
              <a:t>Click to edit Master text styles</a:t>
            </a:r>
          </a:p>
          <a:p>
            <a:pPr lvl="1"/>
            <a:r>
              <a:rPr lang="en-CA" dirty="0" smtClean="0"/>
              <a:t>Second level</a:t>
            </a:r>
          </a:p>
          <a:p>
            <a:pPr lvl="2"/>
            <a:r>
              <a:rPr lang="en-CA" dirty="0" smtClean="0"/>
              <a:t>Third level</a:t>
            </a:r>
          </a:p>
          <a:p>
            <a:pPr lvl="3"/>
            <a:r>
              <a:rPr lang="en-CA" dirty="0" smtClean="0"/>
              <a:t>Fourth level</a:t>
            </a:r>
          </a:p>
          <a:p>
            <a:pPr lvl="4"/>
            <a:r>
              <a:rPr lang="en-CA" dirty="0" smtClean="0"/>
              <a:t>Fifth level</a:t>
            </a:r>
            <a:endParaRPr lang="en-US" dirty="0"/>
          </a:p>
        </p:txBody>
      </p:sp>
    </p:spTree>
    <p:extLst>
      <p:ext uri="{BB962C8B-B14F-4D97-AF65-F5344CB8AC3E}">
        <p14:creationId xmlns:p14="http://schemas.microsoft.com/office/powerpoint/2010/main" val="2311229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064403" y="846667"/>
            <a:ext cx="6537733" cy="4791863"/>
          </a:xfrm>
          <a:prstGeom prst="rect">
            <a:avLst/>
          </a:prstGeom>
        </p:spPr>
        <p:txBody>
          <a:bodyPr/>
          <a:lstStyle>
            <a:lvl2pPr marL="457200" indent="0">
              <a:buNone/>
              <a:defRPr/>
            </a:lvl2pPr>
          </a:lstStyle>
          <a:p>
            <a:pPr lvl="1"/>
            <a:endParaRPr lang="en-US" dirty="0"/>
          </a:p>
        </p:txBody>
      </p:sp>
      <p:sp>
        <p:nvSpPr>
          <p:cNvPr id="6" name="Slide Number Placeholder 5"/>
          <p:cNvSpPr>
            <a:spLocks noGrp="1"/>
          </p:cNvSpPr>
          <p:nvPr>
            <p:ph type="sldNum" sz="quarter" idx="12"/>
          </p:nvPr>
        </p:nvSpPr>
        <p:spPr/>
        <p:txBody>
          <a:bodyPr/>
          <a:lstStyle/>
          <a:p>
            <a:fld id="{AB7B580C-6E9F-A64E-A2A9-87F17F384EE4}" type="slidenum">
              <a:rPr lang="en-US" smtClean="0"/>
              <a:t>‹#›</a:t>
            </a:fld>
            <a:endParaRPr lang="en-US"/>
          </a:p>
        </p:txBody>
      </p:sp>
      <p:pic>
        <p:nvPicPr>
          <p:cNvPr id="9" name="Picture 8"/>
          <p:cNvPicPr>
            <a:picLocks noChangeAspect="1"/>
          </p:cNvPicPr>
          <p:nvPr userDrawn="1"/>
        </p:nvPicPr>
        <p:blipFill>
          <a:blip r:embed="rId2"/>
          <a:stretch>
            <a:fillRect/>
          </a:stretch>
        </p:blipFill>
        <p:spPr>
          <a:xfrm>
            <a:off x="676635" y="6216650"/>
            <a:ext cx="1155700" cy="279400"/>
          </a:xfrm>
          <a:prstGeom prst="rect">
            <a:avLst/>
          </a:prstGeom>
        </p:spPr>
      </p:pic>
    </p:spTree>
    <p:extLst>
      <p:ext uri="{BB962C8B-B14F-4D97-AF65-F5344CB8AC3E}">
        <p14:creationId xmlns:p14="http://schemas.microsoft.com/office/powerpoint/2010/main" val="22995656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004718" y="1502832"/>
            <a:ext cx="7682082" cy="4191001"/>
          </a:xfrm>
          <a:prstGeom prst="rect">
            <a:avLst/>
          </a:prstGeom>
        </p:spPr>
        <p:txBody>
          <a:bodyPr/>
          <a:lstStyle>
            <a:lvl1pPr marL="0" indent="0">
              <a:buNone/>
              <a:defRPr sz="3200" b="0" i="0">
                <a:latin typeface="Classic Grotesque Pro Book"/>
                <a:cs typeface="Classic Grotesque Pro Book"/>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7" name="Slide Number Placeholder 6"/>
          <p:cNvSpPr>
            <a:spLocks noGrp="1"/>
          </p:cNvSpPr>
          <p:nvPr>
            <p:ph type="sldNum" sz="quarter" idx="12"/>
          </p:nvPr>
        </p:nvSpPr>
        <p:spPr/>
        <p:txBody>
          <a:bodyPr/>
          <a:lstStyle/>
          <a:p>
            <a:fld id="{AB7B580C-6E9F-A64E-A2A9-87F17F384EE4}" type="slidenum">
              <a:rPr lang="en-US" smtClean="0"/>
              <a:t>‹#›</a:t>
            </a:fld>
            <a:endParaRPr lang="en-US"/>
          </a:p>
        </p:txBody>
      </p:sp>
      <p:pic>
        <p:nvPicPr>
          <p:cNvPr id="9" name="Picture 8"/>
          <p:cNvPicPr>
            <a:picLocks noChangeAspect="1"/>
          </p:cNvPicPr>
          <p:nvPr userDrawn="1"/>
        </p:nvPicPr>
        <p:blipFill>
          <a:blip r:embed="rId2"/>
          <a:stretch>
            <a:fillRect/>
          </a:stretch>
        </p:blipFill>
        <p:spPr>
          <a:xfrm>
            <a:off x="676635" y="6216650"/>
            <a:ext cx="1155700" cy="279400"/>
          </a:xfrm>
          <a:prstGeom prst="rect">
            <a:avLst/>
          </a:prstGeom>
        </p:spPr>
      </p:pic>
      <p:sp>
        <p:nvSpPr>
          <p:cNvPr id="10" name="Text Placeholder 7"/>
          <p:cNvSpPr>
            <a:spLocks noGrp="1"/>
          </p:cNvSpPr>
          <p:nvPr>
            <p:ph type="body" sz="quarter" idx="13"/>
          </p:nvPr>
        </p:nvSpPr>
        <p:spPr>
          <a:xfrm>
            <a:off x="1976832" y="800158"/>
            <a:ext cx="5759587" cy="574286"/>
          </a:xfrm>
          <a:prstGeom prst="rect">
            <a:avLst/>
          </a:prstGeom>
        </p:spPr>
        <p:txBody>
          <a:bodyPr vert="horz"/>
          <a:lstStyle>
            <a:lvl1pPr>
              <a:defRPr sz="3200" b="0" i="0">
                <a:latin typeface="Classic Grotesque Pro Book"/>
                <a:cs typeface="Classic Grotesque Pro Book"/>
              </a:defRPr>
            </a:lvl1pPr>
          </a:lstStyle>
          <a:p>
            <a:pPr lvl="0"/>
            <a:r>
              <a:rPr lang="en-CA" dirty="0" smtClean="0"/>
              <a:t>Click to edit Master text styles</a:t>
            </a:r>
            <a:endParaRPr lang="en-US" dirty="0"/>
          </a:p>
        </p:txBody>
      </p:sp>
    </p:spTree>
    <p:extLst>
      <p:ext uri="{BB962C8B-B14F-4D97-AF65-F5344CB8AC3E}">
        <p14:creationId xmlns:p14="http://schemas.microsoft.com/office/powerpoint/2010/main" val="12787617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image" Target="../media/image1.emf"/></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hyperlink" Target="http://hdl.handle.net/10222/64067" TargetMode="External"/><Relationship Id="rId5" Type="http://schemas.openxmlformats.org/officeDocument/2006/relationships/image" Target="../media/image3.emf"/><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hyperlink" Target="http://hdl.handle.net/10222/64067" TargetMode="External"/><Relationship Id="rId5" Type="http://schemas.openxmlformats.org/officeDocument/2006/relationships/image" Target="../media/image3.emf"/><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TextBox 10"/>
          <p:cNvSpPr txBox="1"/>
          <p:nvPr userDrawn="1"/>
        </p:nvSpPr>
        <p:spPr>
          <a:xfrm>
            <a:off x="0" y="1333497"/>
            <a:ext cx="9144000" cy="2051995"/>
          </a:xfrm>
          <a:prstGeom prst="rect">
            <a:avLst/>
          </a:prstGeom>
          <a:solidFill>
            <a:srgbClr val="6CCEFF"/>
          </a:solidFill>
        </p:spPr>
        <p:txBody>
          <a:bodyPr wrap="square" rtlCol="0">
            <a:spAutoFit/>
          </a:bodyPr>
          <a:lstStyle/>
          <a:p>
            <a:endParaRPr lang="en-US" dirty="0"/>
          </a:p>
          <a:p>
            <a:endParaRPr lang="en-US" dirty="0" smtClean="0"/>
          </a:p>
          <a:p>
            <a:endParaRPr lang="en-US" dirty="0"/>
          </a:p>
          <a:p>
            <a:endParaRPr lang="en-US" dirty="0" smtClean="0"/>
          </a:p>
        </p:txBody>
      </p:sp>
      <p:sp>
        <p:nvSpPr>
          <p:cNvPr id="8" name="TextBox 7"/>
          <p:cNvSpPr txBox="1"/>
          <p:nvPr userDrawn="1"/>
        </p:nvSpPr>
        <p:spPr>
          <a:xfrm>
            <a:off x="317500" y="6085417"/>
            <a:ext cx="3704167" cy="646331"/>
          </a:xfrm>
          <a:prstGeom prst="rect">
            <a:avLst/>
          </a:prstGeom>
          <a:solidFill>
            <a:schemeClr val="bg1"/>
          </a:solidFill>
        </p:spPr>
        <p:txBody>
          <a:bodyPr wrap="square" rtlCol="0">
            <a:spAutoFit/>
          </a:bodyPr>
          <a:lstStyle/>
          <a:p>
            <a:endParaRPr lang="en-US" dirty="0" smtClean="0"/>
          </a:p>
          <a:p>
            <a:endParaRPr lang="en-US" dirty="0"/>
          </a:p>
        </p:txBody>
      </p:sp>
      <p:pic>
        <p:nvPicPr>
          <p:cNvPr id="9" name="Picture 8"/>
          <p:cNvPicPr>
            <a:picLocks noChangeAspect="1"/>
          </p:cNvPicPr>
          <p:nvPr userDrawn="1"/>
        </p:nvPicPr>
        <p:blipFill>
          <a:blip r:embed="rId3"/>
          <a:stretch>
            <a:fillRect/>
          </a:stretch>
        </p:blipFill>
        <p:spPr>
          <a:xfrm>
            <a:off x="719666" y="5633960"/>
            <a:ext cx="2273300" cy="558800"/>
          </a:xfrm>
          <a:prstGeom prst="rect">
            <a:avLst/>
          </a:prstGeom>
        </p:spPr>
      </p:pic>
    </p:spTree>
    <p:extLst>
      <p:ext uri="{BB962C8B-B14F-4D97-AF65-F5344CB8AC3E}">
        <p14:creationId xmlns:p14="http://schemas.microsoft.com/office/powerpoint/2010/main" val="3977167103"/>
      </p:ext>
    </p:extLst>
  </p:cSld>
  <p:clrMap bg1="lt1" tx1="dk1" bg2="lt2" tx2="dk2" accent1="accent1" accent2="accent2" accent3="accent3" accent4="accent4" accent5="accent5" accent6="accent6" hlink="hlink" folHlink="folHlink"/>
  <p:sldLayoutIdLst>
    <p:sldLayoutId id="2147483659"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FINAL Dal Shield Head_grey.ai"/>
          <p:cNvPicPr>
            <a:picLocks noChangeAspect="1"/>
          </p:cNvPicPr>
          <p:nvPr userDrawn="1"/>
        </p:nvPicPr>
        <p:blipFill rotWithShape="1">
          <a:blip r:embed="rId3">
            <a:extLst>
              <a:ext uri="{28A0092B-C50C-407E-A947-70E740481C1C}">
                <a14:useLocalDpi xmlns:a14="http://schemas.microsoft.com/office/drawing/2010/main" val="0"/>
              </a:ext>
            </a:extLst>
          </a:blip>
          <a:srcRect l="21398" t="8000" r="20350" b="8308"/>
          <a:stretch/>
        </p:blipFill>
        <p:spPr>
          <a:xfrm rot="21318730">
            <a:off x="5102010" y="2428033"/>
            <a:ext cx="4726479" cy="5247358"/>
          </a:xfrm>
          <a:prstGeom prst="rect">
            <a:avLst/>
          </a:prstGeom>
        </p:spPr>
      </p:pic>
      <p:pic>
        <p:nvPicPr>
          <p:cNvPr id="8" name="Picture 7"/>
          <p:cNvPicPr>
            <a:picLocks noChangeAspect="1"/>
          </p:cNvPicPr>
          <p:nvPr userDrawn="1"/>
        </p:nvPicPr>
        <p:blipFill>
          <a:blip r:embed="rId4"/>
          <a:stretch>
            <a:fillRect/>
          </a:stretch>
        </p:blipFill>
        <p:spPr>
          <a:xfrm>
            <a:off x="719666" y="5633960"/>
            <a:ext cx="2273300" cy="558800"/>
          </a:xfrm>
          <a:prstGeom prst="rect">
            <a:avLst/>
          </a:prstGeom>
        </p:spPr>
      </p:pic>
    </p:spTree>
    <p:extLst>
      <p:ext uri="{BB962C8B-B14F-4D97-AF65-F5344CB8AC3E}">
        <p14:creationId xmlns:p14="http://schemas.microsoft.com/office/powerpoint/2010/main" val="1120906109"/>
      </p:ext>
    </p:extLst>
  </p:cSld>
  <p:clrMap bg1="lt1" tx1="dk1" bg2="lt2" tx2="dk2" accent1="accent1" accent2="accent2" accent3="accent3" accent4="accent4" accent5="accent5" accent6="accent6" hlink="hlink" folHlink="folHlink"/>
  <p:sldLayoutIdLst>
    <p:sldLayoutId id="2147483671"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196242"/>
            <a:ext cx="2133600" cy="279401"/>
          </a:xfrm>
          <a:prstGeom prst="rect">
            <a:avLst/>
          </a:prstGeom>
        </p:spPr>
        <p:txBody>
          <a:bodyPr vert="horz" lIns="91440" tIns="45720" rIns="91440" bIns="45720" rtlCol="0" anchor="ctr"/>
          <a:lstStyle>
            <a:lvl1pPr algn="r">
              <a:defRPr sz="1000" b="0" i="0">
                <a:solidFill>
                  <a:schemeClr val="tx1">
                    <a:tint val="75000"/>
                  </a:schemeClr>
                </a:solidFill>
                <a:latin typeface="Classic Grotesque Std"/>
                <a:cs typeface="Classic Grotesque Std"/>
              </a:defRPr>
            </a:lvl1pPr>
          </a:lstStyle>
          <a:p>
            <a:fld id="{AB7B580C-6E9F-A64E-A2A9-87F17F384EE4}" type="slidenum">
              <a:rPr lang="en-US" smtClean="0"/>
              <a:pPr/>
              <a:t>‹#›</a:t>
            </a:fld>
            <a:endParaRPr lang="en-US" dirty="0"/>
          </a:p>
        </p:txBody>
      </p:sp>
      <p:cxnSp>
        <p:nvCxnSpPr>
          <p:cNvPr id="7" name="Straight Connector 6"/>
          <p:cNvCxnSpPr/>
          <p:nvPr userDrawn="1"/>
        </p:nvCxnSpPr>
        <p:spPr>
          <a:xfrm>
            <a:off x="1832335" y="476250"/>
            <a:ext cx="0" cy="5162279"/>
          </a:xfrm>
          <a:prstGeom prst="line">
            <a:avLst/>
          </a:prstGeom>
          <a:ln/>
        </p:spPr>
        <p:style>
          <a:lnRef idx="1">
            <a:schemeClr val="dk1"/>
          </a:lnRef>
          <a:fillRef idx="0">
            <a:schemeClr val="dk1"/>
          </a:fillRef>
          <a:effectRef idx="0">
            <a:schemeClr val="dk1"/>
          </a:effectRef>
          <a:fontRef idx="minor">
            <a:schemeClr val="tx1"/>
          </a:fontRef>
        </p:style>
      </p:cxnSp>
      <p:pic>
        <p:nvPicPr>
          <p:cNvPr id="11" name="Picture 10"/>
          <p:cNvPicPr>
            <a:picLocks noChangeAspect="1"/>
          </p:cNvPicPr>
          <p:nvPr userDrawn="1"/>
        </p:nvPicPr>
        <p:blipFill>
          <a:blip r:embed="rId5"/>
          <a:stretch>
            <a:fillRect/>
          </a:stretch>
        </p:blipFill>
        <p:spPr>
          <a:xfrm>
            <a:off x="676635" y="6216650"/>
            <a:ext cx="1155700" cy="279400"/>
          </a:xfrm>
          <a:prstGeom prst="rect">
            <a:avLst/>
          </a:prstGeom>
        </p:spPr>
      </p:pic>
      <p:sp>
        <p:nvSpPr>
          <p:cNvPr id="13" name="TextBox 12"/>
          <p:cNvSpPr txBox="1"/>
          <p:nvPr userDrawn="1"/>
        </p:nvSpPr>
        <p:spPr>
          <a:xfrm>
            <a:off x="1953278" y="6168726"/>
            <a:ext cx="3767844" cy="461665"/>
          </a:xfrm>
          <a:prstGeom prst="rect">
            <a:avLst/>
          </a:prstGeom>
          <a:noFill/>
        </p:spPr>
        <p:txBody>
          <a:bodyPr wrap="square" rtlCol="0" anchor="t">
            <a:spAutoFit/>
          </a:bodyPr>
          <a:lstStyle/>
          <a:p>
            <a:pPr marL="0" marR="0" indent="0" algn="l" defTabSz="457200" rtl="0" eaLnBrk="1" fontAlgn="auto" latinLnBrk="0" hangingPunct="1">
              <a:lnSpc>
                <a:spcPct val="120000"/>
              </a:lnSpc>
              <a:spcBef>
                <a:spcPts val="0"/>
              </a:spcBef>
              <a:spcAft>
                <a:spcPts val="0"/>
              </a:spcAft>
              <a:buClrTx/>
              <a:buSzTx/>
              <a:buFontTx/>
              <a:buNone/>
              <a:tabLst/>
              <a:defRPr/>
            </a:pPr>
            <a:r>
              <a:rPr lang="en-US" sz="1200" b="0" i="0" baseline="30000" dirty="0" smtClean="0">
                <a:latin typeface="Classic Grotesque Std"/>
                <a:cs typeface="Classic Grotesque Std"/>
              </a:rPr>
              <a:t>Week Three: The Donation </a:t>
            </a:r>
            <a:r>
              <a:rPr lang="en-US" sz="1200" b="0" i="0" baseline="30000" dirty="0" smtClean="0">
                <a:latin typeface="Classic Grotesque Std"/>
                <a:cs typeface="Classic Grotesque Std"/>
              </a:rPr>
              <a:t>Process | </a:t>
            </a:r>
            <a:r>
              <a:rPr lang="en-US" sz="1200" b="0" i="0" baseline="30000" dirty="0" smtClean="0">
                <a:latin typeface="Classic Grotesque Std"/>
                <a:cs typeface="Classic Grotesque Std"/>
                <a:hlinkClick r:id="rId6"/>
              </a:rPr>
              <a:t>http://hdl.handle.net/10222/64067</a:t>
            </a:r>
            <a:r>
              <a:rPr lang="en-US" sz="1200" b="0" i="0" baseline="30000" dirty="0" smtClean="0">
                <a:latin typeface="Classic Grotesque Std"/>
                <a:cs typeface="Classic Grotesque Std"/>
              </a:rPr>
              <a:t> </a:t>
            </a:r>
            <a:endParaRPr lang="en-US" sz="1200" b="0" i="0" u="none" strike="noStrike" kern="1200" baseline="30000" dirty="0" smtClean="0">
              <a:solidFill>
                <a:schemeClr val="tx1"/>
              </a:solidFill>
              <a:latin typeface="Classic Grotesque Std"/>
              <a:ea typeface="+mn-ea"/>
              <a:cs typeface="Classic Grotesque Std"/>
            </a:endParaRPr>
          </a:p>
          <a:p>
            <a:pPr marL="0" marR="0" indent="0" algn="l" defTabSz="457200" rtl="0" eaLnBrk="1" fontAlgn="auto" latinLnBrk="0" hangingPunct="1">
              <a:lnSpc>
                <a:spcPct val="120000"/>
              </a:lnSpc>
              <a:spcBef>
                <a:spcPts val="0"/>
              </a:spcBef>
              <a:spcAft>
                <a:spcPts val="0"/>
              </a:spcAft>
              <a:buClrTx/>
              <a:buSzTx/>
              <a:buFontTx/>
              <a:buNone/>
              <a:tabLst/>
              <a:defRPr/>
            </a:pPr>
            <a:r>
              <a:rPr lang="en-US" sz="1800" b="0" i="0" u="none" strike="noStrike" kern="1200" baseline="30000" dirty="0" smtClean="0">
                <a:solidFill>
                  <a:schemeClr val="tx1"/>
                </a:solidFill>
                <a:latin typeface="Classic Grotesque Std Book"/>
                <a:ea typeface="+mn-ea"/>
                <a:cs typeface="Classic Grotesque Std Book"/>
              </a:rPr>
              <a:t>INFO 6850 Archives II</a:t>
            </a:r>
          </a:p>
        </p:txBody>
      </p:sp>
      <p:sp>
        <p:nvSpPr>
          <p:cNvPr id="14" name="TextBox 13"/>
          <p:cNvSpPr txBox="1"/>
          <p:nvPr userDrawn="1"/>
        </p:nvSpPr>
        <p:spPr>
          <a:xfrm>
            <a:off x="0" y="0"/>
            <a:ext cx="9144000" cy="359991"/>
          </a:xfrm>
          <a:prstGeom prst="rect">
            <a:avLst/>
          </a:prstGeom>
          <a:solidFill>
            <a:srgbClr val="6CCEFF"/>
          </a:solidFill>
        </p:spPr>
        <p:txBody>
          <a:bodyPr wrap="square" rtlCol="0">
            <a:spAutoFit/>
          </a:bodyPr>
          <a:lstStyle/>
          <a:p>
            <a:endParaRPr lang="en-US" dirty="0"/>
          </a:p>
          <a:p>
            <a:endParaRPr lang="en-US" dirty="0" smtClean="0"/>
          </a:p>
          <a:p>
            <a:endParaRPr lang="en-US" dirty="0"/>
          </a:p>
          <a:p>
            <a:endParaRPr lang="en-US" dirty="0" smtClean="0"/>
          </a:p>
        </p:txBody>
      </p:sp>
    </p:spTree>
    <p:extLst>
      <p:ext uri="{BB962C8B-B14F-4D97-AF65-F5344CB8AC3E}">
        <p14:creationId xmlns:p14="http://schemas.microsoft.com/office/powerpoint/2010/main" val="3304826887"/>
      </p:ext>
    </p:extLst>
  </p:cSld>
  <p:clrMap bg1="lt1" tx1="dk1" bg2="lt2" tx2="dk2" accent1="accent1" accent2="accent2" accent3="accent3" accent4="accent4" accent5="accent5" accent6="accent6" hlink="hlink" folHlink="folHlink"/>
  <p:sldLayoutIdLst>
    <p:sldLayoutId id="2147483672" r:id="rId1"/>
    <p:sldLayoutId id="2147483650" r:id="rId2"/>
    <p:sldLayoutId id="2147483657" r:id="rId3"/>
  </p:sldLayoutIdLst>
  <p:timing>
    <p:tnLst>
      <p:par>
        <p:cTn id="1" dur="indefinite" restart="never" nodeType="tmRoot"/>
      </p:par>
    </p:tnLst>
  </p:timing>
  <p:txStyles>
    <p:titleStyle>
      <a:lvl1pPr algn="l" defTabSz="457200" rtl="0" eaLnBrk="1" latinLnBrk="0" hangingPunct="1">
        <a:spcBef>
          <a:spcPct val="0"/>
        </a:spcBef>
        <a:buNone/>
        <a:defRPr sz="3600" b="0" i="0" kern="1200">
          <a:ln>
            <a:noFill/>
          </a:ln>
          <a:solidFill>
            <a:schemeClr val="tx1"/>
          </a:solidFill>
          <a:latin typeface="Classic Grotesque Pro Light"/>
          <a:ea typeface="+mj-ea"/>
          <a:cs typeface="Classic Grotesque Pro Light"/>
        </a:defRPr>
      </a:lvl1pPr>
    </p:titleStyle>
    <p:bodyStyle>
      <a:lvl1pPr marL="0" indent="0" algn="l" defTabSz="457200" rtl="0" eaLnBrk="1" latinLnBrk="0" hangingPunct="1">
        <a:spcBef>
          <a:spcPct val="20000"/>
        </a:spcBef>
        <a:buFont typeface="Arial"/>
        <a:buNone/>
        <a:defRPr sz="2900" b="0" i="0" kern="1200">
          <a:solidFill>
            <a:schemeClr val="tx1"/>
          </a:solidFill>
          <a:latin typeface="Classic Grotesque Pro Semi Bold"/>
          <a:ea typeface="+mn-ea"/>
          <a:cs typeface="Classic Grotesque Pro Semi Bold"/>
        </a:defRPr>
      </a:lvl1pPr>
      <a:lvl2pPr marL="742950" indent="-285750" algn="l" defTabSz="457200" rtl="0" eaLnBrk="1" latinLnBrk="0" hangingPunct="1">
        <a:spcBef>
          <a:spcPct val="20000"/>
        </a:spcBef>
        <a:buFont typeface="Arial"/>
        <a:buChar char="–"/>
        <a:defRPr sz="1600" b="0" i="0" kern="1200">
          <a:solidFill>
            <a:schemeClr val="tx1"/>
          </a:solidFill>
          <a:latin typeface="Classic Grotesque Pro Book"/>
          <a:ea typeface="+mn-ea"/>
          <a:cs typeface="Classic Grotesque Pro Book"/>
        </a:defRPr>
      </a:lvl2pPr>
      <a:lvl3pPr marL="1143000" indent="-228600" algn="l" defTabSz="457200" rtl="0" eaLnBrk="1" latinLnBrk="0" hangingPunct="1">
        <a:spcBef>
          <a:spcPct val="20000"/>
        </a:spcBef>
        <a:buFont typeface="Arial"/>
        <a:buChar char="•"/>
        <a:defRPr sz="1600" b="0" i="0" kern="1200">
          <a:ln>
            <a:noFill/>
          </a:ln>
          <a:solidFill>
            <a:schemeClr val="tx1"/>
          </a:solidFill>
          <a:latin typeface="Classic Grotesque Pro Book"/>
          <a:ea typeface="+mn-ea"/>
          <a:cs typeface="Classic Grotesque Pro Book"/>
        </a:defRPr>
      </a:lvl3pPr>
      <a:lvl4pPr marL="1600200" indent="-228600" algn="l" defTabSz="457200" rtl="0" eaLnBrk="1" latinLnBrk="0" hangingPunct="1">
        <a:spcBef>
          <a:spcPct val="20000"/>
        </a:spcBef>
        <a:buFont typeface="Arial"/>
        <a:buChar char="–"/>
        <a:defRPr sz="1600" b="0" i="0" kern="1200">
          <a:solidFill>
            <a:schemeClr val="tx1"/>
          </a:solidFill>
          <a:latin typeface="Classic Grotesque Pro Book"/>
          <a:ea typeface="+mn-ea"/>
          <a:cs typeface="Classic Grotesque Pro Book"/>
        </a:defRPr>
      </a:lvl4pPr>
      <a:lvl5pPr marL="2057400" indent="-228600" algn="l" defTabSz="457200" rtl="0" eaLnBrk="1" latinLnBrk="0" hangingPunct="1">
        <a:spcBef>
          <a:spcPct val="20000"/>
        </a:spcBef>
        <a:buFont typeface="Arial"/>
        <a:buChar char="»"/>
        <a:defRPr sz="1600" b="0" i="0" kern="1200">
          <a:solidFill>
            <a:schemeClr val="tx1"/>
          </a:solidFill>
          <a:latin typeface="Classic Grotesque Pro Book"/>
          <a:ea typeface="+mn-ea"/>
          <a:cs typeface="Classic Grotesque Pro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196242"/>
            <a:ext cx="2133600" cy="279401"/>
          </a:xfrm>
          <a:prstGeom prst="rect">
            <a:avLst/>
          </a:prstGeom>
        </p:spPr>
        <p:txBody>
          <a:bodyPr vert="horz" lIns="91440" tIns="45720" rIns="91440" bIns="45720" rtlCol="0" anchor="ctr"/>
          <a:lstStyle>
            <a:lvl1pPr algn="r">
              <a:defRPr sz="1000" b="0" i="0">
                <a:solidFill>
                  <a:schemeClr val="tx1">
                    <a:tint val="75000"/>
                  </a:schemeClr>
                </a:solidFill>
                <a:latin typeface="Classic Grotesque Std"/>
                <a:cs typeface="Classic Grotesque Std"/>
              </a:defRPr>
            </a:lvl1pPr>
          </a:lstStyle>
          <a:p>
            <a:fld id="{AB7B580C-6E9F-A64E-A2A9-87F17F384EE4}" type="slidenum">
              <a:rPr lang="en-US" smtClean="0"/>
              <a:pPr/>
              <a:t>‹#›</a:t>
            </a:fld>
            <a:endParaRPr lang="en-US" dirty="0"/>
          </a:p>
        </p:txBody>
      </p:sp>
      <p:pic>
        <p:nvPicPr>
          <p:cNvPr id="11" name="Picture 10"/>
          <p:cNvPicPr>
            <a:picLocks noChangeAspect="1"/>
          </p:cNvPicPr>
          <p:nvPr userDrawn="1"/>
        </p:nvPicPr>
        <p:blipFill>
          <a:blip r:embed="rId5"/>
          <a:stretch>
            <a:fillRect/>
          </a:stretch>
        </p:blipFill>
        <p:spPr>
          <a:xfrm>
            <a:off x="676635" y="6216650"/>
            <a:ext cx="1155700" cy="279400"/>
          </a:xfrm>
          <a:prstGeom prst="rect">
            <a:avLst/>
          </a:prstGeom>
        </p:spPr>
      </p:pic>
      <p:sp>
        <p:nvSpPr>
          <p:cNvPr id="13" name="TextBox 12"/>
          <p:cNvSpPr txBox="1"/>
          <p:nvPr userDrawn="1"/>
        </p:nvSpPr>
        <p:spPr>
          <a:xfrm>
            <a:off x="1953278" y="6168726"/>
            <a:ext cx="3767844" cy="461665"/>
          </a:xfrm>
          <a:prstGeom prst="rect">
            <a:avLst/>
          </a:prstGeom>
          <a:noFill/>
        </p:spPr>
        <p:txBody>
          <a:bodyPr wrap="square" rtlCol="0" anchor="t">
            <a:spAutoFit/>
          </a:bodyPr>
          <a:lstStyle/>
          <a:p>
            <a:pPr marL="0" marR="0" indent="0" algn="l" defTabSz="457200" rtl="0" eaLnBrk="1" fontAlgn="auto" latinLnBrk="0" hangingPunct="1">
              <a:lnSpc>
                <a:spcPct val="120000"/>
              </a:lnSpc>
              <a:spcBef>
                <a:spcPts val="0"/>
              </a:spcBef>
              <a:spcAft>
                <a:spcPts val="0"/>
              </a:spcAft>
              <a:buClrTx/>
              <a:buSzTx/>
              <a:buFontTx/>
              <a:buNone/>
              <a:tabLst/>
              <a:defRPr/>
            </a:pPr>
            <a:r>
              <a:rPr lang="en-US" sz="1200" b="0" i="0" baseline="30000" dirty="0" smtClean="0">
                <a:latin typeface="Classic Grotesque Std"/>
                <a:cs typeface="Classic Grotesque Std"/>
              </a:rPr>
              <a:t>Week </a:t>
            </a:r>
            <a:r>
              <a:rPr lang="en-US" sz="1200" b="0" i="0" kern="1200" baseline="30000" dirty="0" smtClean="0">
                <a:solidFill>
                  <a:schemeClr val="tx1"/>
                </a:solidFill>
                <a:latin typeface="Classic Grotesque Std"/>
                <a:ea typeface="+mn-ea"/>
                <a:cs typeface="Classic Grotesque Std"/>
              </a:rPr>
              <a:t>Three: The Donation </a:t>
            </a:r>
            <a:r>
              <a:rPr lang="en-US" sz="1200" b="0" i="0" kern="1200" baseline="30000" dirty="0" smtClean="0">
                <a:solidFill>
                  <a:schemeClr val="tx1"/>
                </a:solidFill>
                <a:latin typeface="Classic Grotesque Std"/>
                <a:ea typeface="+mn-ea"/>
                <a:cs typeface="Classic Grotesque Std"/>
              </a:rPr>
              <a:t>Process | </a:t>
            </a:r>
            <a:r>
              <a:rPr lang="en-US" sz="1200" b="0" i="0" kern="1200" baseline="30000" dirty="0" smtClean="0">
                <a:solidFill>
                  <a:schemeClr val="tx1"/>
                </a:solidFill>
                <a:latin typeface="Classic Grotesque Std"/>
                <a:ea typeface="+mn-ea"/>
                <a:cs typeface="Classic Grotesque Std"/>
                <a:hlinkClick r:id="rId6"/>
              </a:rPr>
              <a:t>http://hdl.handle.net/10222/64067</a:t>
            </a:r>
            <a:r>
              <a:rPr lang="en-US" sz="1200" b="0" i="0" kern="1200" baseline="30000" dirty="0" smtClean="0">
                <a:solidFill>
                  <a:schemeClr val="tx1"/>
                </a:solidFill>
                <a:latin typeface="Classic Grotesque Std"/>
                <a:ea typeface="+mn-ea"/>
                <a:cs typeface="Classic Grotesque Std"/>
              </a:rPr>
              <a:t> </a:t>
            </a:r>
            <a:endParaRPr lang="en-US" sz="1200" b="0" i="0" kern="1200" baseline="30000" dirty="0" smtClean="0">
              <a:solidFill>
                <a:schemeClr val="tx1"/>
              </a:solidFill>
              <a:latin typeface="Classic Grotesque Std"/>
              <a:ea typeface="+mn-ea"/>
              <a:cs typeface="Classic Grotesque Std"/>
            </a:endParaRPr>
          </a:p>
          <a:p>
            <a:pPr marL="0" marR="0" indent="0" algn="l" defTabSz="457200" rtl="0" eaLnBrk="1" fontAlgn="auto" latinLnBrk="0" hangingPunct="1">
              <a:lnSpc>
                <a:spcPct val="120000"/>
              </a:lnSpc>
              <a:spcBef>
                <a:spcPts val="0"/>
              </a:spcBef>
              <a:spcAft>
                <a:spcPts val="0"/>
              </a:spcAft>
              <a:buClrTx/>
              <a:buSzTx/>
              <a:buFontTx/>
              <a:buNone/>
              <a:tabLst/>
              <a:defRPr/>
            </a:pPr>
            <a:r>
              <a:rPr lang="en-US" sz="1800" b="0" i="0" u="none" strike="noStrike" kern="1200" baseline="30000" dirty="0" smtClean="0">
                <a:solidFill>
                  <a:schemeClr val="tx1"/>
                </a:solidFill>
                <a:latin typeface="Classic Grotesque Std Book"/>
                <a:ea typeface="+mn-ea"/>
                <a:cs typeface="Classic Grotesque Std Book"/>
              </a:rPr>
              <a:t>INFO 6850 Archives II</a:t>
            </a:r>
          </a:p>
        </p:txBody>
      </p:sp>
      <p:sp>
        <p:nvSpPr>
          <p:cNvPr id="14" name="TextBox 13"/>
          <p:cNvSpPr txBox="1"/>
          <p:nvPr userDrawn="1"/>
        </p:nvSpPr>
        <p:spPr>
          <a:xfrm>
            <a:off x="0" y="0"/>
            <a:ext cx="9144000" cy="359991"/>
          </a:xfrm>
          <a:prstGeom prst="rect">
            <a:avLst/>
          </a:prstGeom>
          <a:solidFill>
            <a:srgbClr val="6CCEFF"/>
          </a:solidFill>
        </p:spPr>
        <p:txBody>
          <a:bodyPr wrap="square" rtlCol="0">
            <a:spAutoFit/>
          </a:bodyPr>
          <a:lstStyle/>
          <a:p>
            <a:endParaRPr lang="en-US" dirty="0"/>
          </a:p>
          <a:p>
            <a:endParaRPr lang="en-US" dirty="0" smtClean="0"/>
          </a:p>
          <a:p>
            <a:endParaRPr lang="en-US" dirty="0"/>
          </a:p>
          <a:p>
            <a:endParaRPr lang="en-US" dirty="0" smtClean="0"/>
          </a:p>
        </p:txBody>
      </p:sp>
    </p:spTree>
    <p:extLst>
      <p:ext uri="{BB962C8B-B14F-4D97-AF65-F5344CB8AC3E}">
        <p14:creationId xmlns:p14="http://schemas.microsoft.com/office/powerpoint/2010/main" val="215495670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Lst>
  <p:timing>
    <p:tnLst>
      <p:par>
        <p:cTn id="1" dur="indefinite" restart="never" nodeType="tmRoot"/>
      </p:par>
    </p:tnLst>
  </p:timing>
  <p:txStyles>
    <p:titleStyle>
      <a:lvl1pPr algn="l" defTabSz="457200" rtl="0" eaLnBrk="1" latinLnBrk="0" hangingPunct="1">
        <a:spcBef>
          <a:spcPct val="0"/>
        </a:spcBef>
        <a:buNone/>
        <a:defRPr sz="3600" b="0" i="0" kern="1200">
          <a:ln>
            <a:noFill/>
          </a:ln>
          <a:solidFill>
            <a:schemeClr val="tx1"/>
          </a:solidFill>
          <a:latin typeface="Classic Grotesque Pro Light"/>
          <a:ea typeface="+mj-ea"/>
          <a:cs typeface="Classic Grotesque Pro Light"/>
        </a:defRPr>
      </a:lvl1pPr>
    </p:titleStyle>
    <p:bodyStyle>
      <a:lvl1pPr marL="0" indent="0" algn="l" defTabSz="457200" rtl="0" eaLnBrk="1" latinLnBrk="0" hangingPunct="1">
        <a:spcBef>
          <a:spcPct val="20000"/>
        </a:spcBef>
        <a:buFont typeface="Arial"/>
        <a:buNone/>
        <a:defRPr sz="2900" b="0" i="0" kern="1200">
          <a:solidFill>
            <a:schemeClr val="tx1"/>
          </a:solidFill>
          <a:latin typeface="Classic Grotesque Pro Semi Bold"/>
          <a:ea typeface="+mn-ea"/>
          <a:cs typeface="Classic Grotesque Pro Semi Bold"/>
        </a:defRPr>
      </a:lvl1pPr>
      <a:lvl2pPr marL="742950" indent="-285750" algn="l" defTabSz="457200" rtl="0" eaLnBrk="1" latinLnBrk="0" hangingPunct="1">
        <a:spcBef>
          <a:spcPct val="20000"/>
        </a:spcBef>
        <a:buFont typeface="Arial"/>
        <a:buChar char="–"/>
        <a:defRPr sz="1600" b="0" i="0" kern="1200">
          <a:solidFill>
            <a:schemeClr val="tx1"/>
          </a:solidFill>
          <a:latin typeface="Classic Grotesque Pro Book"/>
          <a:ea typeface="+mn-ea"/>
          <a:cs typeface="Classic Grotesque Pro Book"/>
        </a:defRPr>
      </a:lvl2pPr>
      <a:lvl3pPr marL="1143000" indent="-228600" algn="l" defTabSz="457200" rtl="0" eaLnBrk="1" latinLnBrk="0" hangingPunct="1">
        <a:spcBef>
          <a:spcPct val="20000"/>
        </a:spcBef>
        <a:buFont typeface="Arial"/>
        <a:buChar char="•"/>
        <a:defRPr sz="1600" b="0" i="0" kern="1200">
          <a:ln>
            <a:noFill/>
          </a:ln>
          <a:solidFill>
            <a:schemeClr val="tx1"/>
          </a:solidFill>
          <a:latin typeface="Classic Grotesque Pro Book"/>
          <a:ea typeface="+mn-ea"/>
          <a:cs typeface="Classic Grotesque Pro Book"/>
        </a:defRPr>
      </a:lvl3pPr>
      <a:lvl4pPr marL="1600200" indent="-228600" algn="l" defTabSz="457200" rtl="0" eaLnBrk="1" latinLnBrk="0" hangingPunct="1">
        <a:spcBef>
          <a:spcPct val="20000"/>
        </a:spcBef>
        <a:buFont typeface="Arial"/>
        <a:buChar char="–"/>
        <a:defRPr sz="1600" b="0" i="0" kern="1200">
          <a:solidFill>
            <a:schemeClr val="tx1"/>
          </a:solidFill>
          <a:latin typeface="Classic Grotesque Pro Book"/>
          <a:ea typeface="+mn-ea"/>
          <a:cs typeface="Classic Grotesque Pro Book"/>
        </a:defRPr>
      </a:lvl4pPr>
      <a:lvl5pPr marL="2057400" indent="-228600" algn="l" defTabSz="457200" rtl="0" eaLnBrk="1" latinLnBrk="0" hangingPunct="1">
        <a:spcBef>
          <a:spcPct val="20000"/>
        </a:spcBef>
        <a:buFont typeface="Arial"/>
        <a:buChar char="»"/>
        <a:defRPr sz="1600" b="0" i="0" kern="1200">
          <a:solidFill>
            <a:schemeClr val="tx1"/>
          </a:solidFill>
          <a:latin typeface="Classic Grotesque Pro Book"/>
          <a:ea typeface="+mn-ea"/>
          <a:cs typeface="Classic Grotesque Pro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hdl.handle.net/10222/64067"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dx.doi.org/10.1108/01604951211243515"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hyperlink" Target="http://www2.archivists.org/publications/brochures/donating-familyrecs" TargetMode="External"/><Relationship Id="rId4" Type="http://schemas.openxmlformats.org/officeDocument/2006/relationships/hyperlink" Target="http://ezproxy.library.dal.ca/login?url=http://search.proquest.com/docview/1022686521?accountid=10406"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www2.archivists.org/publications/brochures/deeds-of-gift"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hyperlink" Target="http://digitalcommons.kennesaw.edu/cgi/viewcontent.cgi?article=1102&amp;context=provenance"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blogs.archives.gov/TextMessage/2014/10/02/joe-and-daves-excellent-adventure/"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hyperlink" Target="http://econtent.unm.edu/cdm/ref/collection/Groth/id/733"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17537" y="317500"/>
            <a:ext cx="8063325" cy="867833"/>
          </a:xfrm>
        </p:spPr>
        <p:txBody>
          <a:bodyPr/>
          <a:lstStyle/>
          <a:p>
            <a:r>
              <a:rPr lang="en-US" dirty="0" smtClean="0"/>
              <a:t>INFO </a:t>
            </a:r>
            <a:r>
              <a:rPr lang="en-US" dirty="0" smtClean="0">
                <a:latin typeface="Classic Grotesque Std Light"/>
                <a:cs typeface="Classic Grotesque Std Light"/>
              </a:rPr>
              <a:t>6850 Archives </a:t>
            </a:r>
            <a:r>
              <a:rPr lang="en-US" dirty="0" smtClean="0"/>
              <a:t>II</a:t>
            </a:r>
          </a:p>
          <a:p>
            <a:r>
              <a:rPr lang="en-US" dirty="0" smtClean="0"/>
              <a:t>Week Three</a:t>
            </a:r>
            <a:br>
              <a:rPr lang="en-US" dirty="0" smtClean="0"/>
            </a:br>
            <a:r>
              <a:rPr lang="en-US" dirty="0">
                <a:hlinkClick r:id="rId2"/>
              </a:rPr>
              <a:t>http://</a:t>
            </a:r>
            <a:r>
              <a:rPr lang="en-US" dirty="0" smtClean="0">
                <a:hlinkClick r:id="rId2"/>
              </a:rPr>
              <a:t>hdl.handle.net/10222/64067</a:t>
            </a:r>
            <a:r>
              <a:rPr lang="en-US" dirty="0" smtClean="0"/>
              <a:t> </a:t>
            </a:r>
            <a:endParaRPr lang="en-US" dirty="0" smtClean="0"/>
          </a:p>
          <a:p>
            <a:endParaRPr lang="en-US" dirty="0">
              <a:latin typeface="Classic Grotesque Std Light"/>
              <a:cs typeface="Classic Grotesque Std Light"/>
            </a:endParaRPr>
          </a:p>
        </p:txBody>
      </p:sp>
      <p:sp>
        <p:nvSpPr>
          <p:cNvPr id="3" name="Text Placeholder 2"/>
          <p:cNvSpPr>
            <a:spLocks noGrp="1"/>
          </p:cNvSpPr>
          <p:nvPr>
            <p:ph type="body" sz="quarter" idx="11"/>
          </p:nvPr>
        </p:nvSpPr>
        <p:spPr>
          <a:xfrm>
            <a:off x="529701" y="1703797"/>
            <a:ext cx="8151161" cy="1354137"/>
          </a:xfrm>
        </p:spPr>
        <p:txBody>
          <a:bodyPr/>
          <a:lstStyle/>
          <a:p>
            <a:r>
              <a:rPr lang="en-US" dirty="0" smtClean="0"/>
              <a:t>THE DONATION PROCESS</a:t>
            </a:r>
          </a:p>
        </p:txBody>
      </p:sp>
      <p:sp>
        <p:nvSpPr>
          <p:cNvPr id="4" name="TextBox 3"/>
          <p:cNvSpPr txBox="1"/>
          <p:nvPr/>
        </p:nvSpPr>
        <p:spPr>
          <a:xfrm>
            <a:off x="617536" y="3363747"/>
            <a:ext cx="5676937" cy="2062103"/>
          </a:xfrm>
          <a:prstGeom prst="rect">
            <a:avLst/>
          </a:prstGeom>
          <a:noFill/>
        </p:spPr>
        <p:txBody>
          <a:bodyPr wrap="square" rtlCol="0">
            <a:spAutoFit/>
          </a:bodyPr>
          <a:lstStyle/>
          <a:p>
            <a:r>
              <a:rPr lang="en-US" sz="3200" dirty="0" smtClean="0">
                <a:latin typeface="Classic Grotesque Std Medium"/>
                <a:cs typeface="Classic Grotesque Std Medium"/>
              </a:rPr>
              <a:t>What documents do you create during the negotiation and acceptance of a donation of archival material?</a:t>
            </a:r>
            <a:endParaRPr lang="en-US" sz="3200" dirty="0">
              <a:latin typeface="Classic Grotesque Std Medium"/>
              <a:cs typeface="Classic Grotesque Std Medium"/>
            </a:endParaRPr>
          </a:p>
        </p:txBody>
      </p:sp>
    </p:spTree>
    <p:extLst>
      <p:ext uri="{BB962C8B-B14F-4D97-AF65-F5344CB8AC3E}">
        <p14:creationId xmlns:p14="http://schemas.microsoft.com/office/powerpoint/2010/main" val="32072262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SAA GUIDE ON DONATING RECORDS</a:t>
            </a:r>
          </a:p>
          <a:p>
            <a:endParaRPr lang="en-US" sz="2400" dirty="0" smtClean="0">
              <a:latin typeface="Classic Grotesque Pro"/>
              <a:cs typeface="Classic Grotesque Pro"/>
            </a:endParaRPr>
          </a:p>
          <a:p>
            <a:pPr marL="342900" indent="-342900">
              <a:buFont typeface="Arial" panose="020B0604020202020204" pitchFamily="34" charset="0"/>
              <a:buChar char="•"/>
            </a:pPr>
            <a:r>
              <a:rPr lang="en-US" sz="2400" dirty="0" err="1" smtClean="0">
                <a:latin typeface="Classic Grotesque Std Medium"/>
                <a:cs typeface="Classic Grotesque Std Medium"/>
              </a:rPr>
              <a:t>Colour</a:t>
            </a:r>
            <a:r>
              <a:rPr lang="en-US" sz="2400" dirty="0" smtClean="0">
                <a:latin typeface="Classic Grotesque Std Medium"/>
                <a:cs typeface="Classic Grotesque Std Medium"/>
              </a:rPr>
              <a:t> brochure produced by SAA’s Manuscript Repositories Section</a:t>
            </a: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Brochure is also published as a website</a:t>
            </a:r>
          </a:p>
          <a:p>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Resource to share with prospective donors, but also useful “checklist” for archivists</a:t>
            </a: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p>
        </p:txBody>
      </p:sp>
      <p:sp>
        <p:nvSpPr>
          <p:cNvPr id="3" name="Rectangle 2"/>
          <p:cNvSpPr/>
          <p:nvPr/>
        </p:nvSpPr>
        <p:spPr>
          <a:xfrm rot="19727969">
            <a:off x="342547" y="770965"/>
            <a:ext cx="1219200" cy="1039906"/>
          </a:xfrm>
          <a:prstGeom prst="rect">
            <a:avLst/>
          </a:prstGeom>
          <a:noFill/>
          <a:ln w="381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smtClean="0">
                <a:solidFill>
                  <a:schemeClr val="tx1"/>
                </a:solidFill>
              </a:rPr>
              <a:t>Donating personal or family records</a:t>
            </a:r>
            <a:endParaRPr lang="en-CA" dirty="0">
              <a:solidFill>
                <a:schemeClr val="tx1"/>
              </a:solidFill>
            </a:endParaRPr>
          </a:p>
        </p:txBody>
      </p:sp>
    </p:spTree>
    <p:extLst>
      <p:ext uri="{BB962C8B-B14F-4D97-AF65-F5344CB8AC3E}">
        <p14:creationId xmlns:p14="http://schemas.microsoft.com/office/powerpoint/2010/main" val="9652222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SAA GUIDE DISCUSSION QUESTIONS</a:t>
            </a:r>
          </a:p>
          <a:p>
            <a:endParaRPr lang="en-US" sz="2400" dirty="0" smtClean="0">
              <a:latin typeface="Classic Grotesque Pro"/>
              <a:cs typeface="Classic Grotesque Pro"/>
            </a:endParaRPr>
          </a:p>
          <a:p>
            <a:pPr marL="342900" indent="-342900">
              <a:buFont typeface="Arial" panose="020B0604020202020204" pitchFamily="34" charset="0"/>
              <a:buChar char="•"/>
            </a:pPr>
            <a:r>
              <a:rPr lang="en-CA" sz="2400" dirty="0" smtClean="0"/>
              <a:t>What </a:t>
            </a:r>
            <a:r>
              <a:rPr lang="en-CA" sz="2400" dirty="0"/>
              <a:t>would cause an institution to make monetary donations a prerequisite for accepting a donation of archival material? </a:t>
            </a:r>
            <a:r>
              <a:rPr lang="en-CA" sz="2400" dirty="0" smtClean="0"/>
              <a:t/>
            </a:r>
            <a:br>
              <a:rPr lang="en-CA" sz="2400" dirty="0" smtClean="0"/>
            </a:b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CA" sz="2400" dirty="0"/>
              <a:t>How would the institution determine the size of the monetary donation?</a:t>
            </a: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p>
        </p:txBody>
      </p:sp>
    </p:spTree>
    <p:extLst>
      <p:ext uri="{BB962C8B-B14F-4D97-AF65-F5344CB8AC3E}">
        <p14:creationId xmlns:p14="http://schemas.microsoft.com/office/powerpoint/2010/main" val="19242011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SAA GUIDE DISCUSSION QUESTIONS</a:t>
            </a:r>
          </a:p>
          <a:p>
            <a:endParaRPr lang="en-US" sz="2400" dirty="0" smtClean="0">
              <a:latin typeface="Classic Grotesque Pro"/>
              <a:cs typeface="Classic Grotesque Pro"/>
            </a:endParaRPr>
          </a:p>
          <a:p>
            <a:pPr marL="342900" indent="-342900">
              <a:buFont typeface="Arial" panose="020B0604020202020204" pitchFamily="34" charset="0"/>
              <a:buChar char="•"/>
            </a:pPr>
            <a:r>
              <a:rPr lang="en-US" sz="2400" dirty="0" smtClean="0">
                <a:latin typeface="Classic Grotesque Std Medium"/>
                <a:cs typeface="Classic Grotesque Std Medium"/>
              </a:rPr>
              <a:t>Do we have to ask the donor before we recover deleted files?</a:t>
            </a:r>
            <a:r>
              <a:rPr lang="en-CA" sz="2400" dirty="0" smtClean="0"/>
              <a:t> </a:t>
            </a:r>
            <a:br>
              <a:rPr lang="en-CA" sz="2400" dirty="0" smtClean="0"/>
            </a:br>
            <a:endParaRPr lang="en-CA" sz="2400" dirty="0" smtClean="0"/>
          </a:p>
          <a:p>
            <a:pPr marL="342900" indent="-342900">
              <a:buFont typeface="Arial" panose="020B0604020202020204" pitchFamily="34" charset="0"/>
              <a:buChar char="•"/>
            </a:pPr>
            <a:r>
              <a:rPr lang="en-CA" sz="2400" dirty="0" smtClean="0"/>
              <a:t>If </a:t>
            </a:r>
            <a:r>
              <a:rPr lang="en-CA" sz="2400" dirty="0"/>
              <a:t>your institution </a:t>
            </a:r>
            <a:r>
              <a:rPr lang="en-CA" sz="2400" dirty="0" smtClean="0"/>
              <a:t>required donors to pay for monetary appraisals, </a:t>
            </a:r>
            <a:r>
              <a:rPr lang="en-CA" sz="2400" dirty="0"/>
              <a:t>what would you do if you encountered a </a:t>
            </a:r>
            <a:r>
              <a:rPr lang="en-CA" sz="2400" dirty="0" smtClean="0"/>
              <a:t>potential </a:t>
            </a:r>
            <a:r>
              <a:rPr lang="en-CA" sz="2400" dirty="0"/>
              <a:t>donor with valuable records who refused to pay for the appraisal? </a:t>
            </a:r>
          </a:p>
          <a:p>
            <a:pPr marL="342900" indent="-342900">
              <a:buFont typeface="Arial" panose="020B0604020202020204" pitchFamily="34" charset="0"/>
              <a:buChar char="•"/>
            </a:pPr>
            <a:endParaRPr lang="en-CA" sz="2400" dirty="0" smtClean="0"/>
          </a:p>
          <a:p>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p>
        </p:txBody>
      </p:sp>
    </p:spTree>
    <p:extLst>
      <p:ext uri="{BB962C8B-B14F-4D97-AF65-F5344CB8AC3E}">
        <p14:creationId xmlns:p14="http://schemas.microsoft.com/office/powerpoint/2010/main" val="34295523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316563" cy="4815416"/>
          </a:xfrm>
        </p:spPr>
        <p:txBody>
          <a:bodyPr/>
          <a:lstStyle/>
          <a:p>
            <a:r>
              <a:rPr lang="en-US" dirty="0" smtClean="0"/>
              <a:t>SAA GUIDE TO DEEDS OF GIFT</a:t>
            </a:r>
          </a:p>
          <a:p>
            <a:endParaRPr lang="en-US" sz="2400" dirty="0" smtClean="0">
              <a:latin typeface="Classic Grotesque Pro"/>
              <a:cs typeface="Classic Grotesque Pro"/>
            </a:endParaRPr>
          </a:p>
          <a:p>
            <a:pPr marL="342900" indent="-342900">
              <a:buFont typeface="Arial" panose="020B0604020202020204" pitchFamily="34" charset="0"/>
              <a:buChar char="•"/>
            </a:pPr>
            <a:r>
              <a:rPr lang="en-CA" sz="2400" dirty="0" smtClean="0">
                <a:latin typeface="Classic Grotesque Std Medium"/>
                <a:cs typeface="Classic Grotesque Std Medium"/>
              </a:rPr>
              <a:t>“</a:t>
            </a:r>
            <a:r>
              <a:rPr lang="en-CA" sz="2400" dirty="0"/>
              <a:t>The deed of gift is a formal and legal agreement between the donor and the repository that transfers ownership of and legal rights to the donated materials. A legal agreement is in the best interest of both donor and repository</a:t>
            </a:r>
            <a:r>
              <a:rPr lang="en-CA" sz="2400" dirty="0" smtClean="0"/>
              <a:t>.”</a:t>
            </a:r>
            <a:endParaRPr lang="en-CA" sz="2400" dirty="0"/>
          </a:p>
          <a:p>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p>
        </p:txBody>
      </p:sp>
      <p:sp>
        <p:nvSpPr>
          <p:cNvPr id="5" name="Rectangle 4"/>
          <p:cNvSpPr/>
          <p:nvPr/>
        </p:nvSpPr>
        <p:spPr>
          <a:xfrm rot="19727969">
            <a:off x="342547" y="770965"/>
            <a:ext cx="1219200" cy="1039906"/>
          </a:xfrm>
          <a:prstGeom prst="rect">
            <a:avLst/>
          </a:prstGeom>
          <a:noFill/>
          <a:ln w="381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smtClean="0">
                <a:solidFill>
                  <a:schemeClr val="tx1"/>
                </a:solidFill>
              </a:rPr>
              <a:t>Deeds of gift</a:t>
            </a:r>
            <a:endParaRPr lang="en-CA" dirty="0">
              <a:solidFill>
                <a:schemeClr val="tx1"/>
              </a:solidFill>
            </a:endParaRPr>
          </a:p>
        </p:txBody>
      </p:sp>
    </p:spTree>
    <p:extLst>
      <p:ext uri="{BB962C8B-B14F-4D97-AF65-F5344CB8AC3E}">
        <p14:creationId xmlns:p14="http://schemas.microsoft.com/office/powerpoint/2010/main" val="41988840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295298" cy="4815416"/>
          </a:xfrm>
        </p:spPr>
        <p:txBody>
          <a:bodyPr/>
          <a:lstStyle/>
          <a:p>
            <a:r>
              <a:rPr lang="en-US" dirty="0" smtClean="0"/>
              <a:t>SAA GUIDE TO DEEDS OF GIFT DISCUSSION QUESTIONS</a:t>
            </a:r>
          </a:p>
          <a:p>
            <a:endParaRPr lang="en-US" sz="2400" dirty="0" smtClean="0">
              <a:latin typeface="Classic Grotesque Pro"/>
              <a:cs typeface="Classic Grotesque Pro"/>
            </a:endParaRPr>
          </a:p>
          <a:p>
            <a:pPr marL="342900" indent="-342900">
              <a:buFont typeface="Arial" panose="020B0604020202020204" pitchFamily="34" charset="0"/>
              <a:buChar char="•"/>
            </a:pPr>
            <a:r>
              <a:rPr lang="en-CA" sz="2400" dirty="0" smtClean="0">
                <a:latin typeface="Classic Grotesque Std Medium"/>
                <a:cs typeface="Classic Grotesque Std Medium"/>
              </a:rPr>
              <a:t>What are the elements of a deed of gift?</a:t>
            </a:r>
            <a:r>
              <a:rPr lang="en-CA" sz="2400" dirty="0" smtClean="0"/>
              <a:t/>
            </a:r>
            <a:br>
              <a:rPr lang="en-CA" sz="2400" dirty="0" smtClean="0"/>
            </a:br>
            <a:endParaRPr lang="en-CA" sz="2400" dirty="0" smtClean="0"/>
          </a:p>
          <a:p>
            <a:pPr marL="342900" indent="-342900">
              <a:buFont typeface="Arial" panose="020B0604020202020204" pitchFamily="34" charset="0"/>
              <a:buChar char="•"/>
            </a:pPr>
            <a:r>
              <a:rPr lang="en-CA" sz="2400" dirty="0" smtClean="0"/>
              <a:t>If </a:t>
            </a:r>
            <a:r>
              <a:rPr lang="en-CA" sz="2400" dirty="0"/>
              <a:t>your institution </a:t>
            </a:r>
            <a:r>
              <a:rPr lang="en-CA" sz="2400" dirty="0" smtClean="0"/>
              <a:t>required donors to pay for monetary appraisals, </a:t>
            </a:r>
            <a:r>
              <a:rPr lang="en-CA" sz="2400" dirty="0"/>
              <a:t>what would you do if you encountered a </a:t>
            </a:r>
            <a:r>
              <a:rPr lang="en-CA" sz="2400" dirty="0" smtClean="0"/>
              <a:t>potential </a:t>
            </a:r>
            <a:r>
              <a:rPr lang="en-CA" sz="2400" dirty="0"/>
              <a:t>donor with valuable records who refused to pay for the appraisal? </a:t>
            </a:r>
          </a:p>
          <a:p>
            <a:pPr marL="342900" indent="-342900">
              <a:buFont typeface="Arial" panose="020B0604020202020204" pitchFamily="34" charset="0"/>
              <a:buChar char="•"/>
            </a:pPr>
            <a:endParaRPr lang="en-CA" sz="2400" dirty="0" smtClean="0"/>
          </a:p>
          <a:p>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p>
        </p:txBody>
      </p:sp>
    </p:spTree>
    <p:extLst>
      <p:ext uri="{BB962C8B-B14F-4D97-AF65-F5344CB8AC3E}">
        <p14:creationId xmlns:p14="http://schemas.microsoft.com/office/powerpoint/2010/main" val="1917769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295298" cy="4815416"/>
          </a:xfrm>
        </p:spPr>
        <p:txBody>
          <a:bodyPr/>
          <a:lstStyle/>
          <a:p>
            <a:r>
              <a:rPr lang="en-US" dirty="0" smtClean="0"/>
              <a:t>SAA GUIDE TO DEEDS OF GIFT DISCUSSION QUESTIONS</a:t>
            </a:r>
          </a:p>
          <a:p>
            <a:endParaRPr lang="en-US" sz="2400" dirty="0" smtClean="0">
              <a:latin typeface="Classic Grotesque Pro"/>
              <a:cs typeface="Classic Grotesque Pro"/>
            </a:endParaRPr>
          </a:p>
          <a:p>
            <a:pPr marL="342900" indent="-342900">
              <a:buFont typeface="Arial" panose="020B0604020202020204" pitchFamily="34" charset="0"/>
              <a:buChar char="•"/>
            </a:pPr>
            <a:r>
              <a:rPr lang="en-CA" sz="2400" dirty="0" smtClean="0"/>
              <a:t>You </a:t>
            </a:r>
            <a:r>
              <a:rPr lang="en-CA" sz="2400" dirty="0"/>
              <a:t>are working with a donor on the terms and conditions to be outlined in a deed of gift for an important collection of artistic and literary material. The donor does not want to transfer copyright but you recognize that obtaining copyright will greatly simplify your institution’s work on the collection. What are your “options”? </a:t>
            </a:r>
          </a:p>
          <a:p>
            <a:endParaRPr lang="en-CA" sz="2400" dirty="0" smtClean="0"/>
          </a:p>
          <a:p>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p>
        </p:txBody>
      </p:sp>
    </p:spTree>
    <p:extLst>
      <p:ext uri="{BB962C8B-B14F-4D97-AF65-F5344CB8AC3E}">
        <p14:creationId xmlns:p14="http://schemas.microsoft.com/office/powerpoint/2010/main" val="32875403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316563" cy="4815416"/>
          </a:xfrm>
        </p:spPr>
        <p:txBody>
          <a:bodyPr/>
          <a:lstStyle/>
          <a:p>
            <a:r>
              <a:rPr lang="en-US" dirty="0" smtClean="0"/>
              <a:t>CARLA SUMMERS</a:t>
            </a:r>
          </a:p>
          <a:p>
            <a:endParaRPr lang="en-US" sz="2400" dirty="0" smtClean="0">
              <a:latin typeface="Classic Grotesque Pro"/>
              <a:cs typeface="Classic Grotesque Pro"/>
            </a:endParaRPr>
          </a:p>
          <a:p>
            <a:pPr marL="342900" indent="-342900">
              <a:buFont typeface="Arial" panose="020B0604020202020204" pitchFamily="34" charset="0"/>
              <a:buChar char="•"/>
            </a:pPr>
            <a:r>
              <a:rPr lang="en-CA" sz="2400" dirty="0" smtClean="0">
                <a:latin typeface="Classic Grotesque Std Medium"/>
                <a:cs typeface="Classic Grotesque Std Medium"/>
              </a:rPr>
              <a:t>Archivists are adept at building relationships</a:t>
            </a:r>
          </a:p>
          <a:p>
            <a:endParaRPr lang="en-CA" sz="2400" dirty="0" smtClean="0">
              <a:latin typeface="Classic Grotesque Std Medium"/>
              <a:cs typeface="Classic Grotesque Std Medium"/>
            </a:endParaRPr>
          </a:p>
          <a:p>
            <a:pPr marL="342900" indent="-342900">
              <a:buFont typeface="Arial" panose="020B0604020202020204" pitchFamily="34" charset="0"/>
              <a:buChar char="•"/>
            </a:pPr>
            <a:r>
              <a:rPr lang="en-CA" sz="2400" dirty="0" smtClean="0">
                <a:latin typeface="Classic Grotesque Std Medium"/>
                <a:cs typeface="Classic Grotesque Std Medium"/>
              </a:rPr>
              <a:t>Archivists often shy away from asking for money</a:t>
            </a:r>
          </a:p>
          <a:p>
            <a:pPr marL="342900" indent="-342900">
              <a:buFont typeface="Arial" panose="020B0604020202020204" pitchFamily="34" charset="0"/>
              <a:buChar char="•"/>
            </a:pPr>
            <a:endParaRPr lang="en-CA"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“Archivists have little choice but to embrace the art of development.”</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p>
        </p:txBody>
      </p:sp>
      <p:sp>
        <p:nvSpPr>
          <p:cNvPr id="5" name="Rectangle 4"/>
          <p:cNvSpPr/>
          <p:nvPr/>
        </p:nvSpPr>
        <p:spPr>
          <a:xfrm rot="19727969">
            <a:off x="150159" y="691213"/>
            <a:ext cx="1527104" cy="1039906"/>
          </a:xfrm>
          <a:prstGeom prst="rect">
            <a:avLst/>
          </a:prstGeom>
          <a:noFill/>
          <a:ln w="381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smtClean="0">
                <a:solidFill>
                  <a:schemeClr val="tx1"/>
                </a:solidFill>
              </a:rPr>
              <a:t>Donor relations and development</a:t>
            </a:r>
            <a:endParaRPr lang="en-CA" dirty="0">
              <a:solidFill>
                <a:schemeClr val="tx1"/>
              </a:solidFill>
            </a:endParaRPr>
          </a:p>
        </p:txBody>
      </p:sp>
    </p:spTree>
    <p:extLst>
      <p:ext uri="{BB962C8B-B14F-4D97-AF65-F5344CB8AC3E}">
        <p14:creationId xmlns:p14="http://schemas.microsoft.com/office/powerpoint/2010/main" val="21079619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316563" cy="4815416"/>
          </a:xfrm>
        </p:spPr>
        <p:txBody>
          <a:bodyPr/>
          <a:lstStyle/>
          <a:p>
            <a:r>
              <a:rPr lang="en-US" dirty="0" smtClean="0"/>
              <a:t>CARLA SUMMERS</a:t>
            </a:r>
          </a:p>
          <a:p>
            <a:endParaRPr lang="en-US" sz="2400" dirty="0" smtClean="0">
              <a:latin typeface="Classic Grotesque Pro"/>
              <a:cs typeface="Classic Grotesque Pro"/>
            </a:endParaRPr>
          </a:p>
          <a:p>
            <a:pPr marL="342900" indent="-342900">
              <a:buFont typeface="Arial" panose="020B0604020202020204" pitchFamily="34" charset="0"/>
              <a:buChar char="•"/>
            </a:pPr>
            <a:r>
              <a:rPr lang="en-CA" sz="2400" dirty="0" smtClean="0">
                <a:latin typeface="Classic Grotesque Std Medium"/>
                <a:cs typeface="Classic Grotesque Std Medium"/>
              </a:rPr>
              <a:t>How to understand the work of development in order to influence its outcome (become “donor literate”)</a:t>
            </a:r>
          </a:p>
          <a:p>
            <a:endParaRPr lang="en-CA" sz="2400" dirty="0" smtClean="0">
              <a:latin typeface="Classic Grotesque Std Medium"/>
              <a:cs typeface="Classic Grotesque Std Medium"/>
            </a:endParaRPr>
          </a:p>
          <a:p>
            <a:pPr marL="342900" indent="-342900">
              <a:buFont typeface="Arial" panose="020B0604020202020204" pitchFamily="34" charset="0"/>
              <a:buChar char="•"/>
            </a:pPr>
            <a:r>
              <a:rPr lang="en-CA" sz="2400" dirty="0" smtClean="0">
                <a:latin typeface="Classic Grotesque Std Medium"/>
                <a:cs typeface="Classic Grotesque Std Medium"/>
              </a:rPr>
              <a:t>How to find revenue sources</a:t>
            </a:r>
          </a:p>
          <a:p>
            <a:pPr marL="342900" indent="-342900">
              <a:buFont typeface="Arial" panose="020B0604020202020204" pitchFamily="34" charset="0"/>
              <a:buChar char="•"/>
            </a:pPr>
            <a:endParaRPr lang="en-CA"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How to stop entrepreneurial collecting by university administrators and faculty that benefits other areas of the university at the expense of the archives</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p>
        </p:txBody>
      </p:sp>
    </p:spTree>
    <p:extLst>
      <p:ext uri="{BB962C8B-B14F-4D97-AF65-F5344CB8AC3E}">
        <p14:creationId xmlns:p14="http://schemas.microsoft.com/office/powerpoint/2010/main" val="33848617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295298" cy="4815416"/>
          </a:xfrm>
        </p:spPr>
        <p:txBody>
          <a:bodyPr/>
          <a:lstStyle/>
          <a:p>
            <a:r>
              <a:rPr lang="en-US" dirty="0" smtClean="0"/>
              <a:t>CARLA SUMMERS DISCUSSION QUESTIONS</a:t>
            </a:r>
          </a:p>
          <a:p>
            <a:endParaRPr lang="en-US" sz="2400" dirty="0" smtClean="0">
              <a:latin typeface="Classic Grotesque Pro"/>
              <a:cs typeface="Classic Grotesque Pro"/>
            </a:endParaRPr>
          </a:p>
          <a:p>
            <a:pPr marL="342900" indent="-342900">
              <a:buFont typeface="Arial" panose="020B0604020202020204" pitchFamily="34" charset="0"/>
              <a:buChar char="•"/>
            </a:pPr>
            <a:r>
              <a:rPr lang="en-CA" sz="2400" dirty="0" smtClean="0"/>
              <a:t>What are some </a:t>
            </a:r>
            <a:r>
              <a:rPr lang="en-CA" sz="2400" dirty="0"/>
              <a:t>techniques archivists might use for asking for monetary donations to support their </a:t>
            </a:r>
            <a:r>
              <a:rPr lang="en-CA" sz="2400" dirty="0" smtClean="0"/>
              <a:t>work?</a:t>
            </a:r>
            <a:br>
              <a:rPr lang="en-CA" sz="2400" dirty="0" smtClean="0"/>
            </a:br>
            <a:endParaRPr lang="en-CA" sz="2400" dirty="0" smtClean="0"/>
          </a:p>
          <a:p>
            <a:pPr marL="342900" indent="-342900">
              <a:buFont typeface="Arial" panose="020B0604020202020204" pitchFamily="34" charset="0"/>
              <a:buChar char="•"/>
            </a:pPr>
            <a:r>
              <a:rPr lang="en-CA" sz="2400" dirty="0" smtClean="0"/>
              <a:t>What </a:t>
            </a:r>
            <a:r>
              <a:rPr lang="en-CA" sz="2400" dirty="0"/>
              <a:t>should archivists do to gain experience with development? </a:t>
            </a:r>
            <a:endParaRPr lang="en-US" sz="2400" dirty="0" smtClean="0">
              <a:latin typeface="Classic Grotesque Std Medium"/>
              <a:cs typeface="Classic Grotesque Std Medium"/>
            </a:endParaRPr>
          </a:p>
        </p:txBody>
      </p:sp>
    </p:spTree>
    <p:extLst>
      <p:ext uri="{BB962C8B-B14F-4D97-AF65-F5344CB8AC3E}">
        <p14:creationId xmlns:p14="http://schemas.microsoft.com/office/powerpoint/2010/main" val="19663745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295298" cy="4815416"/>
          </a:xfrm>
        </p:spPr>
        <p:txBody>
          <a:bodyPr/>
          <a:lstStyle/>
          <a:p>
            <a:r>
              <a:rPr lang="en-US" dirty="0" smtClean="0"/>
              <a:t>CARLA SUMMERS DISCUSSION QUESTIONS</a:t>
            </a:r>
          </a:p>
          <a:p>
            <a:endParaRPr lang="en-US" sz="2400" dirty="0" smtClean="0">
              <a:latin typeface="Classic Grotesque Pro"/>
              <a:cs typeface="Classic Grotesque Pro"/>
            </a:endParaRPr>
          </a:p>
          <a:p>
            <a:pPr marL="342900" indent="-342900">
              <a:buFont typeface="Arial" panose="020B0604020202020204" pitchFamily="34" charset="0"/>
              <a:buChar char="•"/>
            </a:pPr>
            <a:r>
              <a:rPr lang="en-CA" sz="2400" dirty="0" smtClean="0"/>
              <a:t>Do </a:t>
            </a:r>
            <a:r>
              <a:rPr lang="en-CA" sz="2400" dirty="0"/>
              <a:t>you </a:t>
            </a:r>
            <a:r>
              <a:rPr lang="en-CA" sz="2400" dirty="0" smtClean="0"/>
              <a:t>see financial development activities </a:t>
            </a:r>
            <a:r>
              <a:rPr lang="en-CA" sz="2400" dirty="0"/>
              <a:t>as a responsibility of a professional archivist? </a:t>
            </a:r>
            <a:r>
              <a:rPr lang="en-CA" sz="2400" dirty="0" smtClean="0"/>
              <a:t/>
            </a:r>
            <a:br>
              <a:rPr lang="en-CA" sz="2400" dirty="0" smtClean="0"/>
            </a:br>
            <a:endParaRPr lang="en-US" sz="2400" dirty="0"/>
          </a:p>
          <a:p>
            <a:pPr marL="342900" indent="-342900">
              <a:buFont typeface="Arial" panose="020B0604020202020204" pitchFamily="34" charset="0"/>
              <a:buChar char="•"/>
            </a:pPr>
            <a:r>
              <a:rPr lang="en-CA" sz="2400" dirty="0" smtClean="0"/>
              <a:t> </a:t>
            </a:r>
            <a:r>
              <a:rPr lang="en-CA" sz="2400" dirty="0"/>
              <a:t>How should archivists at universities and other institutions with development offices work collaboratively to raise funds for processing and long-term preservation? </a:t>
            </a:r>
          </a:p>
          <a:p>
            <a:endParaRPr lang="en-CA" sz="2400" dirty="0"/>
          </a:p>
          <a:p>
            <a:r>
              <a:rPr lang="en-US" sz="2400" dirty="0">
                <a:latin typeface="Classic Grotesque Std Medium"/>
                <a:cs typeface="Classic Grotesque Std Medium"/>
              </a:rPr>
              <a:t/>
            </a:r>
            <a:br>
              <a:rPr lang="en-US" sz="2400" dirty="0">
                <a:latin typeface="Classic Grotesque Std Medium"/>
                <a:cs typeface="Classic Grotesque Std Medium"/>
              </a:rPr>
            </a:br>
            <a:endParaRPr lang="en-US" sz="2400" dirty="0">
              <a:latin typeface="Classic Grotesque Std Medium"/>
              <a:cs typeface="Classic Grotesque Std Medium"/>
            </a:endParaRPr>
          </a:p>
          <a:p>
            <a:pPr marL="342900" indent="-342900">
              <a:buFont typeface="Arial" panose="020B0604020202020204" pitchFamily="34" charset="0"/>
              <a:buChar char="•"/>
            </a:pPr>
            <a:endParaRPr lang="en-US" sz="2400" dirty="0">
              <a:latin typeface="Classic Grotesque Std Medium"/>
              <a:cs typeface="Classic Grotesque Std Medium"/>
            </a:endParaRPr>
          </a:p>
          <a:p>
            <a:pPr marL="342900" indent="-342900">
              <a:buFont typeface="Arial" panose="020B0604020202020204" pitchFamily="34" charset="0"/>
              <a:buChar char="•"/>
            </a:pPr>
            <a:endParaRPr lang="en-US" sz="2400" dirty="0">
              <a:latin typeface="Classic Grotesque Std Medium"/>
              <a:cs typeface="Classic Grotesque Std Medium"/>
            </a:endParaRPr>
          </a:p>
          <a:p>
            <a:r>
              <a:rPr lang="en-US" sz="2400" dirty="0">
                <a:latin typeface="Classic Grotesque Std Medium"/>
                <a:cs typeface="Classic Grotesque Std Medium"/>
              </a:rPr>
              <a:t> </a:t>
            </a:r>
          </a:p>
          <a:p>
            <a:pPr marL="342900" indent="-342900">
              <a:buFont typeface="Arial" panose="020B0604020202020204" pitchFamily="34" charset="0"/>
              <a:buChar char="•"/>
            </a:pPr>
            <a:endParaRPr lang="en-US" sz="2400" dirty="0" smtClean="0">
              <a:latin typeface="Classic Grotesque Std Medium"/>
              <a:cs typeface="Classic Grotesque Std Medium"/>
            </a:endParaRPr>
          </a:p>
        </p:txBody>
      </p:sp>
    </p:spTree>
    <p:extLst>
      <p:ext uri="{BB962C8B-B14F-4D97-AF65-F5344CB8AC3E}">
        <p14:creationId xmlns:p14="http://schemas.microsoft.com/office/powerpoint/2010/main" val="17890180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AGENDA</a:t>
            </a:r>
          </a:p>
          <a:p>
            <a:endParaRPr lang="en-US" sz="2400" b="1" dirty="0" smtClean="0">
              <a:latin typeface="Classic Grotesque Pro"/>
              <a:cs typeface="Classic Grotesque Pro"/>
            </a:endParaRPr>
          </a:p>
          <a:p>
            <a:pPr marL="342900" indent="-342900">
              <a:buFont typeface="Arial" panose="020B0604020202020204" pitchFamily="34" charset="0"/>
              <a:buChar char="•"/>
            </a:pPr>
            <a:r>
              <a:rPr lang="en-US" sz="2400" dirty="0" smtClean="0">
                <a:latin typeface="Classic Grotesque Std Medium"/>
                <a:cs typeface="Classic Grotesque Std Medium"/>
              </a:rPr>
              <a:t>Announcements</a:t>
            </a:r>
          </a:p>
          <a:p>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Discuss readings</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Review case files and associated records</a:t>
            </a:r>
          </a:p>
          <a:p>
            <a:endParaRPr lang="en-US" sz="2400" dirty="0" smtClean="0">
              <a:latin typeface="Classic Grotesque Std Medium"/>
              <a:cs typeface="Classic Grotesque Std Medium"/>
            </a:endParaRPr>
          </a:p>
        </p:txBody>
      </p:sp>
    </p:spTree>
    <p:extLst>
      <p:ext uri="{BB962C8B-B14F-4D97-AF65-F5344CB8AC3E}">
        <p14:creationId xmlns:p14="http://schemas.microsoft.com/office/powerpoint/2010/main" val="38465111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295298" cy="4815416"/>
          </a:xfrm>
        </p:spPr>
        <p:txBody>
          <a:bodyPr/>
          <a:lstStyle/>
          <a:p>
            <a:r>
              <a:rPr lang="en-US" dirty="0" smtClean="0"/>
              <a:t>READINGS</a:t>
            </a:r>
          </a:p>
          <a:p>
            <a:endParaRPr lang="en-US" sz="2400" dirty="0" smtClean="0">
              <a:latin typeface="Classic Grotesque Pro"/>
              <a:cs typeface="Classic Grotesque Pro"/>
            </a:endParaRPr>
          </a:p>
          <a:p>
            <a:r>
              <a:rPr lang="en-CA" sz="1800" dirty="0" smtClean="0"/>
              <a:t>Bellmore</a:t>
            </a:r>
            <a:r>
              <a:rPr lang="en-CA" sz="1800" dirty="0"/>
              <a:t>, Audra, Claire-</a:t>
            </a:r>
            <a:r>
              <a:rPr lang="en-CA" sz="1800" dirty="0" err="1"/>
              <a:t>Lise</a:t>
            </a:r>
            <a:r>
              <a:rPr lang="en-CA" sz="1800" dirty="0"/>
              <a:t> </a:t>
            </a:r>
            <a:r>
              <a:rPr lang="en-CA" sz="1800" dirty="0" err="1"/>
              <a:t>Bénaud</a:t>
            </a:r>
            <a:r>
              <a:rPr lang="en-CA" sz="1800" dirty="0"/>
              <a:t>, and Sever </a:t>
            </a:r>
            <a:r>
              <a:rPr lang="en-CA" sz="1800" dirty="0" err="1"/>
              <a:t>Bordeianu</a:t>
            </a:r>
            <a:r>
              <a:rPr lang="en-CA" sz="1800" dirty="0"/>
              <a:t>. "J.B. Jackson, Cultural Geographer: Evolution of an Archive." Collection Building 31, no. 3 (2012): 115-119. </a:t>
            </a:r>
            <a:r>
              <a:rPr lang="en-CA" sz="1800" dirty="0" err="1"/>
              <a:t>doi</a:t>
            </a:r>
            <a:r>
              <a:rPr lang="en-CA" sz="1800" dirty="0"/>
              <a:t>: </a:t>
            </a:r>
            <a:r>
              <a:rPr lang="en-CA" sz="1800" dirty="0">
                <a:hlinkClick r:id="rId3"/>
              </a:rPr>
              <a:t>http://dx.doi.org/10.1108/01604951211243515</a:t>
            </a:r>
            <a:r>
              <a:rPr lang="en-CA" sz="1800" dirty="0" smtClean="0"/>
              <a:t>.   </a:t>
            </a:r>
            <a:r>
              <a:rPr lang="en-CA" sz="1800" dirty="0" smtClean="0">
                <a:hlinkClick r:id="rId4"/>
              </a:rPr>
              <a:t>http</a:t>
            </a:r>
            <a:r>
              <a:rPr lang="en-CA" sz="1800" dirty="0">
                <a:hlinkClick r:id="rId4"/>
              </a:rPr>
              <a:t>://ezproxy.library.dal.ca/login?url=http://search.proquest.com/docview/1022686521?accountid=10406</a:t>
            </a:r>
            <a:r>
              <a:rPr lang="en-CA" sz="1800" dirty="0" smtClean="0"/>
              <a:t>.  </a:t>
            </a:r>
            <a:r>
              <a:rPr lang="en-US" sz="1800" dirty="0">
                <a:latin typeface="Classic Grotesque Std Medium"/>
                <a:cs typeface="Classic Grotesque Std Medium"/>
              </a:rPr>
              <a:t/>
            </a:r>
            <a:br>
              <a:rPr lang="en-US" sz="1800" dirty="0">
                <a:latin typeface="Classic Grotesque Std Medium"/>
                <a:cs typeface="Classic Grotesque Std Medium"/>
              </a:rPr>
            </a:br>
            <a:endParaRPr lang="en-US" sz="1800" dirty="0" smtClean="0">
              <a:latin typeface="Classic Grotesque Std Medium"/>
              <a:cs typeface="Classic Grotesque Std Medium"/>
            </a:endParaRPr>
          </a:p>
          <a:p>
            <a:r>
              <a:rPr lang="en-CA" sz="1800" dirty="0" smtClean="0"/>
              <a:t>Society </a:t>
            </a:r>
            <a:r>
              <a:rPr lang="en-CA" sz="1800" dirty="0"/>
              <a:t>of American Archivists. Donating Your Personal or Family Records to a Repository (2013). </a:t>
            </a:r>
            <a:r>
              <a:rPr lang="en-CA" sz="1800" dirty="0">
                <a:hlinkClick r:id="rId5"/>
              </a:rPr>
              <a:t>http://www2.archivists.org/publications/brochures/donating-familyrecs</a:t>
            </a:r>
            <a:r>
              <a:rPr lang="en-CA" sz="1800" dirty="0"/>
              <a:t>. </a:t>
            </a:r>
            <a:r>
              <a:rPr lang="en-CA" sz="1800" dirty="0" smtClean="0"/>
              <a:t/>
            </a:r>
            <a:br>
              <a:rPr lang="en-CA" sz="1800" dirty="0" smtClean="0"/>
            </a:br>
            <a:endParaRPr lang="en-US" sz="2400" dirty="0">
              <a:latin typeface="Classic Grotesque Std Medium"/>
              <a:cs typeface="Classic Grotesque Std Medium"/>
            </a:endParaRPr>
          </a:p>
          <a:p>
            <a:pPr marL="342900" indent="-342900">
              <a:buFont typeface="Arial" panose="020B0604020202020204" pitchFamily="34" charset="0"/>
              <a:buChar char="•"/>
            </a:pPr>
            <a:endParaRPr lang="en-US" sz="2400" dirty="0">
              <a:latin typeface="Classic Grotesque Std Medium"/>
              <a:cs typeface="Classic Grotesque Std Medium"/>
            </a:endParaRPr>
          </a:p>
          <a:p>
            <a:r>
              <a:rPr lang="en-US" sz="2400" dirty="0">
                <a:latin typeface="Classic Grotesque Std Medium"/>
                <a:cs typeface="Classic Grotesque Std Medium"/>
              </a:rPr>
              <a:t> </a:t>
            </a:r>
          </a:p>
          <a:p>
            <a:pPr marL="342900" indent="-342900">
              <a:buFont typeface="Arial" panose="020B0604020202020204" pitchFamily="34" charset="0"/>
              <a:buChar char="•"/>
            </a:pPr>
            <a:endParaRPr lang="en-US" sz="2400" dirty="0" smtClean="0">
              <a:latin typeface="Classic Grotesque Std Medium"/>
              <a:cs typeface="Classic Grotesque Std Medium"/>
            </a:endParaRPr>
          </a:p>
        </p:txBody>
      </p:sp>
    </p:spTree>
    <p:extLst>
      <p:ext uri="{BB962C8B-B14F-4D97-AF65-F5344CB8AC3E}">
        <p14:creationId xmlns:p14="http://schemas.microsoft.com/office/powerpoint/2010/main" val="39110976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295298" cy="4815416"/>
          </a:xfrm>
        </p:spPr>
        <p:txBody>
          <a:bodyPr/>
          <a:lstStyle/>
          <a:p>
            <a:r>
              <a:rPr lang="en-US" dirty="0" smtClean="0"/>
              <a:t>READINGS</a:t>
            </a:r>
          </a:p>
          <a:p>
            <a:endParaRPr lang="en-US" sz="2400" dirty="0" smtClean="0">
              <a:latin typeface="Classic Grotesque Pro"/>
              <a:cs typeface="Classic Grotesque Pro"/>
            </a:endParaRPr>
          </a:p>
          <a:p>
            <a:r>
              <a:rPr lang="en-CA" sz="1800" dirty="0"/>
              <a:t>Society of American Archivists. A Guide to Deeds of Gift (2013). </a:t>
            </a:r>
            <a:r>
              <a:rPr lang="en-CA" sz="1800" dirty="0">
                <a:hlinkClick r:id="rId3"/>
              </a:rPr>
              <a:t>http://www2.archivists.org/publications/brochures/deeds-of-gift</a:t>
            </a:r>
            <a:r>
              <a:rPr lang="en-CA" sz="1800" dirty="0"/>
              <a:t>.  </a:t>
            </a:r>
            <a:endParaRPr lang="en-CA" sz="1800" dirty="0" smtClean="0"/>
          </a:p>
          <a:p>
            <a:endParaRPr lang="en-CA" sz="1800" dirty="0"/>
          </a:p>
          <a:p>
            <a:r>
              <a:rPr lang="en-CA" sz="1800" dirty="0"/>
              <a:t>Summers, Carla. “Archival Donor Relations and Development: Keeping a Balance.” Provenance: The Journal of the Society of Georgia Archivists 20, no. 1 (2002): 73-81. </a:t>
            </a:r>
            <a:r>
              <a:rPr lang="en-CA" sz="1800" dirty="0">
                <a:hlinkClick r:id="rId4"/>
              </a:rPr>
              <a:t>http://digitalcommons.kennesaw.edu/cgi/viewcontent.cgi?article=1102&amp;context=provenance</a:t>
            </a:r>
            <a:r>
              <a:rPr lang="en-CA" sz="1800" dirty="0"/>
              <a:t>.</a:t>
            </a:r>
            <a:r>
              <a:rPr lang="en-CA" sz="1800" dirty="0" smtClean="0"/>
              <a:t>  </a:t>
            </a:r>
            <a:endParaRPr lang="en-CA" sz="1800" dirty="0"/>
          </a:p>
          <a:p>
            <a:endParaRPr lang="en-CA" sz="1800" dirty="0"/>
          </a:p>
          <a:p>
            <a:r>
              <a:rPr lang="en-US" sz="2400" dirty="0">
                <a:latin typeface="Classic Grotesque Std Medium"/>
                <a:cs typeface="Classic Grotesque Std Medium"/>
              </a:rPr>
              <a:t/>
            </a:r>
            <a:br>
              <a:rPr lang="en-US" sz="2400" dirty="0">
                <a:latin typeface="Classic Grotesque Std Medium"/>
                <a:cs typeface="Classic Grotesque Std Medium"/>
              </a:rPr>
            </a:br>
            <a:endParaRPr lang="en-US" sz="2400" dirty="0">
              <a:latin typeface="Classic Grotesque Std Medium"/>
              <a:cs typeface="Classic Grotesque Std Medium"/>
            </a:endParaRPr>
          </a:p>
          <a:p>
            <a:pPr marL="342900" indent="-342900">
              <a:buFont typeface="Arial" panose="020B0604020202020204" pitchFamily="34" charset="0"/>
              <a:buChar char="•"/>
            </a:pPr>
            <a:endParaRPr lang="en-US" sz="2400" dirty="0">
              <a:latin typeface="Classic Grotesque Std Medium"/>
              <a:cs typeface="Classic Grotesque Std Medium"/>
            </a:endParaRPr>
          </a:p>
          <a:p>
            <a:pPr marL="342900" indent="-342900">
              <a:buFont typeface="Arial" panose="020B0604020202020204" pitchFamily="34" charset="0"/>
              <a:buChar char="•"/>
            </a:pPr>
            <a:endParaRPr lang="en-US" sz="2400" dirty="0">
              <a:latin typeface="Classic Grotesque Std Medium"/>
              <a:cs typeface="Classic Grotesque Std Medium"/>
            </a:endParaRPr>
          </a:p>
          <a:p>
            <a:r>
              <a:rPr lang="en-US" sz="2400" dirty="0">
                <a:latin typeface="Classic Grotesque Std Medium"/>
                <a:cs typeface="Classic Grotesque Std Medium"/>
              </a:rPr>
              <a:t> </a:t>
            </a:r>
          </a:p>
          <a:p>
            <a:pPr marL="342900" indent="-342900">
              <a:buFont typeface="Arial" panose="020B0604020202020204" pitchFamily="34" charset="0"/>
              <a:buChar char="•"/>
            </a:pPr>
            <a:endParaRPr lang="en-US" sz="2400" dirty="0" smtClean="0">
              <a:latin typeface="Classic Grotesque Std Medium"/>
              <a:cs typeface="Classic Grotesque Std Medium"/>
            </a:endParaRPr>
          </a:p>
        </p:txBody>
      </p:sp>
    </p:spTree>
    <p:extLst>
      <p:ext uri="{BB962C8B-B14F-4D97-AF65-F5344CB8AC3E}">
        <p14:creationId xmlns:p14="http://schemas.microsoft.com/office/powerpoint/2010/main" val="23169618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295298" cy="4815416"/>
          </a:xfrm>
        </p:spPr>
        <p:txBody>
          <a:bodyPr/>
          <a:lstStyle/>
          <a:p>
            <a:r>
              <a:rPr lang="en-US" dirty="0" smtClean="0"/>
              <a:t>IMAGES</a:t>
            </a:r>
          </a:p>
          <a:p>
            <a:endParaRPr lang="en-US" sz="2400" dirty="0" smtClean="0">
              <a:latin typeface="Classic Grotesque Pro"/>
              <a:cs typeface="Classic Grotesque Pro"/>
            </a:endParaRPr>
          </a:p>
          <a:p>
            <a:r>
              <a:rPr lang="en-CA" sz="1800" dirty="0" smtClean="0"/>
              <a:t>“Archivist and donors of the National Park Service records,” from “Joe and Dave’s Excellent Adventure” post on the National Archives’ “The Text Message</a:t>
            </a:r>
            <a:r>
              <a:rPr lang="en-CA" sz="1800" dirty="0"/>
              <a:t>” </a:t>
            </a:r>
            <a:r>
              <a:rPr lang="en-CA" sz="1800" dirty="0" smtClean="0"/>
              <a:t>blog, October 2, 2014. </a:t>
            </a:r>
            <a:r>
              <a:rPr lang="en-CA" sz="1800" dirty="0" smtClean="0">
                <a:hlinkClick r:id="rId3"/>
              </a:rPr>
              <a:t>http</a:t>
            </a:r>
            <a:r>
              <a:rPr lang="en-CA" sz="1800" dirty="0">
                <a:hlinkClick r:id="rId3"/>
              </a:rPr>
              <a:t>://blogs.archives.gov/TextMessage/2014/10/02/joe-and-daves-excellent-adventure</a:t>
            </a:r>
            <a:r>
              <a:rPr lang="en-CA" sz="1800" dirty="0" smtClean="0">
                <a:hlinkClick r:id="rId3"/>
              </a:rPr>
              <a:t>/</a:t>
            </a:r>
            <a:r>
              <a:rPr lang="en-CA" sz="1800" dirty="0" smtClean="0"/>
              <a:t>.</a:t>
            </a:r>
            <a:br>
              <a:rPr lang="en-CA" sz="1800" dirty="0" smtClean="0"/>
            </a:br>
            <a:endParaRPr lang="en-CA" sz="1800" dirty="0"/>
          </a:p>
          <a:p>
            <a:r>
              <a:rPr lang="en-CA" sz="1800" dirty="0" smtClean="0"/>
              <a:t>“</a:t>
            </a:r>
            <a:r>
              <a:rPr lang="en-CA" sz="1800" dirty="0"/>
              <a:t>Welcome</a:t>
            </a:r>
            <a:r>
              <a:rPr lang="en-CA" sz="1800" dirty="0" smtClean="0"/>
              <a:t> to Truth or Consequences,” J.B. Jackson Pictorial Materials Collection</a:t>
            </a:r>
            <a:r>
              <a:rPr lang="en-CA" sz="1800" dirty="0"/>
              <a:t>, 000-866-8-V-11. </a:t>
            </a:r>
            <a:r>
              <a:rPr lang="en-CA" sz="1800" dirty="0">
                <a:hlinkClick r:id="rId4"/>
              </a:rPr>
              <a:t>http://</a:t>
            </a:r>
            <a:r>
              <a:rPr lang="en-CA" sz="1800" dirty="0" smtClean="0">
                <a:hlinkClick r:id="rId4"/>
              </a:rPr>
              <a:t>econtent.unm.edu/cdm/ref/collection/Groth/id/733</a:t>
            </a:r>
            <a:r>
              <a:rPr lang="en-CA" sz="1800" dirty="0" smtClean="0"/>
              <a:t>.  </a:t>
            </a:r>
            <a:r>
              <a:rPr lang="en-US" sz="2400" dirty="0">
                <a:latin typeface="Classic Grotesque Std Medium"/>
                <a:cs typeface="Classic Grotesque Std Medium"/>
              </a:rPr>
              <a:t/>
            </a:r>
            <a:br>
              <a:rPr lang="en-US" sz="2400" dirty="0">
                <a:latin typeface="Classic Grotesque Std Medium"/>
                <a:cs typeface="Classic Grotesque Std Medium"/>
              </a:rPr>
            </a:br>
            <a:endParaRPr lang="en-US" sz="2400" dirty="0">
              <a:latin typeface="Classic Grotesque Std Medium"/>
              <a:cs typeface="Classic Grotesque Std Medium"/>
            </a:endParaRPr>
          </a:p>
          <a:p>
            <a:pPr marL="342900" indent="-342900">
              <a:buFont typeface="Arial" panose="020B0604020202020204" pitchFamily="34" charset="0"/>
              <a:buChar char="•"/>
            </a:pPr>
            <a:endParaRPr lang="en-US" sz="2400" dirty="0">
              <a:latin typeface="Classic Grotesque Std Medium"/>
              <a:cs typeface="Classic Grotesque Std Medium"/>
            </a:endParaRPr>
          </a:p>
          <a:p>
            <a:pPr marL="342900" indent="-342900">
              <a:buFont typeface="Arial" panose="020B0604020202020204" pitchFamily="34" charset="0"/>
              <a:buChar char="•"/>
            </a:pPr>
            <a:endParaRPr lang="en-US" sz="2400" dirty="0">
              <a:latin typeface="Classic Grotesque Std Medium"/>
              <a:cs typeface="Classic Grotesque Std Medium"/>
            </a:endParaRPr>
          </a:p>
          <a:p>
            <a:r>
              <a:rPr lang="en-US" sz="2400" dirty="0">
                <a:latin typeface="Classic Grotesque Std Medium"/>
                <a:cs typeface="Classic Grotesque Std Medium"/>
              </a:rPr>
              <a:t> </a:t>
            </a:r>
          </a:p>
          <a:p>
            <a:pPr marL="342900" indent="-342900">
              <a:buFont typeface="Arial" panose="020B0604020202020204" pitchFamily="34" charset="0"/>
              <a:buChar char="•"/>
            </a:pPr>
            <a:endParaRPr lang="en-US" sz="2400" dirty="0" smtClean="0">
              <a:latin typeface="Classic Grotesque Std Medium"/>
              <a:cs typeface="Classic Grotesque Std Medium"/>
            </a:endParaRPr>
          </a:p>
        </p:txBody>
      </p:sp>
    </p:spTree>
    <p:extLst>
      <p:ext uri="{BB962C8B-B14F-4D97-AF65-F5344CB8AC3E}">
        <p14:creationId xmlns:p14="http://schemas.microsoft.com/office/powerpoint/2010/main" val="12908193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DONOR RELATIONS</a:t>
            </a:r>
            <a:br>
              <a:rPr lang="en-US" dirty="0" smtClean="0"/>
            </a:br>
            <a:endParaRPr lang="en-US" sz="2400" dirty="0" smtClean="0">
              <a:latin typeface="Classic Grotesque Pro"/>
              <a:cs typeface="Classic Grotesque Pro"/>
            </a:endParaRPr>
          </a:p>
          <a:p>
            <a:pPr marL="342900" indent="-342900">
              <a:buFont typeface="Arial" panose="020B0604020202020204" pitchFamily="34" charset="0"/>
              <a:buChar char="•"/>
            </a:pPr>
            <a:r>
              <a:rPr lang="en-US" sz="2400" dirty="0" smtClean="0">
                <a:latin typeface="Classic Grotesque Std Medium"/>
                <a:cs typeface="Classic Grotesque Std Medium"/>
              </a:rPr>
              <a:t>Relationships require </a:t>
            </a:r>
            <a:r>
              <a:rPr lang="en-US" sz="2400" b="1" u="sng" dirty="0" smtClean="0">
                <a:latin typeface="Classic Grotesque Std Medium"/>
                <a:cs typeface="Classic Grotesque Std Medium"/>
              </a:rPr>
              <a:t>stewardship</a:t>
            </a:r>
          </a:p>
          <a:p>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Issues may be sensitive and donors may be emotional</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b="1" u="sng" dirty="0" smtClean="0">
                <a:latin typeface="Classic Grotesque Std Medium"/>
                <a:cs typeface="Classic Grotesque Std Medium"/>
              </a:rPr>
              <a:t>Long-term</a:t>
            </a:r>
            <a:r>
              <a:rPr lang="en-US" sz="2400" dirty="0" smtClean="0">
                <a:latin typeface="Classic Grotesque Std Medium"/>
                <a:cs typeface="Classic Grotesque Std Medium"/>
              </a:rPr>
              <a:t> relationships</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Regarded and protected as some of the “best” aspects of archival work</a:t>
            </a: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endParaRPr lang="en-US" sz="2400" dirty="0">
              <a:latin typeface="Classic Grotesque Std Medium"/>
              <a:cs typeface="Classic Grotesque Std Medium"/>
            </a:endParaRPr>
          </a:p>
        </p:txBody>
      </p:sp>
    </p:spTree>
    <p:extLst>
      <p:ext uri="{BB962C8B-B14F-4D97-AF65-F5344CB8AC3E}">
        <p14:creationId xmlns:p14="http://schemas.microsoft.com/office/powerpoint/2010/main" val="20351100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DONOR RELATIONS</a:t>
            </a:r>
            <a:br>
              <a:rPr lang="en-US" dirty="0" smtClean="0"/>
            </a:br>
            <a:endParaRPr lang="en-US" sz="2400" dirty="0" smtClean="0">
              <a:latin typeface="Classic Grotesque Pro"/>
              <a:cs typeface="Classic Grotesque Pro"/>
            </a:endParaRPr>
          </a:p>
          <a:p>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endParaRPr lang="en-US" sz="2400" dirty="0">
              <a:latin typeface="Classic Grotesque Std Medium"/>
              <a:cs typeface="Classic Grotesque Std Medium"/>
            </a:endParaRPr>
          </a:p>
        </p:txBody>
      </p:sp>
      <p:pic>
        <p:nvPicPr>
          <p:cNvPr id="2050" name="Picture 2" descr="20140827_13232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6831" y="1456796"/>
            <a:ext cx="5385753" cy="403390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976832" y="5490703"/>
            <a:ext cx="6134100" cy="646331"/>
          </a:xfrm>
          <a:prstGeom prst="rect">
            <a:avLst/>
          </a:prstGeom>
          <a:noFill/>
        </p:spPr>
        <p:txBody>
          <a:bodyPr wrap="square" rtlCol="0">
            <a:spAutoFit/>
          </a:bodyPr>
          <a:lstStyle/>
          <a:p>
            <a:r>
              <a:rPr lang="en-CA" dirty="0" smtClean="0"/>
              <a:t>Archivist and donors of the National Park Service records, from the National Archives’ “The Text Message” blog.</a:t>
            </a:r>
            <a:endParaRPr lang="en-CA" dirty="0"/>
          </a:p>
        </p:txBody>
      </p:sp>
    </p:spTree>
    <p:extLst>
      <p:ext uri="{BB962C8B-B14F-4D97-AF65-F5344CB8AC3E}">
        <p14:creationId xmlns:p14="http://schemas.microsoft.com/office/powerpoint/2010/main" val="18728041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J.B. JACKSON</a:t>
            </a:r>
          </a:p>
          <a:p>
            <a:endParaRPr lang="en-US" sz="2400" dirty="0" smtClean="0">
              <a:latin typeface="Classic Grotesque Pro"/>
              <a:cs typeface="Classic Grotesque Pro"/>
            </a:endParaRPr>
          </a:p>
          <a:p>
            <a:pPr marL="342900" indent="-342900">
              <a:buFont typeface="Arial" panose="020B0604020202020204" pitchFamily="34" charset="0"/>
              <a:buChar char="•"/>
            </a:pPr>
            <a:r>
              <a:rPr lang="en-US" sz="2400" dirty="0" smtClean="0">
                <a:latin typeface="Classic Grotesque Std Medium"/>
                <a:cs typeface="Classic Grotesque Std Medium"/>
              </a:rPr>
              <a:t>Considered originator of cultural landscape studies in America</a:t>
            </a:r>
          </a:p>
          <a:p>
            <a:r>
              <a:rPr lang="en-US" sz="2400" dirty="0" smtClean="0">
                <a:latin typeface="Classic Grotesque Std Medium"/>
                <a:cs typeface="Classic Grotesque Std Medium"/>
              </a:rPr>
              <a:t> </a:t>
            </a:r>
            <a:endParaRPr lang="en-US" sz="2400" dirty="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Donated majority of his estate to University of New Mexico (UNM)</a:t>
            </a: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Center for Southwestern Research (CSWR) at UNM works to document Jackson’s legacy</a:t>
            </a:r>
          </a:p>
          <a:p>
            <a:pPr marL="342900" indent="-342900">
              <a:buFont typeface="Arial" panose="020B0604020202020204" pitchFamily="34" charset="0"/>
              <a:buChar char="•"/>
            </a:pPr>
            <a:endParaRPr lang="en-US" sz="2400" dirty="0" smtClean="0">
              <a:latin typeface="Classic Grotesque Std Medium"/>
              <a:cs typeface="Classic Grotesque Std Medium"/>
            </a:endParaRPr>
          </a:p>
        </p:txBody>
      </p:sp>
      <p:sp>
        <p:nvSpPr>
          <p:cNvPr id="4" name="Rectangle 3"/>
          <p:cNvSpPr/>
          <p:nvPr/>
        </p:nvSpPr>
        <p:spPr>
          <a:xfrm rot="19727969">
            <a:off x="170702" y="903554"/>
            <a:ext cx="1364094" cy="1039906"/>
          </a:xfrm>
          <a:prstGeom prst="rect">
            <a:avLst/>
          </a:prstGeom>
          <a:noFill/>
          <a:ln w="381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en-CA" dirty="0" smtClean="0">
                <a:solidFill>
                  <a:schemeClr val="tx1"/>
                </a:solidFill>
              </a:rPr>
              <a:t>Bellmore, </a:t>
            </a:r>
            <a:endParaRPr lang="en-CA" dirty="0"/>
          </a:p>
          <a:p>
            <a:r>
              <a:rPr lang="en-CA" dirty="0" err="1" smtClean="0">
                <a:solidFill>
                  <a:schemeClr val="tx1"/>
                </a:solidFill>
              </a:rPr>
              <a:t>Bénaud</a:t>
            </a:r>
            <a:r>
              <a:rPr lang="en-CA" dirty="0" smtClean="0">
                <a:solidFill>
                  <a:schemeClr val="tx1"/>
                </a:solidFill>
              </a:rPr>
              <a:t>, and </a:t>
            </a:r>
            <a:endParaRPr lang="en-CA" dirty="0">
              <a:solidFill>
                <a:schemeClr val="tx1"/>
              </a:solidFill>
            </a:endParaRPr>
          </a:p>
          <a:p>
            <a:r>
              <a:rPr lang="en-CA" dirty="0" err="1" smtClean="0">
                <a:solidFill>
                  <a:schemeClr val="tx1"/>
                </a:solidFill>
              </a:rPr>
              <a:t>Bordeianu</a:t>
            </a:r>
            <a:r>
              <a:rPr lang="en-CA" dirty="0" smtClean="0">
                <a:solidFill>
                  <a:schemeClr val="tx1"/>
                </a:solidFill>
              </a:rPr>
              <a:t> </a:t>
            </a:r>
            <a:endParaRPr lang="en-CA" dirty="0">
              <a:solidFill>
                <a:schemeClr val="tx1"/>
              </a:solidFill>
            </a:endParaRPr>
          </a:p>
        </p:txBody>
      </p:sp>
    </p:spTree>
    <p:extLst>
      <p:ext uri="{BB962C8B-B14F-4D97-AF65-F5344CB8AC3E}">
        <p14:creationId xmlns:p14="http://schemas.microsoft.com/office/powerpoint/2010/main" val="41369008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J.B. JACKSON</a:t>
            </a:r>
          </a:p>
          <a:p>
            <a:endParaRPr lang="en-US" sz="2400" dirty="0" smtClean="0">
              <a:latin typeface="Classic Grotesque Pro"/>
              <a:cs typeface="Classic Grotesque Pro"/>
            </a:endParaRPr>
          </a:p>
        </p:txBody>
      </p:sp>
      <p:pic>
        <p:nvPicPr>
          <p:cNvPr id="1026" name="Picture 2" descr="http://econtent.unm.edu/utils/ajaxhelper/?CISOROOT=Groth&amp;CISOPTR=733&amp;action=2&amp;DMSCALE=40&amp;DMWIDTH=512&amp;DMHEIGHT=432&amp;DMX=0&amp;DMY=0&amp;DMTEXT=&amp;DMROTATE=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6832" y="1526116"/>
            <a:ext cx="4567654" cy="385395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976832" y="5490703"/>
            <a:ext cx="6134100" cy="646331"/>
          </a:xfrm>
          <a:prstGeom prst="rect">
            <a:avLst/>
          </a:prstGeom>
          <a:noFill/>
        </p:spPr>
        <p:txBody>
          <a:bodyPr wrap="square" rtlCol="0">
            <a:spAutoFit/>
          </a:bodyPr>
          <a:lstStyle/>
          <a:p>
            <a:r>
              <a:rPr lang="en-CA" dirty="0" smtClean="0"/>
              <a:t>“Welcome to Truth or Consequences,” J.B. Jackson Pictorial Materials Collection, 000-866-8-V-11 </a:t>
            </a:r>
            <a:endParaRPr lang="en-CA" dirty="0"/>
          </a:p>
        </p:txBody>
      </p:sp>
      <p:pic>
        <p:nvPicPr>
          <p:cNvPr id="1028" name="Picture 4" descr="http://econtent.unm.edu/utils/ajaxhelper/?CISOROOT=Groth&amp;CISOPTR=733&amp;action=2&amp;DMSCALE=40&amp;DMWIDTH=132&amp;DMHEIGHT=432&amp;DMX=512&amp;DMY=0&amp;DMTEXT=&amp;DMROTATE=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44723" y="1526115"/>
            <a:ext cx="1177598" cy="38539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71049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J.B. JACKSON</a:t>
            </a:r>
            <a:br>
              <a:rPr lang="en-US" dirty="0" smtClean="0"/>
            </a:br>
            <a:endParaRPr lang="en-US" sz="2400" dirty="0" smtClean="0">
              <a:latin typeface="Classic Grotesque Pro"/>
              <a:cs typeface="Classic Grotesque Pro"/>
            </a:endParaRPr>
          </a:p>
          <a:p>
            <a:pPr marL="342900" indent="-342900">
              <a:buFont typeface="Arial" panose="020B0604020202020204" pitchFamily="34" charset="0"/>
              <a:buChar char="•"/>
            </a:pPr>
            <a:r>
              <a:rPr lang="en-US" sz="2400" dirty="0" smtClean="0">
                <a:latin typeface="Classic Grotesque Std Medium"/>
                <a:cs typeface="Classic Grotesque Std Medium"/>
              </a:rPr>
              <a:t>Jackson’s archives were “collected from a dispersed set of donors, primarily Jackson’s friends, colleagues, and former teaching assistants.”</a:t>
            </a:r>
          </a:p>
          <a:p>
            <a:r>
              <a:rPr lang="en-US" sz="2400" dirty="0" smtClean="0">
                <a:latin typeface="Classic Grotesque Std Medium"/>
                <a:cs typeface="Classic Grotesque Std Medium"/>
              </a:rPr>
              <a:t> </a:t>
            </a:r>
            <a:endParaRPr lang="en-US" sz="2400" dirty="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Jackson’s archives presented complex challenges to CSWR at UNM (image quality, original order, context, copyright, accessibility, display issues…)</a:t>
            </a:r>
          </a:p>
        </p:txBody>
      </p:sp>
    </p:spTree>
    <p:extLst>
      <p:ext uri="{BB962C8B-B14F-4D97-AF65-F5344CB8AC3E}">
        <p14:creationId xmlns:p14="http://schemas.microsoft.com/office/powerpoint/2010/main" val="24410541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J.B. JACKSON DISCUSSION QUESTIONS</a:t>
            </a:r>
            <a:br>
              <a:rPr lang="en-US" dirty="0" smtClean="0"/>
            </a:br>
            <a:endParaRPr lang="en-US" sz="2400" dirty="0" smtClean="0">
              <a:latin typeface="Classic Grotesque Pro"/>
              <a:cs typeface="Classic Grotesque Pro"/>
            </a:endParaRPr>
          </a:p>
          <a:p>
            <a:pPr marL="342900" indent="-342900">
              <a:buFont typeface="Arial" panose="020B0604020202020204" pitchFamily="34" charset="0"/>
              <a:buChar char="•"/>
            </a:pPr>
            <a:r>
              <a:rPr lang="en-US" sz="2400" dirty="0" smtClean="0">
                <a:latin typeface="Classic Grotesque Std Medium"/>
                <a:cs typeface="Classic Grotesque Std Medium"/>
              </a:rPr>
              <a:t>What challenges might arise from acquiring materials of a single provenance from multiple donors?</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How did UNM balance its responsibility to donors with its responsibility to organize archival material according to </a:t>
            </a:r>
            <a:r>
              <a:rPr lang="en-US" sz="2400" i="1" dirty="0" smtClean="0">
                <a:latin typeface="Classic Grotesque Std Medium"/>
                <a:cs typeface="Classic Grotesque Std Medium"/>
              </a:rPr>
              <a:t>respect des </a:t>
            </a:r>
            <a:r>
              <a:rPr lang="en-US" sz="2400" i="1" dirty="0" err="1" smtClean="0">
                <a:latin typeface="Classic Grotesque Std Medium"/>
                <a:cs typeface="Classic Grotesque Std Medium"/>
              </a:rPr>
              <a:t>fonds</a:t>
            </a:r>
            <a:r>
              <a:rPr lang="en-US" sz="2400" dirty="0" smtClean="0">
                <a:latin typeface="Classic Grotesque Std Medium"/>
                <a:cs typeface="Classic Grotesque Std Medium"/>
              </a:rPr>
              <a:t>?</a:t>
            </a:r>
          </a:p>
        </p:txBody>
      </p:sp>
    </p:spTree>
    <p:extLst>
      <p:ext uri="{BB962C8B-B14F-4D97-AF65-F5344CB8AC3E}">
        <p14:creationId xmlns:p14="http://schemas.microsoft.com/office/powerpoint/2010/main" val="6721425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a:t>J.B. JACKSON DISCUSSION </a:t>
            </a:r>
            <a:r>
              <a:rPr lang="en-US" dirty="0" smtClean="0"/>
              <a:t>QUESTIONS</a:t>
            </a:r>
            <a:br>
              <a:rPr lang="en-US" dirty="0" smtClean="0"/>
            </a:br>
            <a:endParaRPr lang="en-US" sz="2400" dirty="0" smtClean="0">
              <a:latin typeface="Classic Grotesque Pro"/>
              <a:cs typeface="Classic Grotesque Pro"/>
            </a:endParaRPr>
          </a:p>
          <a:p>
            <a:pPr marL="342900" indent="-342900">
              <a:buFont typeface="Arial" panose="020B0604020202020204" pitchFamily="34" charset="0"/>
              <a:buChar char="•"/>
            </a:pPr>
            <a:r>
              <a:rPr lang="en-US" sz="2400" dirty="0" smtClean="0">
                <a:latin typeface="Classic Grotesque Std Medium"/>
                <a:cs typeface="Classic Grotesque Std Medium"/>
              </a:rPr>
              <a:t>What is the difference between the Paul </a:t>
            </a:r>
            <a:r>
              <a:rPr lang="en-US" sz="2400" dirty="0" err="1" smtClean="0">
                <a:latin typeface="Classic Grotesque Std Medium"/>
                <a:cs typeface="Classic Grotesque Std Medium"/>
              </a:rPr>
              <a:t>Groth</a:t>
            </a:r>
            <a:r>
              <a:rPr lang="en-US" sz="2400" dirty="0" smtClean="0">
                <a:latin typeface="Classic Grotesque Std Medium"/>
                <a:cs typeface="Classic Grotesque Std Medium"/>
              </a:rPr>
              <a:t> J.B. Jackson Collection and the Paul </a:t>
            </a:r>
            <a:r>
              <a:rPr lang="en-US" sz="2400" dirty="0" err="1" smtClean="0">
                <a:latin typeface="Classic Grotesque Std Medium"/>
                <a:cs typeface="Classic Grotesque Std Medium"/>
              </a:rPr>
              <a:t>Groth</a:t>
            </a:r>
            <a:r>
              <a:rPr lang="en-US" sz="2400" dirty="0" smtClean="0">
                <a:latin typeface="Classic Grotesque Std Medium"/>
                <a:cs typeface="Classic Grotesque Std Medium"/>
              </a:rPr>
              <a:t> Image Collection? </a:t>
            </a:r>
          </a:p>
          <a:p>
            <a:pPr marL="342900" indent="-342900">
              <a:buFont typeface="Arial" panose="020B0604020202020204" pitchFamily="34" charset="0"/>
              <a:buChar char="•"/>
            </a:pPr>
            <a:endParaRPr lang="en-US" sz="2400" dirty="0" smtClean="0">
              <a:latin typeface="Classic Grotesque Std Medium"/>
              <a:cs typeface="Classic Grotesque Std Medium"/>
            </a:endParaRPr>
          </a:p>
        </p:txBody>
      </p:sp>
    </p:spTree>
    <p:extLst>
      <p:ext uri="{BB962C8B-B14F-4D97-AF65-F5344CB8AC3E}">
        <p14:creationId xmlns:p14="http://schemas.microsoft.com/office/powerpoint/2010/main" val="1185694630"/>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Category xmlns="6a6a9153-db81-41aa-b483-54a7d12e9aff">Downloads</Category>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4BE8702A6576644ABA37097A1290309" ma:contentTypeVersion="1" ma:contentTypeDescription="Create a new document." ma:contentTypeScope="" ma:versionID="1576807ebee743457da536efbe00e557">
  <xsd:schema xmlns:xsd="http://www.w3.org/2001/XMLSchema" xmlns:xs="http://www.w3.org/2001/XMLSchema" xmlns:p="http://schemas.microsoft.com/office/2006/metadata/properties" xmlns:ns2="6a6a9153-db81-41aa-b483-54a7d12e9aff" targetNamespace="http://schemas.microsoft.com/office/2006/metadata/properties" ma:root="true" ma:fieldsID="c5284bd0c06afedab9f975488e5a399d" ns2:_="">
    <xsd:import namespace="6a6a9153-db81-41aa-b483-54a7d12e9aff"/>
    <xsd:element name="properties">
      <xsd:complexType>
        <xsd:sequence>
          <xsd:element name="documentManagement">
            <xsd:complexType>
              <xsd:all>
                <xsd:element ref="ns2:Categor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a6a9153-db81-41aa-b483-54a7d12e9aff" elementFormDefault="qualified">
    <xsd:import namespace="http://schemas.microsoft.com/office/2006/documentManagement/types"/>
    <xsd:import namespace="http://schemas.microsoft.com/office/infopath/2007/PartnerControls"/>
    <xsd:element name="Category" ma:index="8" nillable="true" ma:displayName="Category" ma:default="Downloads" ma:format="Dropdown" ma:internalName="Category">
      <xsd:simpleType>
        <xsd:restriction base="dms:Choice">
          <xsd:enumeration value="Downloads"/>
          <xsd:enumeration value="Project planning"/>
          <xsd:enumeration value="Guidelines"/>
          <xsd:enumeration value="Event planning"/>
          <xsd:enumeration value="Media relations"/>
          <xsd:enumeration value="Crisis communications"/>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BC298E4-DC43-4CFC-B93E-D1A2FE605067}">
  <ds:schemaRefs>
    <ds:schemaRef ds:uri="http://schemas.microsoft.com/office/2006/metadata/properties"/>
    <ds:schemaRef ds:uri="http://schemas.microsoft.com/office/infopath/2007/PartnerControls"/>
    <ds:schemaRef ds:uri="6a6a9153-db81-41aa-b483-54a7d12e9aff"/>
  </ds:schemaRefs>
</ds:datastoreItem>
</file>

<file path=customXml/itemProps2.xml><?xml version="1.0" encoding="utf-8"?>
<ds:datastoreItem xmlns:ds="http://schemas.openxmlformats.org/officeDocument/2006/customXml" ds:itemID="{65F0CE3E-073F-4A36-9349-19EFB2F7F13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a6a9153-db81-41aa-b483-54a7d12e9a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801BB1-198A-4F23-95D2-61AB6E53814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9266</TotalTime>
  <Words>876</Words>
  <Application>Microsoft Office PowerPoint</Application>
  <PresentationFormat>On-screen Show (4:3)</PresentationFormat>
  <Paragraphs>191</Paragraphs>
  <Slides>22</Slides>
  <Notes>9</Notes>
  <HiddenSlides>0</HiddenSlides>
  <MMClips>0</MMClips>
  <ScaleCrop>false</ScaleCrop>
  <HeadingPairs>
    <vt:vector size="6" baseType="variant">
      <vt:variant>
        <vt:lpstr>Fonts Used</vt:lpstr>
      </vt:variant>
      <vt:variant>
        <vt:i4>10</vt:i4>
      </vt:variant>
      <vt:variant>
        <vt:lpstr>Theme</vt:lpstr>
      </vt:variant>
      <vt:variant>
        <vt:i4>4</vt:i4>
      </vt:variant>
      <vt:variant>
        <vt:lpstr>Slide Titles</vt:lpstr>
      </vt:variant>
      <vt:variant>
        <vt:i4>22</vt:i4>
      </vt:variant>
    </vt:vector>
  </HeadingPairs>
  <TitlesOfParts>
    <vt:vector size="36" baseType="lpstr">
      <vt:lpstr>Arial</vt:lpstr>
      <vt:lpstr>Calibri</vt:lpstr>
      <vt:lpstr>Classic Grotesque Pro</vt:lpstr>
      <vt:lpstr>Classic Grotesque Pro Book</vt:lpstr>
      <vt:lpstr>Classic Grotesque Pro Light</vt:lpstr>
      <vt:lpstr>Classic Grotesque Pro Semi Bold</vt:lpstr>
      <vt:lpstr>Classic Grotesque Std</vt:lpstr>
      <vt:lpstr>Classic Grotesque Std Book</vt:lpstr>
      <vt:lpstr>Classic Grotesque Std Light</vt:lpstr>
      <vt:lpstr>Classic Grotesque Std Medium</vt:lpstr>
      <vt:lpstr>Custom Design</vt:lpstr>
      <vt:lpstr>1_Custom Design</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ann shier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Classic Grotesque template</dc:title>
  <dc:creator>Ann Shier</dc:creator>
  <cp:lastModifiedBy>Creighton</cp:lastModifiedBy>
  <cp:revision>137</cp:revision>
  <cp:lastPrinted>2014-06-16T17:18:12Z</cp:lastPrinted>
  <dcterms:created xsi:type="dcterms:W3CDTF">2014-06-16T16:08:57Z</dcterms:created>
  <dcterms:modified xsi:type="dcterms:W3CDTF">2015-09-29T20:03:14Z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0x010100F4BE8702A6576644ABA37097A1290309</vt:lpwstr>
  </property>
  <property fmtid="{D5CDD505-2E9C-101B-9397-08002B2CF9AE}" pid="3" name="DocVizPreviewMetadata_Count">
    <vt:i4>5</vt:i4>
  </property>
  <property fmtid="{D5CDD505-2E9C-101B-9397-08002B2CF9AE}" pid="4" name="DocVizPreviewMetadata_0">
    <vt:lpwstr>300x200x1</vt:lpwstr>
  </property>
</Properties>
</file>