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80" r:id="rId3"/>
    <p:sldId id="281" r:id="rId4"/>
    <p:sldId id="284" r:id="rId5"/>
    <p:sldId id="295" r:id="rId6"/>
    <p:sldId id="296" r:id="rId7"/>
    <p:sldId id="285" r:id="rId8"/>
    <p:sldId id="299" r:id="rId9"/>
    <p:sldId id="300" r:id="rId10"/>
    <p:sldId id="286" r:id="rId11"/>
    <p:sldId id="301" r:id="rId12"/>
    <p:sldId id="302" r:id="rId13"/>
    <p:sldId id="287" r:id="rId14"/>
    <p:sldId id="266" r:id="rId15"/>
    <p:sldId id="303" r:id="rId16"/>
    <p:sldId id="304" r:id="rId17"/>
    <p:sldId id="262" r:id="rId18"/>
    <p:sldId id="305" r:id="rId19"/>
    <p:sldId id="306" r:id="rId20"/>
    <p:sldId id="307" r:id="rId21"/>
    <p:sldId id="308" r:id="rId22"/>
    <p:sldId id="309" r:id="rId23"/>
    <p:sldId id="310" r:id="rId24"/>
    <p:sldId id="311" r:id="rId25"/>
    <p:sldId id="312" r:id="rId26"/>
    <p:sldId id="313" r:id="rId27"/>
    <p:sldId id="289" r:id="rId28"/>
    <p:sldId id="315" r:id="rId29"/>
    <p:sldId id="292" r:id="rId30"/>
    <p:sldId id="293" r:id="rId31"/>
    <p:sldId id="294" r:id="rId32"/>
    <p:sldId id="282" r:id="rId33"/>
    <p:sldId id="31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p:cViewPr varScale="1">
        <p:scale>
          <a:sx n="70" d="100"/>
          <a:sy n="70" d="100"/>
        </p:scale>
        <p:origin x="141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92" d="100"/>
          <a:sy n="92" d="100"/>
        </p:scale>
        <p:origin x="-373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hyperlink" Target="http://www.information-management.com/news/enterprise-social-media-is-more-than-fun-and-games-10023862-1.html"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http://www.internetevolution.com/document.asp?doc_id=172026"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information-management.com/news/enterprise-social-media-is-more-than-fun-and-games-10023862-1.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75F536-3963-40D9-AAFF-AD7994170C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CA"/>
        </a:p>
      </dgm:t>
    </dgm:pt>
    <dgm:pt modelId="{418A6BA8-688C-4067-A735-9D4F85331E20}">
      <dgm:prSet custT="1"/>
      <dgm:spPr/>
      <dgm:t>
        <a:bodyPr/>
        <a:lstStyle/>
        <a:p>
          <a:pPr rtl="0"/>
          <a:r>
            <a:rPr lang="en-CA" sz="1800" dirty="0" smtClean="0">
              <a:latin typeface="Arial Narrow" pitchFamily="34" charset="0"/>
            </a:rPr>
            <a:t>Too much effort has been exerted on platform knowledge rather than developing a business strategy. Significant time and money has already been spent collecting Facebook fans, followers on twitter and engagement using a healthy dose of trivia and emotive images—but for what purpose? </a:t>
          </a:r>
          <a:r>
            <a:rPr lang="en-CA" sz="1600" dirty="0" smtClean="0">
              <a:latin typeface="Arial Narrow" pitchFamily="34" charset="0"/>
            </a:rPr>
            <a:t>~</a:t>
          </a:r>
          <a:r>
            <a:rPr lang="en-CA" sz="1600" dirty="0" smtClean="0">
              <a:latin typeface="Arial Narrow" pitchFamily="34" charset="0"/>
              <a:hlinkClick xmlns:r="http://schemas.openxmlformats.org/officeDocument/2006/relationships" r:id="rId1"/>
            </a:rPr>
            <a:t>http://www.information-management.com/news/enterprise-social-media-is-more-than-fun-and-games-10023862-1.html</a:t>
          </a:r>
          <a:endParaRPr lang="en-CA" sz="1600" dirty="0" smtClean="0">
            <a:latin typeface="Arial Narrow" pitchFamily="34" charset="0"/>
          </a:endParaRPr>
        </a:p>
        <a:p>
          <a:pPr rtl="0"/>
          <a:endParaRPr lang="en-CA" sz="1800" dirty="0"/>
        </a:p>
      </dgm:t>
    </dgm:pt>
    <dgm:pt modelId="{0B4D84C1-0187-4F75-90B2-2C88C75AA30C}" type="parTrans" cxnId="{40AE8581-0350-47EB-A156-08F8A4E36534}">
      <dgm:prSet/>
      <dgm:spPr/>
      <dgm:t>
        <a:bodyPr/>
        <a:lstStyle/>
        <a:p>
          <a:endParaRPr lang="en-CA"/>
        </a:p>
      </dgm:t>
    </dgm:pt>
    <dgm:pt modelId="{0543C1FB-5FEE-4737-ABEA-1E34205F4562}" type="sibTrans" cxnId="{40AE8581-0350-47EB-A156-08F8A4E36534}">
      <dgm:prSet/>
      <dgm:spPr/>
      <dgm:t>
        <a:bodyPr/>
        <a:lstStyle/>
        <a:p>
          <a:endParaRPr lang="en-CA"/>
        </a:p>
      </dgm:t>
    </dgm:pt>
    <dgm:pt modelId="{A0334A1E-9602-4B15-AE14-638A04653408}" type="pres">
      <dgm:prSet presAssocID="{1A75F536-3963-40D9-AAFF-AD7994170C0D}" presName="linear" presStyleCnt="0">
        <dgm:presLayoutVars>
          <dgm:animLvl val="lvl"/>
          <dgm:resizeHandles val="exact"/>
        </dgm:presLayoutVars>
      </dgm:prSet>
      <dgm:spPr/>
      <dgm:t>
        <a:bodyPr/>
        <a:lstStyle/>
        <a:p>
          <a:endParaRPr lang="en-CA"/>
        </a:p>
      </dgm:t>
    </dgm:pt>
    <dgm:pt modelId="{53851CFF-FD8C-4572-9CD2-C27B392B684C}" type="pres">
      <dgm:prSet presAssocID="{418A6BA8-688C-4067-A735-9D4F85331E20}" presName="parentText" presStyleLbl="node1" presStyleIdx="0" presStyleCnt="1" custScaleY="181052" custLinFactNeighborX="1031" custLinFactNeighborY="-6285">
        <dgm:presLayoutVars>
          <dgm:chMax val="0"/>
          <dgm:bulletEnabled val="1"/>
        </dgm:presLayoutVars>
      </dgm:prSet>
      <dgm:spPr/>
      <dgm:t>
        <a:bodyPr/>
        <a:lstStyle/>
        <a:p>
          <a:endParaRPr lang="en-CA"/>
        </a:p>
      </dgm:t>
    </dgm:pt>
  </dgm:ptLst>
  <dgm:cxnLst>
    <dgm:cxn modelId="{708FB1D4-CC62-412D-BB2C-DE4D19B51950}" type="presOf" srcId="{1A75F536-3963-40D9-AAFF-AD7994170C0D}" destId="{A0334A1E-9602-4B15-AE14-638A04653408}" srcOrd="0" destOrd="0" presId="urn:microsoft.com/office/officeart/2005/8/layout/vList2"/>
    <dgm:cxn modelId="{65879436-B3C9-47A0-A660-22BBB26D6369}" type="presOf" srcId="{418A6BA8-688C-4067-A735-9D4F85331E20}" destId="{53851CFF-FD8C-4572-9CD2-C27B392B684C}" srcOrd="0" destOrd="0" presId="urn:microsoft.com/office/officeart/2005/8/layout/vList2"/>
    <dgm:cxn modelId="{40AE8581-0350-47EB-A156-08F8A4E36534}" srcId="{1A75F536-3963-40D9-AAFF-AD7994170C0D}" destId="{418A6BA8-688C-4067-A735-9D4F85331E20}" srcOrd="0" destOrd="0" parTransId="{0B4D84C1-0187-4F75-90B2-2C88C75AA30C}" sibTransId="{0543C1FB-5FEE-4737-ABEA-1E34205F4562}"/>
    <dgm:cxn modelId="{5FDEC2D8-1015-4ECF-826E-34914B342105}" type="presParOf" srcId="{A0334A1E-9602-4B15-AE14-638A04653408}" destId="{53851CFF-FD8C-4572-9CD2-C27B392B684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4DD9EE-2942-491A-BD2D-811A6E82E4AB}"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CA"/>
        </a:p>
      </dgm:t>
    </dgm:pt>
    <dgm:pt modelId="{07F7FB08-6AB9-4072-959A-8EA64EEDAE20}">
      <dgm:prSet/>
      <dgm:spPr/>
      <dgm:t>
        <a:bodyPr/>
        <a:lstStyle/>
        <a:p>
          <a:pPr rtl="0"/>
          <a:r>
            <a:rPr lang="en-CA" b="1" dirty="0" smtClean="0">
              <a:latin typeface="Arial Narrow" pitchFamily="34" charset="0"/>
            </a:rPr>
            <a:t>What kind of social media? </a:t>
          </a:r>
          <a:endParaRPr lang="en-CA" dirty="0">
            <a:latin typeface="Arial Narrow" pitchFamily="34" charset="0"/>
          </a:endParaRPr>
        </a:p>
      </dgm:t>
    </dgm:pt>
    <dgm:pt modelId="{F7EA8C36-DBC2-4ED5-B4BF-5D626326FDFA}" type="parTrans" cxnId="{505AE7C7-1CE1-41BD-B4A7-3556581ADAE1}">
      <dgm:prSet/>
      <dgm:spPr/>
      <dgm:t>
        <a:bodyPr/>
        <a:lstStyle/>
        <a:p>
          <a:endParaRPr lang="en-CA"/>
        </a:p>
      </dgm:t>
    </dgm:pt>
    <dgm:pt modelId="{6381A819-8530-4F7B-A865-7F5603E09516}" type="sibTrans" cxnId="{505AE7C7-1CE1-41BD-B4A7-3556581ADAE1}">
      <dgm:prSet/>
      <dgm:spPr/>
      <dgm:t>
        <a:bodyPr/>
        <a:lstStyle/>
        <a:p>
          <a:endParaRPr lang="en-CA"/>
        </a:p>
      </dgm:t>
    </dgm:pt>
    <dgm:pt modelId="{CEF4649C-E184-4C0C-99E2-C90E0F2E7154}">
      <dgm:prSet/>
      <dgm:spPr/>
      <dgm:t>
        <a:bodyPr/>
        <a:lstStyle/>
        <a:p>
          <a:pPr rtl="0"/>
          <a:r>
            <a:rPr lang="en-CA" b="1" dirty="0" smtClean="0">
              <a:latin typeface="Arial Narrow" pitchFamily="34" charset="0"/>
            </a:rPr>
            <a:t>Letting go</a:t>
          </a:r>
          <a:endParaRPr lang="en-CA" dirty="0">
            <a:latin typeface="Arial Narrow" pitchFamily="34" charset="0"/>
          </a:endParaRPr>
        </a:p>
      </dgm:t>
    </dgm:pt>
    <dgm:pt modelId="{EB5F7606-5927-4702-96ED-0A080F9EE6D8}" type="parTrans" cxnId="{3A928E85-B66A-4EEB-ABD0-5C61470A557D}">
      <dgm:prSet/>
      <dgm:spPr/>
      <dgm:t>
        <a:bodyPr/>
        <a:lstStyle/>
        <a:p>
          <a:endParaRPr lang="en-CA"/>
        </a:p>
      </dgm:t>
    </dgm:pt>
    <dgm:pt modelId="{F9F72B52-35C1-44A2-9354-0B7244984D25}" type="sibTrans" cxnId="{3A928E85-B66A-4EEB-ABD0-5C61470A557D}">
      <dgm:prSet/>
      <dgm:spPr/>
      <dgm:t>
        <a:bodyPr/>
        <a:lstStyle/>
        <a:p>
          <a:endParaRPr lang="en-CA"/>
        </a:p>
      </dgm:t>
    </dgm:pt>
    <dgm:pt modelId="{ED5D4E6E-E2AC-48B3-AD64-28BC6825BC17}">
      <dgm:prSet/>
      <dgm:spPr/>
      <dgm:t>
        <a:bodyPr/>
        <a:lstStyle/>
        <a:p>
          <a:pPr rtl="0"/>
          <a:r>
            <a:rPr lang="en-CA" b="1" dirty="0" smtClean="0">
              <a:latin typeface="Arial Narrow" pitchFamily="34" charset="0"/>
            </a:rPr>
            <a:t>Participation</a:t>
          </a:r>
          <a:endParaRPr lang="en-CA" dirty="0">
            <a:latin typeface="Arial Narrow" pitchFamily="34" charset="0"/>
          </a:endParaRPr>
        </a:p>
      </dgm:t>
    </dgm:pt>
    <dgm:pt modelId="{816CB3DF-9E2A-4D60-946F-17027C7E77FF}" type="parTrans" cxnId="{34DD9130-B093-416B-B3EC-5DD4E06111B9}">
      <dgm:prSet/>
      <dgm:spPr/>
      <dgm:t>
        <a:bodyPr/>
        <a:lstStyle/>
        <a:p>
          <a:endParaRPr lang="en-CA"/>
        </a:p>
      </dgm:t>
    </dgm:pt>
    <dgm:pt modelId="{936060E6-4B63-45DC-B94A-65074F97B20E}" type="sibTrans" cxnId="{34DD9130-B093-416B-B3EC-5DD4E06111B9}">
      <dgm:prSet/>
      <dgm:spPr/>
      <dgm:t>
        <a:bodyPr/>
        <a:lstStyle/>
        <a:p>
          <a:endParaRPr lang="en-CA"/>
        </a:p>
      </dgm:t>
    </dgm:pt>
    <dgm:pt modelId="{4A1950EC-4AD6-43D3-8203-CAD1C7940113}">
      <dgm:prSet/>
      <dgm:spPr/>
      <dgm:t>
        <a:bodyPr/>
        <a:lstStyle/>
        <a:p>
          <a:pPr rtl="0"/>
          <a:r>
            <a:rPr lang="en-CA" b="1" dirty="0" smtClean="0">
              <a:latin typeface="Arial Narrow" pitchFamily="34" charset="0"/>
            </a:rPr>
            <a:t>Maintenance</a:t>
          </a:r>
          <a:endParaRPr lang="en-CA" dirty="0">
            <a:latin typeface="Arial Narrow" pitchFamily="34" charset="0"/>
          </a:endParaRPr>
        </a:p>
      </dgm:t>
    </dgm:pt>
    <dgm:pt modelId="{BD086D66-BD5F-4125-BEDC-3703F364398F}" type="parTrans" cxnId="{852A4E5C-2B27-4045-9A9F-176D778816B4}">
      <dgm:prSet/>
      <dgm:spPr/>
      <dgm:t>
        <a:bodyPr/>
        <a:lstStyle/>
        <a:p>
          <a:endParaRPr lang="en-CA"/>
        </a:p>
      </dgm:t>
    </dgm:pt>
    <dgm:pt modelId="{7D3701C1-650E-406B-AC01-26006328ED6D}" type="sibTrans" cxnId="{852A4E5C-2B27-4045-9A9F-176D778816B4}">
      <dgm:prSet/>
      <dgm:spPr/>
      <dgm:t>
        <a:bodyPr/>
        <a:lstStyle/>
        <a:p>
          <a:endParaRPr lang="en-CA"/>
        </a:p>
      </dgm:t>
    </dgm:pt>
    <dgm:pt modelId="{D81E47EC-9C8B-47F4-A852-015C5245BA82}">
      <dgm:prSet/>
      <dgm:spPr/>
      <dgm:t>
        <a:bodyPr/>
        <a:lstStyle/>
        <a:p>
          <a:endParaRPr lang="en-CA"/>
        </a:p>
      </dgm:t>
    </dgm:pt>
    <dgm:pt modelId="{E0D448B0-8389-43A2-868D-0ED58D304FD8}" type="parTrans" cxnId="{F6E16EAF-73A3-4090-827D-EE0DFC338080}">
      <dgm:prSet/>
      <dgm:spPr/>
      <dgm:t>
        <a:bodyPr/>
        <a:lstStyle/>
        <a:p>
          <a:endParaRPr lang="en-CA"/>
        </a:p>
      </dgm:t>
    </dgm:pt>
    <dgm:pt modelId="{712D00AB-9B59-453F-B9FD-481D6EA9078C}" type="sibTrans" cxnId="{F6E16EAF-73A3-4090-827D-EE0DFC338080}">
      <dgm:prSet/>
      <dgm:spPr/>
      <dgm:t>
        <a:bodyPr/>
        <a:lstStyle/>
        <a:p>
          <a:endParaRPr lang="en-CA"/>
        </a:p>
      </dgm:t>
    </dgm:pt>
    <dgm:pt modelId="{1266FC31-19D6-499B-B879-7A6CB8E1DF64}" type="pres">
      <dgm:prSet presAssocID="{FF4DD9EE-2942-491A-BD2D-811A6E82E4AB}" presName="matrix" presStyleCnt="0">
        <dgm:presLayoutVars>
          <dgm:chMax val="1"/>
          <dgm:dir/>
          <dgm:resizeHandles val="exact"/>
        </dgm:presLayoutVars>
      </dgm:prSet>
      <dgm:spPr/>
      <dgm:t>
        <a:bodyPr/>
        <a:lstStyle/>
        <a:p>
          <a:endParaRPr lang="en-CA"/>
        </a:p>
      </dgm:t>
    </dgm:pt>
    <dgm:pt modelId="{E90C08C4-EC01-4B8C-AE62-48070D647D0C}" type="pres">
      <dgm:prSet presAssocID="{FF4DD9EE-2942-491A-BD2D-811A6E82E4AB}" presName="diamond" presStyleLbl="bgShp" presStyleIdx="0" presStyleCnt="1"/>
      <dgm:spPr/>
    </dgm:pt>
    <dgm:pt modelId="{D55462EE-A476-4B23-8C59-2F57FCE363CA}" type="pres">
      <dgm:prSet presAssocID="{FF4DD9EE-2942-491A-BD2D-811A6E82E4AB}" presName="quad1" presStyleLbl="node1" presStyleIdx="0" presStyleCnt="4">
        <dgm:presLayoutVars>
          <dgm:chMax val="0"/>
          <dgm:chPref val="0"/>
          <dgm:bulletEnabled val="1"/>
        </dgm:presLayoutVars>
      </dgm:prSet>
      <dgm:spPr/>
      <dgm:t>
        <a:bodyPr/>
        <a:lstStyle/>
        <a:p>
          <a:endParaRPr lang="en-CA"/>
        </a:p>
      </dgm:t>
    </dgm:pt>
    <dgm:pt modelId="{CBCCAB1E-5BC8-4F34-AF53-D615D5698902}" type="pres">
      <dgm:prSet presAssocID="{FF4DD9EE-2942-491A-BD2D-811A6E82E4AB}" presName="quad2" presStyleLbl="node1" presStyleIdx="1" presStyleCnt="4">
        <dgm:presLayoutVars>
          <dgm:chMax val="0"/>
          <dgm:chPref val="0"/>
          <dgm:bulletEnabled val="1"/>
        </dgm:presLayoutVars>
      </dgm:prSet>
      <dgm:spPr/>
      <dgm:t>
        <a:bodyPr/>
        <a:lstStyle/>
        <a:p>
          <a:endParaRPr lang="en-CA"/>
        </a:p>
      </dgm:t>
    </dgm:pt>
    <dgm:pt modelId="{D4B1C6C4-67A6-40D6-85FD-15A310D77B7B}" type="pres">
      <dgm:prSet presAssocID="{FF4DD9EE-2942-491A-BD2D-811A6E82E4AB}" presName="quad3" presStyleLbl="node1" presStyleIdx="2" presStyleCnt="4">
        <dgm:presLayoutVars>
          <dgm:chMax val="0"/>
          <dgm:chPref val="0"/>
          <dgm:bulletEnabled val="1"/>
        </dgm:presLayoutVars>
      </dgm:prSet>
      <dgm:spPr/>
      <dgm:t>
        <a:bodyPr/>
        <a:lstStyle/>
        <a:p>
          <a:endParaRPr lang="en-CA"/>
        </a:p>
      </dgm:t>
    </dgm:pt>
    <dgm:pt modelId="{0D04E688-99F7-4C77-BF74-1F7DA7CBBCF6}" type="pres">
      <dgm:prSet presAssocID="{FF4DD9EE-2942-491A-BD2D-811A6E82E4AB}" presName="quad4" presStyleLbl="node1" presStyleIdx="3" presStyleCnt="4">
        <dgm:presLayoutVars>
          <dgm:chMax val="0"/>
          <dgm:chPref val="0"/>
          <dgm:bulletEnabled val="1"/>
        </dgm:presLayoutVars>
      </dgm:prSet>
      <dgm:spPr/>
      <dgm:t>
        <a:bodyPr/>
        <a:lstStyle/>
        <a:p>
          <a:endParaRPr lang="en-CA"/>
        </a:p>
      </dgm:t>
    </dgm:pt>
  </dgm:ptLst>
  <dgm:cxnLst>
    <dgm:cxn modelId="{89A18D04-64E8-480C-AF92-5D2C4BE1B01D}" type="presOf" srcId="{ED5D4E6E-E2AC-48B3-AD64-28BC6825BC17}" destId="{D4B1C6C4-67A6-40D6-85FD-15A310D77B7B}" srcOrd="0" destOrd="0" presId="urn:microsoft.com/office/officeart/2005/8/layout/matrix3"/>
    <dgm:cxn modelId="{2C1C0D36-90BB-4962-A0EC-8949DC21A4F0}" type="presOf" srcId="{CEF4649C-E184-4C0C-99E2-C90E0F2E7154}" destId="{CBCCAB1E-5BC8-4F34-AF53-D615D5698902}" srcOrd="0" destOrd="0" presId="urn:microsoft.com/office/officeart/2005/8/layout/matrix3"/>
    <dgm:cxn modelId="{F6E16EAF-73A3-4090-827D-EE0DFC338080}" srcId="{FF4DD9EE-2942-491A-BD2D-811A6E82E4AB}" destId="{D81E47EC-9C8B-47F4-A852-015C5245BA82}" srcOrd="4" destOrd="0" parTransId="{E0D448B0-8389-43A2-868D-0ED58D304FD8}" sibTransId="{712D00AB-9B59-453F-B9FD-481D6EA9078C}"/>
    <dgm:cxn modelId="{34DD9130-B093-416B-B3EC-5DD4E06111B9}" srcId="{FF4DD9EE-2942-491A-BD2D-811A6E82E4AB}" destId="{ED5D4E6E-E2AC-48B3-AD64-28BC6825BC17}" srcOrd="2" destOrd="0" parTransId="{816CB3DF-9E2A-4D60-946F-17027C7E77FF}" sibTransId="{936060E6-4B63-45DC-B94A-65074F97B20E}"/>
    <dgm:cxn modelId="{CF6D1F5A-1E39-4D41-B2AA-7178E2414AC4}" type="presOf" srcId="{07F7FB08-6AB9-4072-959A-8EA64EEDAE20}" destId="{D55462EE-A476-4B23-8C59-2F57FCE363CA}" srcOrd="0" destOrd="0" presId="urn:microsoft.com/office/officeart/2005/8/layout/matrix3"/>
    <dgm:cxn modelId="{3A928E85-B66A-4EEB-ABD0-5C61470A557D}" srcId="{FF4DD9EE-2942-491A-BD2D-811A6E82E4AB}" destId="{CEF4649C-E184-4C0C-99E2-C90E0F2E7154}" srcOrd="1" destOrd="0" parTransId="{EB5F7606-5927-4702-96ED-0A080F9EE6D8}" sibTransId="{F9F72B52-35C1-44A2-9354-0B7244984D25}"/>
    <dgm:cxn modelId="{505AE7C7-1CE1-41BD-B4A7-3556581ADAE1}" srcId="{FF4DD9EE-2942-491A-BD2D-811A6E82E4AB}" destId="{07F7FB08-6AB9-4072-959A-8EA64EEDAE20}" srcOrd="0" destOrd="0" parTransId="{F7EA8C36-DBC2-4ED5-B4BF-5D626326FDFA}" sibTransId="{6381A819-8530-4F7B-A865-7F5603E09516}"/>
    <dgm:cxn modelId="{0FA3B340-0676-4240-80E8-8F18EDE60A56}" type="presOf" srcId="{FF4DD9EE-2942-491A-BD2D-811A6E82E4AB}" destId="{1266FC31-19D6-499B-B879-7A6CB8E1DF64}" srcOrd="0" destOrd="0" presId="urn:microsoft.com/office/officeart/2005/8/layout/matrix3"/>
    <dgm:cxn modelId="{852A4E5C-2B27-4045-9A9F-176D778816B4}" srcId="{FF4DD9EE-2942-491A-BD2D-811A6E82E4AB}" destId="{4A1950EC-4AD6-43D3-8203-CAD1C7940113}" srcOrd="3" destOrd="0" parTransId="{BD086D66-BD5F-4125-BEDC-3703F364398F}" sibTransId="{7D3701C1-650E-406B-AC01-26006328ED6D}"/>
    <dgm:cxn modelId="{FE2653C2-1DD2-481C-852F-DD335FD2D350}" type="presOf" srcId="{4A1950EC-4AD6-43D3-8203-CAD1C7940113}" destId="{0D04E688-99F7-4C77-BF74-1F7DA7CBBCF6}" srcOrd="0" destOrd="0" presId="urn:microsoft.com/office/officeart/2005/8/layout/matrix3"/>
    <dgm:cxn modelId="{6AA7A45C-4861-4EB6-A4BC-2B7DCDDD25F7}" type="presParOf" srcId="{1266FC31-19D6-499B-B879-7A6CB8E1DF64}" destId="{E90C08C4-EC01-4B8C-AE62-48070D647D0C}" srcOrd="0" destOrd="0" presId="urn:microsoft.com/office/officeart/2005/8/layout/matrix3"/>
    <dgm:cxn modelId="{2B207B3C-D880-4444-AE00-FE203AFD0466}" type="presParOf" srcId="{1266FC31-19D6-499B-B879-7A6CB8E1DF64}" destId="{D55462EE-A476-4B23-8C59-2F57FCE363CA}" srcOrd="1" destOrd="0" presId="urn:microsoft.com/office/officeart/2005/8/layout/matrix3"/>
    <dgm:cxn modelId="{491B1FF2-2B8D-4D57-A953-257681E89DF6}" type="presParOf" srcId="{1266FC31-19D6-499B-B879-7A6CB8E1DF64}" destId="{CBCCAB1E-5BC8-4F34-AF53-D615D5698902}" srcOrd="2" destOrd="0" presId="urn:microsoft.com/office/officeart/2005/8/layout/matrix3"/>
    <dgm:cxn modelId="{B5997B8C-2FC9-4852-945C-701D8F9D81EA}" type="presParOf" srcId="{1266FC31-19D6-499B-B879-7A6CB8E1DF64}" destId="{D4B1C6C4-67A6-40D6-85FD-15A310D77B7B}" srcOrd="3" destOrd="0" presId="urn:microsoft.com/office/officeart/2005/8/layout/matrix3"/>
    <dgm:cxn modelId="{0C386630-28CA-4E78-AE59-43930139F04A}" type="presParOf" srcId="{1266FC31-19D6-499B-B879-7A6CB8E1DF64}" destId="{0D04E688-99F7-4C77-BF74-1F7DA7CBBCF6}"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529A97-BD20-40C2-8645-620AD064A29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CA"/>
        </a:p>
      </dgm:t>
    </dgm:pt>
    <dgm:pt modelId="{738F8481-F67E-45C0-87E1-FD9098D8AC61}">
      <dgm:prSet/>
      <dgm:spPr/>
      <dgm:t>
        <a:bodyPr/>
        <a:lstStyle/>
        <a:p>
          <a:pPr algn="l" rtl="0"/>
          <a:r>
            <a:rPr lang="en-CA" b="1" dirty="0" smtClean="0">
              <a:latin typeface="Arial" pitchFamily="34" charset="0"/>
              <a:cs typeface="Arial" pitchFamily="34" charset="0"/>
            </a:rPr>
            <a:t>There is a low level of preparedness within the ranks of RIM professionals regarding social networks. The results of a recent survey of more than 400 enterprises, conducted by</a:t>
          </a:r>
          <a:r>
            <a:rPr lang="en-CA" b="1" dirty="0" smtClean="0">
              <a:latin typeface="Arial" pitchFamily="34" charset="0"/>
              <a:cs typeface="Arial" pitchFamily="34" charset="0"/>
              <a:hlinkClick xmlns:r="http://schemas.openxmlformats.org/officeDocument/2006/relationships" r:id="rId1"/>
            </a:rPr>
            <a:t> AIIM</a:t>
          </a:r>
          <a:r>
            <a:rPr lang="en-CA" b="1" dirty="0" smtClean="0">
              <a:latin typeface="Arial" pitchFamily="34" charset="0"/>
              <a:cs typeface="Arial" pitchFamily="34" charset="0"/>
            </a:rPr>
            <a:t>, show that:</a:t>
          </a:r>
          <a:endParaRPr lang="en-CA" b="1" dirty="0">
            <a:latin typeface="Arial" pitchFamily="34" charset="0"/>
            <a:cs typeface="Arial" pitchFamily="34" charset="0"/>
          </a:endParaRPr>
        </a:p>
      </dgm:t>
    </dgm:pt>
    <dgm:pt modelId="{91077F01-941C-4D24-BA11-272E4A27F78A}" type="parTrans" cxnId="{64A6BBB2-7050-4AE1-AEC0-DA5AD6D52D2F}">
      <dgm:prSet/>
      <dgm:spPr/>
      <dgm:t>
        <a:bodyPr/>
        <a:lstStyle/>
        <a:p>
          <a:endParaRPr lang="en-CA"/>
        </a:p>
      </dgm:t>
    </dgm:pt>
    <dgm:pt modelId="{5E22817C-57C9-425E-8E23-6D4ED6B5F167}" type="sibTrans" cxnId="{64A6BBB2-7050-4AE1-AEC0-DA5AD6D52D2F}">
      <dgm:prSet/>
      <dgm:spPr/>
      <dgm:t>
        <a:bodyPr/>
        <a:lstStyle/>
        <a:p>
          <a:endParaRPr lang="en-CA"/>
        </a:p>
      </dgm:t>
    </dgm:pt>
    <dgm:pt modelId="{FF88F521-8C74-4F4F-9F6D-C07D0D920F70}">
      <dgm:prSet/>
      <dgm:spPr/>
      <dgm:t>
        <a:bodyPr/>
        <a:lstStyle/>
        <a:p>
          <a:pPr rtl="0"/>
          <a:r>
            <a:rPr lang="en-CA" dirty="0" smtClean="0">
              <a:latin typeface="Arial Narrow" pitchFamily="34" charset="0"/>
            </a:rPr>
            <a:t>only 13% of respondents utilize a records management plan for social networking sites. </a:t>
          </a:r>
          <a:endParaRPr lang="en-CA" dirty="0">
            <a:latin typeface="Arial Narrow" pitchFamily="34" charset="0"/>
          </a:endParaRPr>
        </a:p>
      </dgm:t>
    </dgm:pt>
    <dgm:pt modelId="{954118C5-5F15-4DC1-ADF4-DA8AC7C2C5D9}" type="parTrans" cxnId="{B184A26E-7645-435C-A718-40FB114090C1}">
      <dgm:prSet/>
      <dgm:spPr/>
      <dgm:t>
        <a:bodyPr/>
        <a:lstStyle/>
        <a:p>
          <a:endParaRPr lang="en-CA"/>
        </a:p>
      </dgm:t>
    </dgm:pt>
    <dgm:pt modelId="{AD7B9B85-68C6-4CB8-8F3D-7BF9DCA1F29B}" type="sibTrans" cxnId="{B184A26E-7645-435C-A718-40FB114090C1}">
      <dgm:prSet/>
      <dgm:spPr/>
      <dgm:t>
        <a:bodyPr/>
        <a:lstStyle/>
        <a:p>
          <a:endParaRPr lang="en-CA"/>
        </a:p>
      </dgm:t>
    </dgm:pt>
    <dgm:pt modelId="{FDF9238E-A3C9-4384-8FEC-263671103829}">
      <dgm:prSet/>
      <dgm:spPr/>
      <dgm:t>
        <a:bodyPr/>
        <a:lstStyle/>
        <a:p>
          <a:pPr rtl="0"/>
          <a:r>
            <a:rPr lang="en-CA" dirty="0" smtClean="0">
              <a:latin typeface="Arial Narrow" pitchFamily="34" charset="0"/>
            </a:rPr>
            <a:t>53% responded that a plan was not yet in place, while at least one-third of the survey participants were unsure about their organization's use of a plan.</a:t>
          </a:r>
          <a:endParaRPr lang="en-CA" dirty="0">
            <a:latin typeface="Arial Narrow" pitchFamily="34" charset="0"/>
          </a:endParaRPr>
        </a:p>
      </dgm:t>
    </dgm:pt>
    <dgm:pt modelId="{28BBA375-49E7-4179-92E4-EF4201D557FA}" type="parTrans" cxnId="{B48D3275-053E-4820-AF19-EA6890327D2F}">
      <dgm:prSet/>
      <dgm:spPr/>
      <dgm:t>
        <a:bodyPr/>
        <a:lstStyle/>
        <a:p>
          <a:endParaRPr lang="en-CA"/>
        </a:p>
      </dgm:t>
    </dgm:pt>
    <dgm:pt modelId="{253AA39E-BAC1-4F4A-A7FD-5B6E88D18AB1}" type="sibTrans" cxnId="{B48D3275-053E-4820-AF19-EA6890327D2F}">
      <dgm:prSet/>
      <dgm:spPr/>
      <dgm:t>
        <a:bodyPr/>
        <a:lstStyle/>
        <a:p>
          <a:endParaRPr lang="en-CA"/>
        </a:p>
      </dgm:t>
    </dgm:pt>
    <dgm:pt modelId="{A8AF0643-025D-4EB0-A5C3-C8495D8BF29B}">
      <dgm:prSet/>
      <dgm:spPr/>
      <dgm:t>
        <a:bodyPr/>
        <a:lstStyle/>
        <a:p>
          <a:pPr rtl="0"/>
          <a:endParaRPr lang="en-CA" dirty="0"/>
        </a:p>
      </dgm:t>
    </dgm:pt>
    <dgm:pt modelId="{B8097E6B-2A1E-495F-9292-AFD238C8928F}" type="parTrans" cxnId="{13324933-DE99-4A61-9153-6E4B3EA3671F}">
      <dgm:prSet/>
      <dgm:spPr/>
      <dgm:t>
        <a:bodyPr/>
        <a:lstStyle/>
        <a:p>
          <a:endParaRPr lang="en-CA"/>
        </a:p>
      </dgm:t>
    </dgm:pt>
    <dgm:pt modelId="{66F7DDEA-1359-44BB-9017-67A7B6BADE20}" type="sibTrans" cxnId="{13324933-DE99-4A61-9153-6E4B3EA3671F}">
      <dgm:prSet/>
      <dgm:spPr/>
      <dgm:t>
        <a:bodyPr/>
        <a:lstStyle/>
        <a:p>
          <a:endParaRPr lang="en-CA"/>
        </a:p>
      </dgm:t>
    </dgm:pt>
    <dgm:pt modelId="{39E66BC2-AC78-4ADE-B12D-3618C0D89F6B}" type="pres">
      <dgm:prSet presAssocID="{BF529A97-BD20-40C2-8645-620AD064A299}" presName="Name0" presStyleCnt="0">
        <dgm:presLayoutVars>
          <dgm:dir/>
          <dgm:animLvl val="lvl"/>
          <dgm:resizeHandles val="exact"/>
        </dgm:presLayoutVars>
      </dgm:prSet>
      <dgm:spPr/>
      <dgm:t>
        <a:bodyPr/>
        <a:lstStyle/>
        <a:p>
          <a:endParaRPr lang="en-CA"/>
        </a:p>
      </dgm:t>
    </dgm:pt>
    <dgm:pt modelId="{DB1289F2-7763-402F-BB0F-DAD81D63BAEF}" type="pres">
      <dgm:prSet presAssocID="{738F8481-F67E-45C0-87E1-FD9098D8AC61}" presName="linNode" presStyleCnt="0"/>
      <dgm:spPr/>
    </dgm:pt>
    <dgm:pt modelId="{08FF2855-672C-4146-999B-78222D8A53C9}" type="pres">
      <dgm:prSet presAssocID="{738F8481-F67E-45C0-87E1-FD9098D8AC61}" presName="parentText" presStyleLbl="node1" presStyleIdx="0" presStyleCnt="1">
        <dgm:presLayoutVars>
          <dgm:chMax val="1"/>
          <dgm:bulletEnabled val="1"/>
        </dgm:presLayoutVars>
      </dgm:prSet>
      <dgm:spPr/>
      <dgm:t>
        <a:bodyPr/>
        <a:lstStyle/>
        <a:p>
          <a:endParaRPr lang="en-CA"/>
        </a:p>
      </dgm:t>
    </dgm:pt>
    <dgm:pt modelId="{E54C53D5-8DB5-4499-9A2F-5B557181E4E6}" type="pres">
      <dgm:prSet presAssocID="{738F8481-F67E-45C0-87E1-FD9098D8AC61}" presName="descendantText" presStyleLbl="alignAccFollowNode1" presStyleIdx="0" presStyleCnt="1">
        <dgm:presLayoutVars>
          <dgm:bulletEnabled val="1"/>
        </dgm:presLayoutVars>
      </dgm:prSet>
      <dgm:spPr/>
      <dgm:t>
        <a:bodyPr/>
        <a:lstStyle/>
        <a:p>
          <a:endParaRPr lang="en-CA"/>
        </a:p>
      </dgm:t>
    </dgm:pt>
  </dgm:ptLst>
  <dgm:cxnLst>
    <dgm:cxn modelId="{E7858ACC-EE32-4215-8272-C36540C7D65F}" type="presOf" srcId="{BF529A97-BD20-40C2-8645-620AD064A299}" destId="{39E66BC2-AC78-4ADE-B12D-3618C0D89F6B}" srcOrd="0" destOrd="0" presId="urn:microsoft.com/office/officeart/2005/8/layout/vList5"/>
    <dgm:cxn modelId="{64A6BBB2-7050-4AE1-AEC0-DA5AD6D52D2F}" srcId="{BF529A97-BD20-40C2-8645-620AD064A299}" destId="{738F8481-F67E-45C0-87E1-FD9098D8AC61}" srcOrd="0" destOrd="0" parTransId="{91077F01-941C-4D24-BA11-272E4A27F78A}" sibTransId="{5E22817C-57C9-425E-8E23-6D4ED6B5F167}"/>
    <dgm:cxn modelId="{13324933-DE99-4A61-9153-6E4B3EA3671F}" srcId="{738F8481-F67E-45C0-87E1-FD9098D8AC61}" destId="{A8AF0643-025D-4EB0-A5C3-C8495D8BF29B}" srcOrd="1" destOrd="0" parTransId="{B8097E6B-2A1E-495F-9292-AFD238C8928F}" sibTransId="{66F7DDEA-1359-44BB-9017-67A7B6BADE20}"/>
    <dgm:cxn modelId="{B48D3275-053E-4820-AF19-EA6890327D2F}" srcId="{738F8481-F67E-45C0-87E1-FD9098D8AC61}" destId="{FDF9238E-A3C9-4384-8FEC-263671103829}" srcOrd="2" destOrd="0" parTransId="{28BBA375-49E7-4179-92E4-EF4201D557FA}" sibTransId="{253AA39E-BAC1-4F4A-A7FD-5B6E88D18AB1}"/>
    <dgm:cxn modelId="{B184A26E-7645-435C-A718-40FB114090C1}" srcId="{738F8481-F67E-45C0-87E1-FD9098D8AC61}" destId="{FF88F521-8C74-4F4F-9F6D-C07D0D920F70}" srcOrd="0" destOrd="0" parTransId="{954118C5-5F15-4DC1-ADF4-DA8AC7C2C5D9}" sibTransId="{AD7B9B85-68C6-4CB8-8F3D-7BF9DCA1F29B}"/>
    <dgm:cxn modelId="{0A7785BD-D3C6-430E-9BA7-411ECCC0D113}" type="presOf" srcId="{FF88F521-8C74-4F4F-9F6D-C07D0D920F70}" destId="{E54C53D5-8DB5-4499-9A2F-5B557181E4E6}" srcOrd="0" destOrd="0" presId="urn:microsoft.com/office/officeart/2005/8/layout/vList5"/>
    <dgm:cxn modelId="{27E04EF1-2FC1-4A7C-92EB-44C2AB9E4B98}" type="presOf" srcId="{738F8481-F67E-45C0-87E1-FD9098D8AC61}" destId="{08FF2855-672C-4146-999B-78222D8A53C9}" srcOrd="0" destOrd="0" presId="urn:microsoft.com/office/officeart/2005/8/layout/vList5"/>
    <dgm:cxn modelId="{1729CF5D-CFDB-4D85-AFC4-BD2141A385A2}" type="presOf" srcId="{FDF9238E-A3C9-4384-8FEC-263671103829}" destId="{E54C53D5-8DB5-4499-9A2F-5B557181E4E6}" srcOrd="0" destOrd="2" presId="urn:microsoft.com/office/officeart/2005/8/layout/vList5"/>
    <dgm:cxn modelId="{60C50C7D-ACD1-4AFD-8281-3D34D79D4499}" type="presOf" srcId="{A8AF0643-025D-4EB0-A5C3-C8495D8BF29B}" destId="{E54C53D5-8DB5-4499-9A2F-5B557181E4E6}" srcOrd="0" destOrd="1" presId="urn:microsoft.com/office/officeart/2005/8/layout/vList5"/>
    <dgm:cxn modelId="{5ACA10AB-8EC9-4742-93BE-B0F119327D7E}" type="presParOf" srcId="{39E66BC2-AC78-4ADE-B12D-3618C0D89F6B}" destId="{DB1289F2-7763-402F-BB0F-DAD81D63BAEF}" srcOrd="0" destOrd="0" presId="urn:microsoft.com/office/officeart/2005/8/layout/vList5"/>
    <dgm:cxn modelId="{70C12058-E299-4873-902F-9DB50E691BBF}" type="presParOf" srcId="{DB1289F2-7763-402F-BB0F-DAD81D63BAEF}" destId="{08FF2855-672C-4146-999B-78222D8A53C9}" srcOrd="0" destOrd="0" presId="urn:microsoft.com/office/officeart/2005/8/layout/vList5"/>
    <dgm:cxn modelId="{7BDEBBCB-FD49-4C28-AB28-F909644B934E}" type="presParOf" srcId="{DB1289F2-7763-402F-BB0F-DAD81D63BAEF}" destId="{E54C53D5-8DB5-4499-9A2F-5B557181E4E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51CFF-FD8C-4572-9CD2-C27B392B684C}">
      <dsp:nvSpPr>
        <dsp:cNvPr id="0" name=""/>
        <dsp:cNvSpPr/>
      </dsp:nvSpPr>
      <dsp:spPr>
        <a:xfrm>
          <a:off x="0" y="0"/>
          <a:ext cx="6984776" cy="364878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CA" sz="1800" kern="1200" dirty="0" smtClean="0">
              <a:latin typeface="Arial Narrow" pitchFamily="34" charset="0"/>
            </a:rPr>
            <a:t>Too much effort has been exerted on platform knowledge rather than developing a business strategy. Significant time and money has already been spent collecting Facebook fans, followers on twitter and engagement using a healthy dose of trivia and emotive images—but for what purpose? </a:t>
          </a:r>
          <a:r>
            <a:rPr lang="en-CA" sz="1600" kern="1200" dirty="0" smtClean="0">
              <a:latin typeface="Arial Narrow" pitchFamily="34" charset="0"/>
            </a:rPr>
            <a:t>~</a:t>
          </a:r>
          <a:r>
            <a:rPr lang="en-CA" sz="1600" kern="1200" dirty="0" smtClean="0">
              <a:latin typeface="Arial Narrow" pitchFamily="34" charset="0"/>
              <a:hlinkClick xmlns:r="http://schemas.openxmlformats.org/officeDocument/2006/relationships" r:id="rId1"/>
            </a:rPr>
            <a:t>http://www.information-management.com/news/enterprise-social-media-is-more-than-fun-and-games-10023862-1.html</a:t>
          </a:r>
          <a:endParaRPr lang="en-CA" sz="1600" kern="1200" dirty="0" smtClean="0">
            <a:latin typeface="Arial Narrow" pitchFamily="34" charset="0"/>
          </a:endParaRPr>
        </a:p>
        <a:p>
          <a:pPr lvl="0" algn="l" defTabSz="800100" rtl="0">
            <a:lnSpc>
              <a:spcPct val="90000"/>
            </a:lnSpc>
            <a:spcBef>
              <a:spcPct val="0"/>
            </a:spcBef>
            <a:spcAft>
              <a:spcPct val="35000"/>
            </a:spcAft>
          </a:pPr>
          <a:endParaRPr lang="en-CA" sz="1800" kern="1200" dirty="0"/>
        </a:p>
      </dsp:txBody>
      <dsp:txXfrm>
        <a:off x="178119" y="178119"/>
        <a:ext cx="6628538" cy="3292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1B46B-9504-40EF-BA83-DDB11D398FFC}" type="datetimeFigureOut">
              <a:rPr lang="en-CA" smtClean="0"/>
              <a:t>20/06/2013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79958F-C801-4C5C-9641-DB2EB6455FF1}" type="slidenum">
              <a:rPr lang="en-CA" smtClean="0"/>
              <a:t>‹#›</a:t>
            </a:fld>
            <a:endParaRPr lang="en-CA"/>
          </a:p>
        </p:txBody>
      </p:sp>
    </p:spTree>
    <p:extLst>
      <p:ext uri="{BB962C8B-B14F-4D97-AF65-F5344CB8AC3E}">
        <p14:creationId xmlns:p14="http://schemas.microsoft.com/office/powerpoint/2010/main" val="115541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379958F-C801-4C5C-9641-DB2EB6455FF1}" type="slidenum">
              <a:rPr lang="en-CA" smtClean="0"/>
              <a:t>1</a:t>
            </a:fld>
            <a:endParaRPr lang="en-CA"/>
          </a:p>
        </p:txBody>
      </p:sp>
    </p:spTree>
    <p:extLst>
      <p:ext uri="{BB962C8B-B14F-4D97-AF65-F5344CB8AC3E}">
        <p14:creationId xmlns:p14="http://schemas.microsoft.com/office/powerpoint/2010/main" val="2455786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For  organizations social media application provide the opportunity to integrate information and opinions from citizens or clients  into the policy making process in innovative ways</a:t>
            </a:r>
          </a:p>
          <a:p>
            <a:endParaRPr lang="en-CA" dirty="0" smtClean="0"/>
          </a:p>
          <a:p>
            <a:r>
              <a:rPr lang="en-CA" dirty="0" smtClean="0"/>
              <a:t>The traditional information creation, vetting and approval process includes multiple steps and does not provide the opportunity for real-time feedback cycles as social media applications demand. </a:t>
            </a:r>
          </a:p>
          <a:p>
            <a:endParaRPr lang="en-CA" dirty="0" smtClean="0"/>
          </a:p>
          <a:p>
            <a:r>
              <a:rPr lang="en-CA" dirty="0" smtClean="0"/>
              <a:t>Social media tools have the potential to increase the degree of transparency, accountability and collaborative content creation.</a:t>
            </a:r>
          </a:p>
          <a:p>
            <a:endParaRPr lang="en-CA" dirty="0" smtClean="0"/>
          </a:p>
          <a:p>
            <a:r>
              <a:rPr lang="en-CA" dirty="0" smtClean="0"/>
              <a:t>Representation of the organization on all available channels. The representation objective is to be as inclusive as possible and reach audiences in their social spaces they frequent on a daily basis. </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D379958F-C801-4C5C-9641-DB2EB6455FF1}" type="slidenum">
              <a:rPr lang="en-CA" smtClean="0"/>
              <a:t>4</a:t>
            </a:fld>
            <a:endParaRPr lang="en-CA"/>
          </a:p>
        </p:txBody>
      </p:sp>
    </p:spTree>
    <p:extLst>
      <p:ext uri="{BB962C8B-B14F-4D97-AF65-F5344CB8AC3E}">
        <p14:creationId xmlns:p14="http://schemas.microsoft.com/office/powerpoint/2010/main" val="1367661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379958F-C801-4C5C-9641-DB2EB6455FF1}" type="slidenum">
              <a:rPr lang="en-CA" smtClean="0"/>
              <a:t>5</a:t>
            </a:fld>
            <a:endParaRPr lang="en-CA"/>
          </a:p>
        </p:txBody>
      </p:sp>
    </p:spTree>
    <p:extLst>
      <p:ext uri="{BB962C8B-B14F-4D97-AF65-F5344CB8AC3E}">
        <p14:creationId xmlns:p14="http://schemas.microsoft.com/office/powerpoint/2010/main" val="2625811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379958F-C801-4C5C-9641-DB2EB6455FF1}" type="slidenum">
              <a:rPr lang="en-CA" smtClean="0"/>
              <a:t>10</a:t>
            </a:fld>
            <a:endParaRPr lang="en-CA"/>
          </a:p>
        </p:txBody>
      </p:sp>
    </p:spTree>
    <p:extLst>
      <p:ext uri="{BB962C8B-B14F-4D97-AF65-F5344CB8AC3E}">
        <p14:creationId xmlns:p14="http://schemas.microsoft.com/office/powerpoint/2010/main" val="2666693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379958F-C801-4C5C-9641-DB2EB6455FF1}" type="slidenum">
              <a:rPr lang="en-CA" smtClean="0"/>
              <a:t>13</a:t>
            </a:fld>
            <a:endParaRPr lang="en-CA"/>
          </a:p>
        </p:txBody>
      </p:sp>
    </p:spTree>
    <p:extLst>
      <p:ext uri="{BB962C8B-B14F-4D97-AF65-F5344CB8AC3E}">
        <p14:creationId xmlns:p14="http://schemas.microsoft.com/office/powerpoint/2010/main" val="3108185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Do you need to utilize social networking sites, blogs, real-time updates (e.g., Twitter), social news sites, media-sharing sites, review/directory sites, virtual worlds, or display ads on social media sites</a:t>
            </a:r>
          </a:p>
          <a:p>
            <a:r>
              <a:rPr lang="en-CA" dirty="0" smtClean="0"/>
              <a:t>Examine the characteristics of the type of social media you want to have a presence on and how those characteristics fit what you're trying to accomplish to help choose the ones that will work best for you.</a:t>
            </a:r>
          </a:p>
          <a:p>
            <a:endParaRPr lang="en-CA" dirty="0" smtClean="0"/>
          </a:p>
          <a:p>
            <a:r>
              <a:rPr lang="en-CA" dirty="0" smtClean="0"/>
              <a:t>Participation. How do you plan to drive people to your social media presence? </a:t>
            </a:r>
            <a:br>
              <a:rPr lang="en-CA" dirty="0" smtClean="0"/>
            </a:br>
            <a:endParaRPr lang="en-CA" dirty="0" smtClean="0"/>
          </a:p>
          <a:p>
            <a:r>
              <a:rPr lang="en-CA" dirty="0" smtClean="0"/>
              <a:t>Maintenance. Who will maintain your social media presence? </a:t>
            </a:r>
          </a:p>
          <a:p>
            <a:r>
              <a:rPr lang="en-CA" dirty="0" smtClean="0"/>
              <a:t>You must have something to say and someone to say it on a regular basis.</a:t>
            </a:r>
          </a:p>
          <a:p>
            <a:r>
              <a:rPr lang="en-CA" dirty="0" smtClean="0"/>
              <a:t>Measurement. How do you measure success or failure? </a:t>
            </a:r>
          </a:p>
          <a:p>
            <a:r>
              <a:rPr lang="en-CA" dirty="0" smtClean="0"/>
              <a:t>What happens if you don't get there?</a:t>
            </a:r>
          </a:p>
          <a:p>
            <a:endParaRPr lang="en-CA" dirty="0" smtClean="0"/>
          </a:p>
          <a:p>
            <a:endParaRPr lang="en-CA" dirty="0" smtClean="0"/>
          </a:p>
          <a:p>
            <a:endParaRPr lang="en-CA" dirty="0" smtClean="0"/>
          </a:p>
          <a:p>
            <a:r>
              <a:rPr lang="en-CA" dirty="0" smtClean="0"/>
              <a:t>Once you engage in a conversation with customers, you have to give up control. Is your company willing to do that?</a:t>
            </a:r>
          </a:p>
          <a:p>
            <a:endParaRPr lang="en-CA" dirty="0"/>
          </a:p>
        </p:txBody>
      </p:sp>
      <p:sp>
        <p:nvSpPr>
          <p:cNvPr id="4" name="Slide Number Placeholder 3"/>
          <p:cNvSpPr>
            <a:spLocks noGrp="1"/>
          </p:cNvSpPr>
          <p:nvPr>
            <p:ph type="sldNum" sz="quarter" idx="10"/>
          </p:nvPr>
        </p:nvSpPr>
        <p:spPr/>
        <p:txBody>
          <a:bodyPr/>
          <a:lstStyle/>
          <a:p>
            <a:fld id="{D379958F-C801-4C5C-9641-DB2EB6455FF1}" type="slidenum">
              <a:rPr lang="en-CA" smtClean="0"/>
              <a:t>14</a:t>
            </a:fld>
            <a:endParaRPr lang="en-CA"/>
          </a:p>
        </p:txBody>
      </p:sp>
    </p:spTree>
    <p:extLst>
      <p:ext uri="{BB962C8B-B14F-4D97-AF65-F5344CB8AC3E}">
        <p14:creationId xmlns:p14="http://schemas.microsoft.com/office/powerpoint/2010/main" val="1917795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 have</a:t>
            </a:r>
            <a:r>
              <a:rPr lang="en-CA" baseline="0" dirty="0" smtClean="0"/>
              <a:t> not had much luck with this feature, as it keeps getting stuck on “pending.”  S</a:t>
            </a:r>
            <a:endParaRPr lang="en-CA" dirty="0"/>
          </a:p>
        </p:txBody>
      </p:sp>
      <p:sp>
        <p:nvSpPr>
          <p:cNvPr id="4" name="Slide Number Placeholder 3"/>
          <p:cNvSpPr>
            <a:spLocks noGrp="1"/>
          </p:cNvSpPr>
          <p:nvPr>
            <p:ph type="sldNum" sz="quarter" idx="10"/>
          </p:nvPr>
        </p:nvSpPr>
        <p:spPr/>
        <p:txBody>
          <a:bodyPr/>
          <a:lstStyle/>
          <a:p>
            <a:fld id="{D379958F-C801-4C5C-9641-DB2EB6455FF1}" type="slidenum">
              <a:rPr lang="en-CA" smtClean="0"/>
              <a:t>29</a:t>
            </a:fld>
            <a:endParaRPr lang="en-CA"/>
          </a:p>
        </p:txBody>
      </p:sp>
    </p:spTree>
    <p:extLst>
      <p:ext uri="{BB962C8B-B14F-4D97-AF65-F5344CB8AC3E}">
        <p14:creationId xmlns:p14="http://schemas.microsoft.com/office/powerpoint/2010/main" val="941812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F80831A9-635E-4BDE-9457-2E7B291CE4B8}" type="datetime1">
              <a:rPr lang="en-CA" smtClean="0"/>
              <a:t>20/06/2013</a:t>
            </a:fld>
            <a:endParaRPr lang="en-CA"/>
          </a:p>
        </p:txBody>
      </p:sp>
      <p:sp>
        <p:nvSpPr>
          <p:cNvPr id="17" name="Footer Placeholder 16"/>
          <p:cNvSpPr>
            <a:spLocks noGrp="1"/>
          </p:cNvSpPr>
          <p:nvPr>
            <p:ph type="ftr" sz="quarter" idx="11"/>
          </p:nvPr>
        </p:nvSpPr>
        <p:spPr>
          <a:xfrm>
            <a:off x="5410200" y="4205288"/>
            <a:ext cx="1295400" cy="457200"/>
          </a:xfrm>
        </p:spPr>
        <p:txBody>
          <a:bodyPr/>
          <a:lstStyle/>
          <a:p>
            <a:r>
              <a:rPr lang="en-CA" smtClean="0"/>
              <a:t>Maritime Access, Privacy, Security and Records Management Workshop 2013</a:t>
            </a:r>
            <a:endParaRPr lang="en-CA"/>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DF28FB93-0A08-4E7D-8E63-9EFA29F1E093}"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85CB45-D15D-4348-BAC7-6C8C6639346C}" type="datetime1">
              <a:rPr lang="en-CA" smtClean="0"/>
              <a:t>20/06/2013</a:t>
            </a:fld>
            <a:endParaRPr lang="en-CA"/>
          </a:p>
        </p:txBody>
      </p:sp>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
        <p:nvSpPr>
          <p:cNvPr id="6" name="Slide Number Placeholder 5"/>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BF7E0A7-691C-4313-810B-78645DACD89D}" type="datetime1">
              <a:rPr lang="en-CA" smtClean="0"/>
              <a:t>20/06/2013</a:t>
            </a:fld>
            <a:endParaRPr lang="en-CA"/>
          </a:p>
        </p:txBody>
      </p:sp>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
        <p:nvSpPr>
          <p:cNvPr id="6" name="Slide Number Placeholder 5"/>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51E08C9-3785-4DC0-8218-46197C34B9F6}" type="datetime1">
              <a:rPr lang="en-CA" smtClean="0"/>
              <a:t>20/06/2013</a:t>
            </a:fld>
            <a:endParaRPr lang="en-CA"/>
          </a:p>
        </p:txBody>
      </p:sp>
      <p:sp>
        <p:nvSpPr>
          <p:cNvPr id="6" name="Footer Placeholder 5"/>
          <p:cNvSpPr>
            <a:spLocks noGrp="1"/>
          </p:cNvSpPr>
          <p:nvPr>
            <p:ph type="ftr" sz="quarter" idx="11"/>
          </p:nvPr>
        </p:nvSpPr>
        <p:spPr/>
        <p:txBody>
          <a:bodyPr/>
          <a:lstStyle/>
          <a:p>
            <a:r>
              <a:rPr lang="en-CA" smtClean="0"/>
              <a:t>Maritime Access, Privacy, Security and Records Management Workshop 2013</a:t>
            </a:r>
            <a:endParaRPr lang="en-CA"/>
          </a:p>
        </p:txBody>
      </p:sp>
      <p:sp>
        <p:nvSpPr>
          <p:cNvPr id="7" name="Slide Number Placeholder 6"/>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D51860B9-C06D-4056-9D0F-D555971B79B9}" type="datetime1">
              <a:rPr lang="en-CA" smtClean="0"/>
              <a:t>20/06/2013</a:t>
            </a:fld>
            <a:endParaRPr lang="en-CA"/>
          </a:p>
        </p:txBody>
      </p:sp>
      <p:sp>
        <p:nvSpPr>
          <p:cNvPr id="27" name="Slide Number Placeholder 26"/>
          <p:cNvSpPr>
            <a:spLocks noGrp="1"/>
          </p:cNvSpPr>
          <p:nvPr>
            <p:ph type="sldNum" sz="quarter" idx="11"/>
          </p:nvPr>
        </p:nvSpPr>
        <p:spPr/>
        <p:txBody>
          <a:bodyPr rtlCol="0"/>
          <a:lstStyle/>
          <a:p>
            <a:fld id="{DF28FB93-0A08-4E7D-8E63-9EFA29F1E093}" type="slidenum">
              <a:rPr lang="en-CA" smtClean="0"/>
              <a:pPr/>
              <a:t>‹#›</a:t>
            </a:fld>
            <a:endParaRPr lang="en-CA"/>
          </a:p>
        </p:txBody>
      </p:sp>
      <p:sp>
        <p:nvSpPr>
          <p:cNvPr id="28" name="Footer Placeholder 27"/>
          <p:cNvSpPr>
            <a:spLocks noGrp="1"/>
          </p:cNvSpPr>
          <p:nvPr>
            <p:ph type="ftr" sz="quarter" idx="12"/>
          </p:nvPr>
        </p:nvSpPr>
        <p:spPr/>
        <p:txBody>
          <a:bodyPr rtlCol="0"/>
          <a:lstStyle/>
          <a:p>
            <a:r>
              <a:rPr lang="en-CA" smtClean="0"/>
              <a:t>Maritime Access, Privacy, Security and Records Management Workshop 2013</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E2A152B-2494-44BA-A040-AE6DFAF11615}" type="datetime1">
              <a:rPr lang="en-CA" smtClean="0"/>
              <a:t>20/06/2013</a:t>
            </a:fld>
            <a:endParaRPr lang="en-CA"/>
          </a:p>
        </p:txBody>
      </p:sp>
      <p:sp>
        <p:nvSpPr>
          <p:cNvPr id="4" name="Footer Placeholder 3"/>
          <p:cNvSpPr>
            <a:spLocks noGrp="1"/>
          </p:cNvSpPr>
          <p:nvPr>
            <p:ph type="ftr" sz="quarter" idx="11"/>
          </p:nvPr>
        </p:nvSpPr>
        <p:spPr>
          <a:xfrm>
            <a:off x="5257800" y="612648"/>
            <a:ext cx="1325880" cy="457200"/>
          </a:xfrm>
        </p:spPr>
        <p:txBody>
          <a:bodyPr/>
          <a:lstStyle/>
          <a:p>
            <a:r>
              <a:rPr lang="en-CA" smtClean="0"/>
              <a:t>Maritime Access, Privacy, Security and Records Management Workshop 2013</a:t>
            </a:r>
            <a:endParaRPr lang="en-CA"/>
          </a:p>
        </p:txBody>
      </p:sp>
      <p:sp>
        <p:nvSpPr>
          <p:cNvPr id="5" name="Slide Number Placeholder 4"/>
          <p:cNvSpPr>
            <a:spLocks noGrp="1"/>
          </p:cNvSpPr>
          <p:nvPr>
            <p:ph type="sldNum" sz="quarter" idx="12"/>
          </p:nvPr>
        </p:nvSpPr>
        <p:spPr>
          <a:xfrm>
            <a:off x="8174736" y="2272"/>
            <a:ext cx="762000" cy="365760"/>
          </a:xfrm>
        </p:spPr>
        <p:txBody>
          <a:bodyPr/>
          <a:lstStyle/>
          <a:p>
            <a:fld id="{DF28FB93-0A08-4E7D-8E63-9EFA29F1E093}"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A41F66-4BC6-4FDC-9961-A6C13D589242}" type="datetime1">
              <a:rPr lang="en-CA" smtClean="0"/>
              <a:t>20/06/2013</a:t>
            </a:fld>
            <a:endParaRPr lang="en-CA"/>
          </a:p>
        </p:txBody>
      </p:sp>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
        <p:nvSpPr>
          <p:cNvPr id="4" name="Slide Number Placeholder 3"/>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944701-3B1E-4A14-94EF-5603E533249D}" type="datetime1">
              <a:rPr lang="en-CA" smtClean="0"/>
              <a:t>20/06/2013</a:t>
            </a:fld>
            <a:endParaRPr lang="en-CA"/>
          </a:p>
        </p:txBody>
      </p:sp>
      <p:sp>
        <p:nvSpPr>
          <p:cNvPr id="6" name="Footer Placeholder 5"/>
          <p:cNvSpPr>
            <a:spLocks noGrp="1"/>
          </p:cNvSpPr>
          <p:nvPr>
            <p:ph type="ftr" sz="quarter" idx="11"/>
          </p:nvPr>
        </p:nvSpPr>
        <p:spPr/>
        <p:txBody>
          <a:bodyPr/>
          <a:lstStyle/>
          <a:p>
            <a:r>
              <a:rPr lang="en-CA" smtClean="0"/>
              <a:t>Maritime Access, Privacy, Security and Records Management Workshop 2013</a:t>
            </a:r>
            <a:endParaRPr lang="en-CA"/>
          </a:p>
        </p:txBody>
      </p:sp>
      <p:sp>
        <p:nvSpPr>
          <p:cNvPr id="7" name="Slide Number Placeholder 6"/>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27C8193-976A-4124-A96E-E818910353F0}" type="datetime1">
              <a:rPr lang="en-CA" smtClean="0"/>
              <a:t>20/06/2013</a:t>
            </a:fld>
            <a:endParaRPr lang="en-CA"/>
          </a:p>
        </p:txBody>
      </p:sp>
      <p:sp>
        <p:nvSpPr>
          <p:cNvPr id="6" name="Footer Placeholder 5"/>
          <p:cNvSpPr>
            <a:spLocks noGrp="1"/>
          </p:cNvSpPr>
          <p:nvPr>
            <p:ph type="ftr" sz="quarter" idx="11"/>
          </p:nvPr>
        </p:nvSpPr>
        <p:spPr/>
        <p:txBody>
          <a:bodyPr/>
          <a:lstStyle/>
          <a:p>
            <a:r>
              <a:rPr lang="en-CA" smtClean="0"/>
              <a:t>Maritime Access, Privacy, Security and Records Management Workshop 2013</a:t>
            </a:r>
            <a:endParaRPr lang="en-CA"/>
          </a:p>
        </p:txBody>
      </p:sp>
      <p:sp>
        <p:nvSpPr>
          <p:cNvPr id="7" name="Slide Number Placeholder 6"/>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62C3AC-198D-45CC-B839-C5C4D195F152}" type="datetime1">
              <a:rPr lang="en-CA" smtClean="0"/>
              <a:t>20/06/2013</a:t>
            </a:fld>
            <a:endParaRPr lang="en-CA"/>
          </a:p>
        </p:txBody>
      </p:sp>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
        <p:nvSpPr>
          <p:cNvPr id="6" name="Slide Number Placeholder 5"/>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F65946-DB54-47CD-B404-BAFBA774A227}" type="datetime1">
              <a:rPr lang="en-CA" smtClean="0"/>
              <a:t>20/06/2013</a:t>
            </a:fld>
            <a:endParaRPr lang="en-CA"/>
          </a:p>
        </p:txBody>
      </p:sp>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
        <p:nvSpPr>
          <p:cNvPr id="6" name="Slide Number Placeholder 5"/>
          <p:cNvSpPr>
            <a:spLocks noGrp="1"/>
          </p:cNvSpPr>
          <p:nvPr>
            <p:ph type="sldNum" sz="quarter" idx="12"/>
          </p:nvPr>
        </p:nvSpPr>
        <p:spPr/>
        <p:txBody>
          <a:bodyPr/>
          <a:lstStyle/>
          <a:p>
            <a:fld id="{DF28FB93-0A08-4E7D-8E63-9EFA29F1E093}"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7F3CCA9-06BE-4B58-ACB5-33A0AE89D1DF}" type="datetime1">
              <a:rPr lang="en-CA" smtClean="0"/>
              <a:t>20/06/2013</a:t>
            </a:fld>
            <a:endParaRPr lang="en-CA"/>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r>
              <a:rPr lang="en-CA" smtClean="0"/>
              <a:t>Maritime Access, Privacy, Security and Records Management Workshop 2013</a:t>
            </a:r>
            <a:endParaRPr lang="en-CA"/>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DF28FB93-0A08-4E7D-8E63-9EFA29F1E093}"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content.dell.com/ca/en/corp/d/corp-comm/social-media-policy" TargetMode="External"/><Relationship Id="rId7" Type="http://schemas.openxmlformats.org/officeDocument/2006/relationships/hyperlink" Target="http://publicaffairs.alberta.ca/pab_documents/GOASocialMediaPolicyPlusAppendix-approved.pdf" TargetMode="External"/><Relationship Id="rId2" Type="http://schemas.openxmlformats.org/officeDocument/2006/relationships/hyperlink" Target="http://www.infopost.ca/en/social-media-employee-policy/" TargetMode="External"/><Relationship Id="rId1" Type="http://schemas.openxmlformats.org/officeDocument/2006/relationships/slideLayout" Target="../slideLayouts/slideLayout2.xml"/><Relationship Id="rId6" Type="http://schemas.openxmlformats.org/officeDocument/2006/relationships/hyperlink" Target="http://www.tbs-sct.gc.ca/pol/doc-eng.aspx?section=text&amp;id=24835" TargetMode="External"/><Relationship Id="rId5" Type="http://schemas.openxmlformats.org/officeDocument/2006/relationships/hyperlink" Target="http://www.tc.gc.ca/eng/terms-menu.htm" TargetMode="External"/><Relationship Id="rId4" Type="http://schemas.openxmlformats.org/officeDocument/2006/relationships/hyperlink" Target="http://webtoolkit.govt.nz/guides/strategy-and-operations/social-media/"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youtube.com/user/TheShoppingChannel?feature=watch" TargetMode="External"/><Relationship Id="rId3" Type="http://schemas.openxmlformats.org/officeDocument/2006/relationships/hyperlink" Target="https://twitter.com/HfxRegPolice" TargetMode="External"/><Relationship Id="rId7" Type="http://schemas.openxmlformats.org/officeDocument/2006/relationships/hyperlink" Target="https://twitter.com/theShoppingChan" TargetMode="External"/><Relationship Id="rId2" Type="http://schemas.openxmlformats.org/officeDocument/2006/relationships/hyperlink" Target="http://www.facebook.com/HalifaxRegionalPolice" TargetMode="External"/><Relationship Id="rId1" Type="http://schemas.openxmlformats.org/officeDocument/2006/relationships/slideLayout" Target="../slideLayouts/slideLayout2.xml"/><Relationship Id="rId6" Type="http://schemas.openxmlformats.org/officeDocument/2006/relationships/hyperlink" Target="http://www.facebook.com/TheShoppingChannel" TargetMode="External"/><Relationship Id="rId5" Type="http://schemas.openxmlformats.org/officeDocument/2006/relationships/hyperlink" Target="https://twitter.com/environmentca" TargetMode="External"/><Relationship Id="rId10" Type="http://schemas.openxmlformats.org/officeDocument/2006/relationships/hyperlink" Target="http://www.theshoppingchannelblog.com/" TargetMode="External"/><Relationship Id="rId4" Type="http://schemas.openxmlformats.org/officeDocument/2006/relationships/hyperlink" Target="http://www.facebook.com/environmentcan" TargetMode="External"/><Relationship Id="rId9" Type="http://schemas.openxmlformats.org/officeDocument/2006/relationships/hyperlink" Target="http://pinterest.com/shoppingchanne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pinterest.com/pin/112097478196551490/"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blogs.dal.ca/sim/" TargetMode="External"/><Relationship Id="rId3" Type="http://schemas.openxmlformats.org/officeDocument/2006/relationships/hyperlink" Target="http://about.me/louisespiteri" TargetMode="External"/><Relationship Id="rId7" Type="http://schemas.openxmlformats.org/officeDocument/2006/relationships/image" Target="../media/image24.png"/><Relationship Id="rId2" Type="http://schemas.openxmlformats.org/officeDocument/2006/relationships/hyperlink" Target="mailto:Louise.Spiteri@dal.ca" TargetMode="External"/><Relationship Id="rId1" Type="http://schemas.openxmlformats.org/officeDocument/2006/relationships/slideLayout" Target="../slideLayouts/slideLayout2.xml"/><Relationship Id="rId6" Type="http://schemas.openxmlformats.org/officeDocument/2006/relationships/hyperlink" Target="https://www.facebook.com/pages/Dalhousie-University-School-of-Information-Management/117354161707599" TargetMode="External"/><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hyperlink" Target="https://twitter.com/dalsimnews" TargetMode="External"/><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CA" sz="3200" dirty="0" smtClean="0">
                <a:latin typeface="Arial" pitchFamily="34" charset="0"/>
                <a:cs typeface="Arial" pitchFamily="34" charset="0"/>
              </a:rPr>
              <a:t>Social media and collaborative </a:t>
            </a:r>
            <a:r>
              <a:rPr lang="en-CA" sz="3200" dirty="0">
                <a:latin typeface="Arial" pitchFamily="34" charset="0"/>
                <a:cs typeface="Arial" pitchFamily="34" charset="0"/>
              </a:rPr>
              <a:t>technologies: Information management dream or nightmare?</a:t>
            </a:r>
          </a:p>
        </p:txBody>
      </p:sp>
      <p:sp>
        <p:nvSpPr>
          <p:cNvPr id="2" name="Subtitle 1"/>
          <p:cNvSpPr>
            <a:spLocks noGrp="1"/>
          </p:cNvSpPr>
          <p:nvPr>
            <p:ph type="subTitle" idx="1"/>
          </p:nvPr>
        </p:nvSpPr>
        <p:spPr>
          <a:xfrm>
            <a:off x="457200" y="3899938"/>
            <a:ext cx="5987008" cy="1752600"/>
          </a:xfrm>
        </p:spPr>
        <p:txBody>
          <a:bodyPr/>
          <a:lstStyle/>
          <a:p>
            <a:r>
              <a:rPr lang="en-CA" dirty="0" smtClean="0">
                <a:latin typeface="Arial Narrow" panose="020B0606020202030204" pitchFamily="34" charset="0"/>
              </a:rPr>
              <a:t>Louise Spiteri</a:t>
            </a:r>
          </a:p>
          <a:p>
            <a:r>
              <a:rPr lang="en-CA" dirty="0" smtClean="0">
                <a:latin typeface="Arial Narrow" panose="020B0606020202030204" pitchFamily="34" charset="0"/>
              </a:rPr>
              <a:t>School of Information Management</a:t>
            </a:r>
          </a:p>
          <a:p>
            <a:r>
              <a:rPr lang="en-CA" dirty="0" smtClean="0">
                <a:latin typeface="Arial Narrow" panose="020B0606020202030204" pitchFamily="34" charset="0"/>
              </a:rPr>
              <a:t>Dalhousie University</a:t>
            </a:r>
            <a:endParaRPr lang="en-CA" dirty="0">
              <a:latin typeface="Arial Narrow" panose="020B0606020202030204"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6251895" y="0"/>
            <a:ext cx="2857500" cy="2762250"/>
          </a:xfrm>
          <a:prstGeom prst="rect">
            <a:avLst/>
          </a:prstGeom>
          <a:noFill/>
          <a:ln w="9525">
            <a:noFill/>
            <a:miter lim="800000"/>
            <a:headEnd/>
            <a:tailEnd/>
          </a:ln>
        </p:spPr>
      </p:pic>
      <p:pic>
        <p:nvPicPr>
          <p:cNvPr id="4" name="Picture 3"/>
          <p:cNvPicPr>
            <a:picLocks noChangeAspect="1"/>
          </p:cNvPicPr>
          <p:nvPr/>
        </p:nvPicPr>
        <p:blipFill>
          <a:blip r:embed="rId4"/>
          <a:stretch>
            <a:fillRect/>
          </a:stretch>
        </p:blipFill>
        <p:spPr>
          <a:xfrm>
            <a:off x="6057900" y="5646983"/>
            <a:ext cx="2857500" cy="1028700"/>
          </a:xfrm>
          <a:prstGeom prst="rect">
            <a:avLst/>
          </a:prstGeom>
        </p:spPr>
      </p:pic>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3"/>
            <a:ext cx="9144000" cy="622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256709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3649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967365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ctr"/>
            <a:r>
              <a:rPr lang="en-CA" b="1" dirty="0" smtClean="0">
                <a:latin typeface="Arial" pitchFamily="34" charset="0"/>
                <a:cs typeface="Arial" pitchFamily="34" charset="0"/>
              </a:rPr>
              <a:t>Why do enterprises use social media?</a:t>
            </a:r>
            <a:endParaRPr lang="en-CA" b="1" dirty="0">
              <a:latin typeface="Arial" pitchFamily="34" charset="0"/>
              <a:cs typeface="Arial" pitchFamily="34" charset="0"/>
            </a:endParaRPr>
          </a:p>
        </p:txBody>
      </p:sp>
      <p:sp>
        <p:nvSpPr>
          <p:cNvPr id="7" name="Content Placeholder 6"/>
          <p:cNvSpPr>
            <a:spLocks noGrp="1"/>
          </p:cNvSpPr>
          <p:nvPr>
            <p:ph idx="1"/>
          </p:nvPr>
        </p:nvSpPr>
        <p:spPr/>
        <p:txBody>
          <a:bodyPr/>
          <a:lstStyle/>
          <a:p>
            <a:pPr marL="109728" indent="0">
              <a:buNone/>
            </a:pPr>
            <a:endParaRPr lang="en-CA" dirty="0"/>
          </a:p>
        </p:txBody>
      </p:sp>
      <p:graphicFrame>
        <p:nvGraphicFramePr>
          <p:cNvPr id="8" name="Diagram 7"/>
          <p:cNvGraphicFramePr/>
          <p:nvPr>
            <p:extLst>
              <p:ext uri="{D42A27DB-BD31-4B8C-83A1-F6EECF244321}">
                <p14:modId xmlns:p14="http://schemas.microsoft.com/office/powerpoint/2010/main" val="2836438654"/>
              </p:ext>
            </p:extLst>
          </p:nvPr>
        </p:nvGraphicFramePr>
        <p:xfrm>
          <a:off x="827584" y="2276872"/>
          <a:ext cx="6984776" cy="38472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736321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latin typeface="Arial Narrow" panose="020B0606020202030204" pitchFamily="34" charset="0"/>
              </a:rPr>
              <a:t>Use of social media, 1</a:t>
            </a:r>
            <a:endParaRPr lang="en-CA" b="1" dirty="0">
              <a:latin typeface="Arial Narrow" panose="020B0606020202030204" pitchFamily="34" charset="0"/>
            </a:endParaRPr>
          </a:p>
        </p:txBody>
      </p:sp>
      <p:sp>
        <p:nvSpPr>
          <p:cNvPr id="3" name="Content Placeholder 2"/>
          <p:cNvSpPr>
            <a:spLocks noGrp="1"/>
          </p:cNvSpPr>
          <p:nvPr>
            <p:ph idx="1"/>
          </p:nvPr>
        </p:nvSpPr>
        <p:spPr/>
        <p:txBody>
          <a:bodyPr>
            <a:normAutofit fontScale="92500" lnSpcReduction="10000"/>
          </a:bodyPr>
          <a:lstStyle/>
          <a:p>
            <a:pPr lvl="0">
              <a:buClr>
                <a:srgbClr val="A04DA3"/>
              </a:buClr>
            </a:pPr>
            <a:r>
              <a:rPr lang="en-CA" dirty="0">
                <a:solidFill>
                  <a:prstClr val="black"/>
                </a:solidFill>
                <a:latin typeface="Arial Narrow" pitchFamily="34" charset="0"/>
              </a:rPr>
              <a:t>For  organizations social media application provide the opportunity to integrate information and opinions from citizens or clients  into the policy making process in innovative ways</a:t>
            </a:r>
          </a:p>
          <a:p>
            <a:pPr lvl="0">
              <a:buClr>
                <a:srgbClr val="A04DA3"/>
              </a:buClr>
            </a:pPr>
            <a:endParaRPr lang="en-CA" dirty="0">
              <a:solidFill>
                <a:prstClr val="black"/>
              </a:solidFill>
              <a:latin typeface="Arial Narrow" pitchFamily="34" charset="0"/>
            </a:endParaRPr>
          </a:p>
          <a:p>
            <a:pPr lvl="0">
              <a:buClr>
                <a:srgbClr val="A04DA3"/>
              </a:buClr>
            </a:pPr>
            <a:r>
              <a:rPr lang="en-CA" dirty="0">
                <a:solidFill>
                  <a:prstClr val="black"/>
                </a:solidFill>
                <a:latin typeface="Arial Narrow" pitchFamily="34" charset="0"/>
              </a:rPr>
              <a:t>The traditional information creation, vetting and approval process includes multiple steps and does not provide the opportunity for real-time feedback cycles as social media applications demand. </a:t>
            </a:r>
          </a:p>
          <a:p>
            <a:pPr lvl="0">
              <a:buClr>
                <a:srgbClr val="A04DA3"/>
              </a:buClr>
            </a:pPr>
            <a:endParaRPr lang="en-CA" dirty="0">
              <a:solidFill>
                <a:prstClr val="black"/>
              </a:solidFill>
              <a:latin typeface="Arial Narrow" pitchFamily="34" charset="0"/>
            </a:endParaRPr>
          </a:p>
          <a:p>
            <a:pPr lvl="0">
              <a:buClr>
                <a:srgbClr val="A04DA3"/>
              </a:buClr>
            </a:pPr>
            <a:r>
              <a:rPr lang="en-CA" dirty="0">
                <a:solidFill>
                  <a:prstClr val="black"/>
                </a:solidFill>
                <a:latin typeface="Arial Narrow" pitchFamily="34" charset="0"/>
              </a:rPr>
              <a:t>Social media tools have the potential to increase the degree of transparency, accountability and collaborative content creation.</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445717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anose="020B0606020202030204" pitchFamily="34" charset="0"/>
              </a:rPr>
              <a:t>Use of social media, </a:t>
            </a:r>
            <a:r>
              <a:rPr lang="en-CA" b="1" dirty="0" smtClean="0">
                <a:latin typeface="Arial Narrow" panose="020B0606020202030204" pitchFamily="34" charset="0"/>
              </a:rPr>
              <a:t>2</a:t>
            </a:r>
            <a:endParaRPr lang="en-CA" dirty="0"/>
          </a:p>
        </p:txBody>
      </p:sp>
      <p:sp>
        <p:nvSpPr>
          <p:cNvPr id="3" name="Content Placeholder 2"/>
          <p:cNvSpPr>
            <a:spLocks noGrp="1"/>
          </p:cNvSpPr>
          <p:nvPr>
            <p:ph idx="1"/>
          </p:nvPr>
        </p:nvSpPr>
        <p:spPr/>
        <p:txBody>
          <a:bodyPr/>
          <a:lstStyle/>
          <a:p>
            <a:r>
              <a:rPr lang="en-CA" dirty="0">
                <a:latin typeface="Arial Narrow" pitchFamily="34" charset="0"/>
              </a:rPr>
              <a:t>Representation of the organization on all available channels. The representation objective is to be as inclusive as possible and reach audiences in their social spaces they frequent on a daily basis. </a:t>
            </a:r>
          </a:p>
          <a:p>
            <a:pPr marL="109728" indent="0">
              <a:buNone/>
            </a:pP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666183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1147183"/>
            <a:ext cx="6696744" cy="1815882"/>
          </a:xfrm>
          <a:prstGeom prst="rect">
            <a:avLst/>
          </a:prstGeom>
          <a:noFill/>
        </p:spPr>
        <p:txBody>
          <a:bodyPr wrap="square" rtlCol="0">
            <a:spAutoFit/>
          </a:bodyPr>
          <a:lstStyle/>
          <a:p>
            <a:pPr algn="ctr"/>
            <a:r>
              <a:rPr lang="en-CA" sz="2800" b="1" dirty="0" smtClean="0">
                <a:solidFill>
                  <a:schemeClr val="tx2"/>
                </a:solidFill>
                <a:latin typeface="Arial" pitchFamily="34" charset="0"/>
                <a:cs typeface="Arial" pitchFamily="34" charset="0"/>
              </a:rPr>
              <a:t>What is the role of the Records and Information Management (RIM)professional in enterprise use of social media?</a:t>
            </a:r>
            <a:endParaRPr lang="en-CA" sz="2800" b="1" dirty="0">
              <a:solidFill>
                <a:schemeClr val="tx2"/>
              </a:solidFill>
              <a:latin typeface="Arial" pitchFamily="34" charset="0"/>
              <a:cs typeface="Arial"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96952"/>
            <a:ext cx="9144000" cy="3384376"/>
          </a:xfrm>
          <a:prstGeom prst="rect">
            <a:avLst/>
          </a:prstGeom>
        </p:spPr>
      </p:pic>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123160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latin typeface="Arial Narrow" panose="020B0606020202030204" pitchFamily="34" charset="0"/>
              </a:rPr>
              <a:t>Social media and RIM, 1</a:t>
            </a:r>
            <a:endParaRPr lang="en-CA" b="1" dirty="0">
              <a:latin typeface="Arial Narrow" panose="020B0606020202030204" pitchFamily="34" charset="0"/>
            </a:endParaRPr>
          </a:p>
        </p:txBody>
      </p:sp>
      <p:pic>
        <p:nvPicPr>
          <p:cNvPr id="4" name="Content Placeholder 3"/>
          <p:cNvPicPr>
            <a:picLocks noGrp="1" noChangeAspect="1"/>
          </p:cNvPicPr>
          <p:nvPr>
            <p:ph idx="1"/>
          </p:nvPr>
        </p:nvPicPr>
        <p:blipFill>
          <a:blip r:embed="rId2"/>
          <a:stretch>
            <a:fillRect/>
          </a:stretch>
        </p:blipFill>
        <p:spPr>
          <a:xfrm>
            <a:off x="445375" y="2234398"/>
            <a:ext cx="8229600" cy="1944624"/>
          </a:xfrm>
          <a:prstGeom prst="rect">
            <a:avLst/>
          </a:prstGeom>
        </p:spPr>
      </p:pic>
      <p:pic>
        <p:nvPicPr>
          <p:cNvPr id="5" name="Picture 4"/>
          <p:cNvPicPr>
            <a:picLocks noChangeAspect="1"/>
          </p:cNvPicPr>
          <p:nvPr/>
        </p:nvPicPr>
        <p:blipFill>
          <a:blip r:embed="rId3"/>
          <a:stretch>
            <a:fillRect/>
          </a:stretch>
        </p:blipFill>
        <p:spPr>
          <a:xfrm>
            <a:off x="457200" y="4365104"/>
            <a:ext cx="8230313" cy="1944793"/>
          </a:xfrm>
          <a:prstGeom prst="rect">
            <a:avLst/>
          </a:prstGeo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594551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anose="020B0606020202030204" pitchFamily="34" charset="0"/>
              </a:rPr>
              <a:t>Social media and RIM, </a:t>
            </a:r>
            <a:r>
              <a:rPr lang="en-CA" b="1" dirty="0" smtClean="0">
                <a:latin typeface="Arial Narrow" panose="020B0606020202030204" pitchFamily="34" charset="0"/>
              </a:rPr>
              <a:t>2</a:t>
            </a:r>
            <a:endParaRPr lang="en-CA" dirty="0"/>
          </a:p>
        </p:txBody>
      </p:sp>
      <p:pic>
        <p:nvPicPr>
          <p:cNvPr id="4" name="Content Placeholder 3"/>
          <p:cNvPicPr>
            <a:picLocks noGrp="1" noChangeAspect="1"/>
          </p:cNvPicPr>
          <p:nvPr>
            <p:ph idx="1"/>
          </p:nvPr>
        </p:nvPicPr>
        <p:blipFill>
          <a:blip r:embed="rId2"/>
          <a:stretch>
            <a:fillRect/>
          </a:stretch>
        </p:blipFill>
        <p:spPr>
          <a:xfrm>
            <a:off x="438747" y="2276872"/>
            <a:ext cx="8229600" cy="1115568"/>
          </a:xfrm>
          <a:prstGeom prst="rect">
            <a:avLst/>
          </a:prstGeom>
        </p:spPr>
      </p:pic>
      <p:pic>
        <p:nvPicPr>
          <p:cNvPr id="5" name="Picture 4"/>
          <p:cNvPicPr>
            <a:picLocks noChangeAspect="1"/>
          </p:cNvPicPr>
          <p:nvPr/>
        </p:nvPicPr>
        <p:blipFill>
          <a:blip r:embed="rId3"/>
          <a:stretch>
            <a:fillRect/>
          </a:stretch>
        </p:blipFill>
        <p:spPr>
          <a:xfrm>
            <a:off x="486318" y="3573016"/>
            <a:ext cx="8230313" cy="1115665"/>
          </a:xfrm>
          <a:prstGeom prst="rect">
            <a:avLst/>
          </a:prstGeom>
        </p:spPr>
      </p:pic>
      <p:pic>
        <p:nvPicPr>
          <p:cNvPr id="6" name="Picture 5"/>
          <p:cNvPicPr>
            <a:picLocks noChangeAspect="1"/>
          </p:cNvPicPr>
          <p:nvPr/>
        </p:nvPicPr>
        <p:blipFill>
          <a:blip r:embed="rId4"/>
          <a:stretch>
            <a:fillRect/>
          </a:stretch>
        </p:blipFill>
        <p:spPr>
          <a:xfrm>
            <a:off x="486318" y="4869257"/>
            <a:ext cx="8230313" cy="1115665"/>
          </a:xfrm>
          <a:prstGeom prst="rect">
            <a:avLst/>
          </a:prstGeo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1879958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43000"/>
            <a:ext cx="8229600" cy="1066800"/>
          </a:xfrm>
        </p:spPr>
        <p:txBody>
          <a:bodyPr>
            <a:normAutofit fontScale="90000"/>
          </a:bodyPr>
          <a:lstStyle/>
          <a:p>
            <a:pPr algn="ctr"/>
            <a:r>
              <a:rPr lang="en-CA" b="1" dirty="0" smtClean="0">
                <a:latin typeface="Arial Narrow" pitchFamily="34" charset="0"/>
              </a:rPr>
              <a:t>A place at the social media table: Why do we need to be there?</a:t>
            </a:r>
            <a:endParaRPr lang="en-CA" b="1" dirty="0">
              <a:latin typeface="Arial Narrow"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8375" y="2204864"/>
            <a:ext cx="4667250" cy="3648075"/>
          </a:xfrm>
          <a:prstGeom prst="rect">
            <a:avLst/>
          </a:prstGeo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34208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latin typeface="Arial Narrow" panose="020B0606020202030204" pitchFamily="34" charset="0"/>
              </a:rPr>
              <a:t>Increasing need for RIM, 1</a:t>
            </a:r>
            <a:endParaRPr lang="en-CA" b="1" dirty="0">
              <a:latin typeface="Arial Narrow" panose="020B0606020202030204" pitchFamily="34" charset="0"/>
            </a:endParaRPr>
          </a:p>
        </p:txBody>
      </p:sp>
      <p:sp>
        <p:nvSpPr>
          <p:cNvPr id="3" name="Content Placeholder 2"/>
          <p:cNvSpPr>
            <a:spLocks noGrp="1"/>
          </p:cNvSpPr>
          <p:nvPr>
            <p:ph idx="1"/>
          </p:nvPr>
        </p:nvSpPr>
        <p:spPr/>
        <p:txBody>
          <a:bodyPr>
            <a:normAutofit fontScale="92500" lnSpcReduction="20000"/>
          </a:bodyPr>
          <a:lstStyle/>
          <a:p>
            <a:r>
              <a:rPr lang="en-CA" dirty="0">
                <a:latin typeface="Arial Narrow" pitchFamily="34" charset="0"/>
              </a:rPr>
              <a:t>Since social media are based on the collaboration of their users, social media management is a collaborative venture as well. </a:t>
            </a:r>
          </a:p>
          <a:p>
            <a:endParaRPr lang="en-CA" dirty="0">
              <a:latin typeface="Arial Narrow" pitchFamily="34" charset="0"/>
            </a:endParaRPr>
          </a:p>
          <a:p>
            <a:r>
              <a:rPr lang="en-CA" dirty="0">
                <a:latin typeface="Arial Narrow" pitchFamily="34" charset="0"/>
              </a:rPr>
              <a:t>Realizing shared organizational goals by sharing knowledge, learning, and building consensus across departments is yet another social media management competency. </a:t>
            </a:r>
          </a:p>
          <a:p>
            <a:pPr marL="109728" indent="0">
              <a:buNone/>
            </a:pPr>
            <a:endParaRPr lang="en-CA" dirty="0">
              <a:latin typeface="Arial Narrow" pitchFamily="34" charset="0"/>
            </a:endParaRPr>
          </a:p>
          <a:p>
            <a:r>
              <a:rPr lang="en-CA" dirty="0">
                <a:latin typeface="Arial Narrow" pitchFamily="34" charset="0"/>
              </a:rPr>
              <a:t>Interdepartmental coordination allows the leveraging of tools and techniques into the organization’s social media culture and into its products and services. It ensures that a consistent message is delivered through its social media channels</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9555868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anose="020B0606020202030204" pitchFamily="34" charset="0"/>
              </a:rPr>
              <a:t>Increasing need for RIM, </a:t>
            </a:r>
            <a:r>
              <a:rPr lang="en-CA" b="1" dirty="0" smtClean="0">
                <a:latin typeface="Arial Narrow" panose="020B0606020202030204" pitchFamily="34" charset="0"/>
              </a:rPr>
              <a:t>2</a:t>
            </a:r>
            <a:endParaRPr lang="en-CA" dirty="0"/>
          </a:p>
        </p:txBody>
      </p:sp>
      <p:sp>
        <p:nvSpPr>
          <p:cNvPr id="3" name="Content Placeholder 2"/>
          <p:cNvSpPr>
            <a:spLocks noGrp="1"/>
          </p:cNvSpPr>
          <p:nvPr>
            <p:ph idx="1"/>
          </p:nvPr>
        </p:nvSpPr>
        <p:spPr/>
        <p:txBody>
          <a:bodyPr>
            <a:normAutofit fontScale="92500" lnSpcReduction="20000"/>
          </a:bodyPr>
          <a:lstStyle/>
          <a:p>
            <a:pPr marL="457200" indent="-457200"/>
            <a:r>
              <a:rPr lang="en-CA" dirty="0">
                <a:latin typeface="Arial Narrow" pitchFamily="34" charset="0"/>
              </a:rPr>
              <a:t>It is essential that policies and practices in organizations be updated in order to ensure that essential records generated through social media technologies are retained and protected accordingly.</a:t>
            </a:r>
          </a:p>
          <a:p>
            <a:pPr marL="0" indent="0">
              <a:buNone/>
            </a:pPr>
            <a:endParaRPr lang="en-CA" dirty="0">
              <a:latin typeface="Arial Narrow" pitchFamily="34" charset="0"/>
            </a:endParaRPr>
          </a:p>
          <a:p>
            <a:pPr marL="457200" indent="-457200"/>
            <a:r>
              <a:rPr lang="en-CA" dirty="0">
                <a:latin typeface="Arial Narrow" pitchFamily="34" charset="0"/>
              </a:rPr>
              <a:t>As social computing tools become increasingly integrated into company infrastructure, stakeholders must consider how existing records management policies can be expanded and extended in order to address social computing content, examine how companies review current practices in light of evolving social computing technologies, and provide guidance in policies to support the use of these technologies within the company.</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720355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052736"/>
            <a:ext cx="7560840" cy="646331"/>
          </a:xfrm>
          <a:prstGeom prst="rect">
            <a:avLst/>
          </a:prstGeom>
          <a:noFill/>
        </p:spPr>
        <p:txBody>
          <a:bodyPr wrap="square" rtlCol="0">
            <a:spAutoFit/>
          </a:bodyPr>
          <a:lstStyle/>
          <a:p>
            <a:pPr algn="ctr"/>
            <a:r>
              <a:rPr lang="en-CA" sz="3600" b="1" dirty="0">
                <a:solidFill>
                  <a:schemeClr val="tx2"/>
                </a:solidFill>
                <a:latin typeface="Arial Narrow" pitchFamily="34" charset="0"/>
              </a:rPr>
              <a:t>Main challenges of social media</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321" y="2060848"/>
            <a:ext cx="4286250" cy="3635870"/>
          </a:xfrm>
          <a:prstGeom prst="rect">
            <a:avLst/>
          </a:prstGeom>
        </p:spPr>
      </p:pic>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587463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b="1" dirty="0" smtClean="0">
                <a:latin typeface="Arial" pitchFamily="34" charset="0"/>
                <a:cs typeface="Arial" pitchFamily="34" charset="0"/>
              </a:rPr>
              <a:t>Social media strategies</a:t>
            </a:r>
            <a:endParaRPr lang="en-CA" b="1" dirty="0">
              <a:latin typeface="Arial" pitchFamily="34" charset="0"/>
              <a:cs typeface="Arial"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32292664"/>
              </p:ext>
            </p:extLst>
          </p:nvPr>
        </p:nvGraphicFramePr>
        <p:xfrm>
          <a:off x="457200" y="2249424"/>
          <a:ext cx="8229600" cy="4325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latin typeface="Arial Narrow" panose="020B0606020202030204" pitchFamily="34" charset="0"/>
              </a:rPr>
              <a:t>Social media strategies, 1</a:t>
            </a:r>
            <a:endParaRPr lang="en-CA" b="1" dirty="0">
              <a:latin typeface="Arial Narrow" panose="020B0606020202030204" pitchFamily="34" charset="0"/>
            </a:endParaRPr>
          </a:p>
        </p:txBody>
      </p:sp>
      <p:sp>
        <p:nvSpPr>
          <p:cNvPr id="3" name="Content Placeholder 2"/>
          <p:cNvSpPr>
            <a:spLocks noGrp="1"/>
          </p:cNvSpPr>
          <p:nvPr>
            <p:ph idx="1"/>
          </p:nvPr>
        </p:nvSpPr>
        <p:spPr/>
        <p:txBody>
          <a:bodyPr>
            <a:normAutofit fontScale="92500"/>
          </a:bodyPr>
          <a:lstStyle/>
          <a:p>
            <a:pPr marL="0" indent="0">
              <a:buNone/>
            </a:pPr>
            <a:r>
              <a:rPr lang="en-CA" sz="2600" b="1" dirty="0">
                <a:solidFill>
                  <a:srgbClr val="FF0000"/>
                </a:solidFill>
                <a:latin typeface="Arial Narrow" pitchFamily="34" charset="0"/>
              </a:rPr>
              <a:t>What kind of social media? </a:t>
            </a:r>
            <a:r>
              <a:rPr lang="en-CA" sz="2600" dirty="0">
                <a:latin typeface="Arial Narrow" pitchFamily="34" charset="0"/>
              </a:rPr>
              <a:t>Do you need to utilize social networking sites, blogs, real-time updates (e.g., Twitter), social news sites, media-sharing sites, review/directory sites, virtual worlds, or display ads on social media sites</a:t>
            </a:r>
          </a:p>
          <a:p>
            <a:pPr lvl="1">
              <a:buFont typeface="Wingdings" pitchFamily="2" charset="2"/>
              <a:buChar char="Ø"/>
            </a:pPr>
            <a:r>
              <a:rPr lang="en-CA" b="1" dirty="0">
                <a:latin typeface="Arial Narrow" pitchFamily="34" charset="0"/>
              </a:rPr>
              <a:t>Examine the characteristics of the type of social media you want to have a presence on and how those characteristics fit what you're trying to accomplish to help choose the ones that will work best for you.</a:t>
            </a:r>
          </a:p>
          <a:p>
            <a:pPr marL="0" indent="0">
              <a:buNone/>
            </a:pPr>
            <a:r>
              <a:rPr lang="en-CA" b="1" dirty="0">
                <a:solidFill>
                  <a:srgbClr val="FF0000"/>
                </a:solidFill>
                <a:latin typeface="Arial Narrow" pitchFamily="34" charset="0"/>
              </a:rPr>
              <a:t>Letting go </a:t>
            </a:r>
          </a:p>
          <a:p>
            <a:pPr lvl="1">
              <a:buFont typeface="Wingdings" pitchFamily="2" charset="2"/>
              <a:buChar char="Ø"/>
            </a:pPr>
            <a:r>
              <a:rPr lang="en-CA" b="1" dirty="0">
                <a:latin typeface="Arial Narrow" pitchFamily="34" charset="0"/>
              </a:rPr>
              <a:t>Once you engage in a conversation with customers, you have to give up control. Is your company willing to do that?</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424088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anose="020B0606020202030204" pitchFamily="34" charset="0"/>
              </a:rPr>
              <a:t>Social media strategies, </a:t>
            </a:r>
            <a:r>
              <a:rPr lang="en-CA" b="1" dirty="0" smtClean="0">
                <a:latin typeface="Arial Narrow" panose="020B0606020202030204" pitchFamily="34" charset="0"/>
              </a:rPr>
              <a:t>2</a:t>
            </a:r>
            <a:endParaRPr lang="en-CA" dirty="0"/>
          </a:p>
        </p:txBody>
      </p:sp>
      <p:sp>
        <p:nvSpPr>
          <p:cNvPr id="3" name="Content Placeholder 2"/>
          <p:cNvSpPr>
            <a:spLocks noGrp="1"/>
          </p:cNvSpPr>
          <p:nvPr>
            <p:ph idx="1"/>
          </p:nvPr>
        </p:nvSpPr>
        <p:spPr/>
        <p:txBody>
          <a:bodyPr/>
          <a:lstStyle/>
          <a:p>
            <a:pPr marL="0" indent="0">
              <a:buNone/>
            </a:pPr>
            <a:r>
              <a:rPr lang="en-CA" b="1" dirty="0">
                <a:solidFill>
                  <a:srgbClr val="FF0000"/>
                </a:solidFill>
                <a:latin typeface="Arial Narrow" pitchFamily="34" charset="0"/>
              </a:rPr>
              <a:t>Participation</a:t>
            </a:r>
            <a:r>
              <a:rPr lang="en-CA" b="1" dirty="0">
                <a:latin typeface="Arial Narrow" pitchFamily="34" charset="0"/>
              </a:rPr>
              <a:t>. </a:t>
            </a:r>
            <a:r>
              <a:rPr lang="en-CA" dirty="0">
                <a:latin typeface="Arial Narrow" pitchFamily="34" charset="0"/>
              </a:rPr>
              <a:t>How do you plan to drive people to your social media presence? </a:t>
            </a:r>
            <a:br>
              <a:rPr lang="en-CA" dirty="0">
                <a:latin typeface="Arial Narrow" pitchFamily="34" charset="0"/>
              </a:rPr>
            </a:br>
            <a:endParaRPr lang="en-CA" dirty="0">
              <a:latin typeface="Arial Narrow" pitchFamily="34" charset="0"/>
            </a:endParaRPr>
          </a:p>
          <a:p>
            <a:pPr marL="0" indent="0">
              <a:buNone/>
            </a:pPr>
            <a:r>
              <a:rPr lang="en-CA" b="1" dirty="0">
                <a:solidFill>
                  <a:srgbClr val="FF0000"/>
                </a:solidFill>
                <a:latin typeface="Arial Narrow" pitchFamily="34" charset="0"/>
              </a:rPr>
              <a:t>Maintenance</a:t>
            </a:r>
            <a:r>
              <a:rPr lang="en-CA" dirty="0">
                <a:solidFill>
                  <a:srgbClr val="FF0000"/>
                </a:solidFill>
                <a:latin typeface="Arial Narrow" pitchFamily="34" charset="0"/>
              </a:rPr>
              <a:t>. </a:t>
            </a:r>
            <a:r>
              <a:rPr lang="en-CA" dirty="0">
                <a:latin typeface="Arial Narrow" pitchFamily="34" charset="0"/>
              </a:rPr>
              <a:t>Who will maintain your social media presence? </a:t>
            </a:r>
          </a:p>
          <a:p>
            <a:pPr lvl="1">
              <a:buFont typeface="Arial" pitchFamily="34" charset="0"/>
              <a:buChar char="•"/>
            </a:pPr>
            <a:r>
              <a:rPr lang="en-CA" b="1" dirty="0">
                <a:latin typeface="Arial Narrow" pitchFamily="34" charset="0"/>
              </a:rPr>
              <a:t>You must have something to say and someone to say it on a regular basis.</a:t>
            </a:r>
          </a:p>
          <a:p>
            <a:pPr marL="0" indent="0">
              <a:buNone/>
            </a:pPr>
            <a:r>
              <a:rPr lang="en-CA" b="1" dirty="0">
                <a:solidFill>
                  <a:srgbClr val="FF0000"/>
                </a:solidFill>
                <a:latin typeface="Arial Narrow" pitchFamily="34" charset="0"/>
              </a:rPr>
              <a:t>Measurement. </a:t>
            </a:r>
            <a:r>
              <a:rPr lang="en-CA" dirty="0">
                <a:latin typeface="Arial Narrow" pitchFamily="34" charset="0"/>
              </a:rPr>
              <a:t>How do you measure success or failure? </a:t>
            </a:r>
          </a:p>
          <a:p>
            <a:pPr lvl="1">
              <a:buFont typeface="Arial" pitchFamily="34" charset="0"/>
              <a:buChar char="•"/>
            </a:pPr>
            <a:r>
              <a:rPr lang="en-CA" b="1" dirty="0">
                <a:latin typeface="Arial Narrow" pitchFamily="34" charset="0"/>
              </a:rPr>
              <a:t>What happens if you don't get there?</a:t>
            </a:r>
          </a:p>
          <a:p>
            <a:pPr marL="109728" indent="0">
              <a:buNone/>
            </a:pP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4186815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latin typeface="Arial" pitchFamily="34" charset="0"/>
                <a:cs typeface="Arial" pitchFamily="34" charset="0"/>
              </a:rPr>
              <a:t>Are we ready?</a:t>
            </a:r>
            <a:endParaRPr lang="en-CA" b="1" dirty="0">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3670736"/>
              </p:ext>
            </p:extLst>
          </p:nvPr>
        </p:nvGraphicFramePr>
        <p:xfrm>
          <a:off x="457200" y="2249424"/>
          <a:ext cx="82296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pitchFamily="34" charset="0"/>
                <a:cs typeface="Arial" pitchFamily="34" charset="0"/>
              </a:rPr>
              <a:t>RIM challenges ,1</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b="1" dirty="0">
                <a:solidFill>
                  <a:srgbClr val="FF0000"/>
                </a:solidFill>
                <a:latin typeface="Arial Narrow" pitchFamily="34" charset="0"/>
              </a:rPr>
              <a:t>What is a social media record? </a:t>
            </a:r>
            <a:r>
              <a:rPr lang="en-CA" dirty="0">
                <a:latin typeface="Arial Narrow" pitchFamily="34" charset="0"/>
              </a:rPr>
              <a:t>Social media content is difficult to define as a record. Agencies are still grappling with records management for email, much less wikis and blogs. </a:t>
            </a:r>
          </a:p>
          <a:p>
            <a:pPr marL="0" indent="0">
              <a:buNone/>
            </a:pPr>
            <a:endParaRPr lang="en-CA" dirty="0">
              <a:latin typeface="Arial Narrow" pitchFamily="34" charset="0"/>
            </a:endParaRPr>
          </a:p>
          <a:p>
            <a:pPr marL="457200" indent="-457200"/>
            <a:r>
              <a:rPr lang="en-CA" dirty="0">
                <a:latin typeface="Arial Narrow" pitchFamily="34" charset="0"/>
              </a:rPr>
              <a:t>The social media content that is record material must be identified as such by system users if there is no automation support for records identification (largely absent from current social media applications).</a:t>
            </a:r>
          </a:p>
          <a:p>
            <a:pPr marL="457200" indent="-457200"/>
            <a:endParaRPr lang="en-CA" dirty="0">
              <a:latin typeface="Arial Narrow" pitchFamily="34" charset="0"/>
            </a:endParaRPr>
          </a:p>
          <a:p>
            <a:pPr marL="457200" indent="-457200"/>
            <a:r>
              <a:rPr lang="en-CA" dirty="0">
                <a:latin typeface="Arial Narrow" pitchFamily="34" charset="0"/>
              </a:rPr>
              <a:t>Social media systems do not generally lend themselves to handling system content as business records that may require separate handling and application of business rules. </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479170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pitchFamily="34" charset="0"/>
                <a:cs typeface="Arial" pitchFamily="34" charset="0"/>
              </a:rPr>
              <a:t>RIM challenges </a:t>
            </a:r>
            <a:r>
              <a:rPr lang="en-CA" b="1" dirty="0" smtClean="0">
                <a:latin typeface="Arial" pitchFamily="34" charset="0"/>
                <a:cs typeface="Arial" pitchFamily="34" charset="0"/>
              </a:rPr>
              <a:t>,2</a:t>
            </a:r>
            <a:endParaRPr lang="en-CA" dirty="0"/>
          </a:p>
        </p:txBody>
      </p:sp>
      <p:sp>
        <p:nvSpPr>
          <p:cNvPr id="3" name="Content Placeholder 2"/>
          <p:cNvSpPr>
            <a:spLocks noGrp="1"/>
          </p:cNvSpPr>
          <p:nvPr>
            <p:ph idx="1"/>
          </p:nvPr>
        </p:nvSpPr>
        <p:spPr/>
        <p:txBody>
          <a:bodyPr>
            <a:normAutofit fontScale="85000" lnSpcReduction="20000"/>
          </a:bodyPr>
          <a:lstStyle/>
          <a:p>
            <a:pPr marL="342900" indent="-342900"/>
            <a:r>
              <a:rPr lang="en-CA" dirty="0">
                <a:latin typeface="Arial Narrow" pitchFamily="34" charset="0"/>
              </a:rPr>
              <a:t>Much of the social media content is in the </a:t>
            </a:r>
            <a:r>
              <a:rPr lang="en-CA" b="1" dirty="0">
                <a:solidFill>
                  <a:srgbClr val="FF0000"/>
                </a:solidFill>
                <a:latin typeface="Arial Narrow" pitchFamily="34" charset="0"/>
              </a:rPr>
              <a:t>public domain</a:t>
            </a:r>
            <a:r>
              <a:rPr lang="en-CA" dirty="0">
                <a:latin typeface="Arial Narrow" pitchFamily="34" charset="0"/>
              </a:rPr>
              <a:t> and, therefore, not under control of the agency, which may cause difficulty in capturing content. </a:t>
            </a:r>
          </a:p>
          <a:p>
            <a:pPr marL="342900" indent="-342900"/>
            <a:endParaRPr lang="en-CA" b="1" dirty="0">
              <a:solidFill>
                <a:srgbClr val="FF0000"/>
              </a:solidFill>
              <a:latin typeface="Arial Narrow" pitchFamily="34" charset="0"/>
            </a:endParaRPr>
          </a:p>
          <a:p>
            <a:pPr marL="342900" indent="-342900"/>
            <a:r>
              <a:rPr lang="en-CA" b="1" dirty="0">
                <a:solidFill>
                  <a:srgbClr val="FF0000"/>
                </a:solidFill>
                <a:latin typeface="Arial Narrow" pitchFamily="34" charset="0"/>
              </a:rPr>
              <a:t>Social Media Metadata: </a:t>
            </a:r>
            <a:r>
              <a:rPr lang="en-CA" dirty="0">
                <a:latin typeface="Arial Narrow" pitchFamily="34" charset="0"/>
              </a:rPr>
              <a:t>Applying metadata to tag social media content for retrieval is difficult. Most agencies use manual methods of adding metadata for social media content.</a:t>
            </a:r>
          </a:p>
          <a:p>
            <a:pPr marL="342900" indent="-342900"/>
            <a:endParaRPr lang="en-CA" dirty="0">
              <a:latin typeface="Arial Narrow" pitchFamily="34" charset="0"/>
            </a:endParaRPr>
          </a:p>
          <a:p>
            <a:pPr marL="342900" indent="-342900"/>
            <a:r>
              <a:rPr lang="en-CA" b="1" dirty="0">
                <a:solidFill>
                  <a:srgbClr val="FF0000"/>
                </a:solidFill>
                <a:latin typeface="Arial Narrow" pitchFamily="34" charset="0"/>
                <a:ea typeface="Times New Roman"/>
                <a:cs typeface="Arial"/>
              </a:rPr>
              <a:t>Governance: </a:t>
            </a:r>
            <a:r>
              <a:rPr lang="en-CA" dirty="0">
                <a:latin typeface="Arial Narrow" pitchFamily="34" charset="0"/>
                <a:ea typeface="Times New Roman"/>
                <a:cs typeface="Arial"/>
              </a:rPr>
              <a:t>Organizations need to listen to what is said about them, both by employees and clients or the general public. Policies need to be in place to deal with multiple types of scenarios, e.g., responding to a compliment or dealing with an employee who just posted something inappropriate or </a:t>
            </a:r>
            <a:r>
              <a:rPr lang="en-CA" dirty="0" smtClean="0">
                <a:latin typeface="Arial Narrow" pitchFamily="34" charset="0"/>
                <a:ea typeface="Times New Roman"/>
                <a:cs typeface="Arial"/>
              </a:rPr>
              <a:t>sensitive.</a:t>
            </a: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453385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pitchFamily="34" charset="0"/>
                <a:cs typeface="Arial" pitchFamily="34" charset="0"/>
              </a:rPr>
              <a:t>RIM challenges, 3</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dirty="0">
                <a:solidFill>
                  <a:srgbClr val="FF0000"/>
                </a:solidFill>
                <a:latin typeface="Arial Narrow" pitchFamily="34" charset="0"/>
              </a:rPr>
              <a:t>Social Media Scheduling/ Disposition</a:t>
            </a:r>
            <a:r>
              <a:rPr lang="en-CA" dirty="0">
                <a:latin typeface="Arial Narrow" pitchFamily="34" charset="0"/>
              </a:rPr>
              <a:t>:  The lack of control of the content makes scheduling and disposition of records difficult. </a:t>
            </a:r>
          </a:p>
          <a:p>
            <a:pPr marL="0" indent="0">
              <a:buNone/>
            </a:pPr>
            <a:endParaRPr lang="en-CA" dirty="0">
              <a:latin typeface="Arial Narrow" pitchFamily="34" charset="0"/>
            </a:endParaRPr>
          </a:p>
          <a:p>
            <a:pPr marL="0" indent="0">
              <a:buNone/>
            </a:pPr>
            <a:r>
              <a:rPr lang="en-CA" dirty="0">
                <a:latin typeface="Arial Narrow" pitchFamily="34" charset="0"/>
              </a:rPr>
              <a:t> </a:t>
            </a:r>
            <a:r>
              <a:rPr lang="en-CA" b="1" dirty="0">
                <a:solidFill>
                  <a:srgbClr val="FF0000"/>
                </a:solidFill>
                <a:latin typeface="Arial Narrow" pitchFamily="34" charset="0"/>
                <a:ea typeface="Times New Roman"/>
                <a:cs typeface="Arial"/>
              </a:rPr>
              <a:t>Privacy &amp; Security: </a:t>
            </a:r>
            <a:r>
              <a:rPr lang="en-CA" dirty="0">
                <a:latin typeface="Arial Narrow" pitchFamily="34" charset="0"/>
                <a:ea typeface="Times New Roman"/>
                <a:cs typeface="Arial"/>
              </a:rPr>
              <a:t>How do you maintain and protect the privacy and security of information pertaining to your employees and your organization?</a:t>
            </a:r>
          </a:p>
          <a:p>
            <a:pPr marL="0" indent="0">
              <a:buNone/>
            </a:pPr>
            <a:endParaRPr lang="en-CA" dirty="0">
              <a:solidFill>
                <a:srgbClr val="FF0000"/>
              </a:solidFill>
              <a:latin typeface="Arial Narrow" pitchFamily="34" charset="0"/>
              <a:ea typeface="Times New Roman"/>
              <a:cs typeface="Arial"/>
            </a:endParaRPr>
          </a:p>
          <a:p>
            <a:pPr marL="0" indent="0">
              <a:buNone/>
            </a:pPr>
            <a:r>
              <a:rPr lang="en-CA" b="1" dirty="0">
                <a:solidFill>
                  <a:srgbClr val="FF0000"/>
                </a:solidFill>
                <a:latin typeface="Arial Narrow" pitchFamily="34" charset="0"/>
              </a:rPr>
              <a:t>Staffing and Education: </a:t>
            </a:r>
            <a:r>
              <a:rPr lang="en-CA" dirty="0">
                <a:latin typeface="Arial Narrow" pitchFamily="34" charset="0"/>
              </a:rPr>
              <a:t>Education is needed to implement a successful social media records policy. </a:t>
            </a: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948986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itchFamily="34" charset="0"/>
              </a:rPr>
              <a:t>Best practices, 1</a:t>
            </a:r>
            <a:endParaRPr lang="en-CA" dirty="0"/>
          </a:p>
        </p:txBody>
      </p:sp>
      <p:pic>
        <p:nvPicPr>
          <p:cNvPr id="4" name="Content Placeholder 3"/>
          <p:cNvPicPr>
            <a:picLocks noGrp="1" noChangeAspect="1"/>
          </p:cNvPicPr>
          <p:nvPr>
            <p:ph idx="1"/>
          </p:nvPr>
        </p:nvPicPr>
        <p:blipFill>
          <a:blip r:embed="rId2"/>
          <a:stretch>
            <a:fillRect/>
          </a:stretch>
        </p:blipFill>
        <p:spPr>
          <a:xfrm>
            <a:off x="423671" y="2060848"/>
            <a:ext cx="8229600" cy="2048256"/>
          </a:xfrm>
          <a:prstGeom prst="rect">
            <a:avLst/>
          </a:prstGeom>
        </p:spPr>
      </p:pic>
      <p:pic>
        <p:nvPicPr>
          <p:cNvPr id="5" name="Picture 4"/>
          <p:cNvPicPr>
            <a:picLocks noChangeAspect="1"/>
          </p:cNvPicPr>
          <p:nvPr/>
        </p:nvPicPr>
        <p:blipFill>
          <a:blip r:embed="rId3"/>
          <a:stretch>
            <a:fillRect/>
          </a:stretch>
        </p:blipFill>
        <p:spPr>
          <a:xfrm>
            <a:off x="438354" y="4293096"/>
            <a:ext cx="8230313" cy="2048434"/>
          </a:xfrm>
          <a:prstGeom prst="rect">
            <a:avLst/>
          </a:prstGeo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668763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latin typeface="Arial Narrow" pitchFamily="34" charset="0"/>
              </a:rPr>
              <a:t>Best practices, </a:t>
            </a:r>
            <a:r>
              <a:rPr lang="en-CA" b="1" dirty="0" smtClean="0">
                <a:latin typeface="Arial Narrow" pitchFamily="34" charset="0"/>
              </a:rPr>
              <a:t>2</a:t>
            </a:r>
            <a:endParaRPr lang="en-CA" dirty="0"/>
          </a:p>
        </p:txBody>
      </p:sp>
      <p:pic>
        <p:nvPicPr>
          <p:cNvPr id="4" name="Content Placeholder 3"/>
          <p:cNvPicPr>
            <a:picLocks noGrp="1" noChangeAspect="1"/>
          </p:cNvPicPr>
          <p:nvPr>
            <p:ph idx="1"/>
          </p:nvPr>
        </p:nvPicPr>
        <p:blipFill>
          <a:blip r:embed="rId2"/>
          <a:stretch>
            <a:fillRect/>
          </a:stretch>
        </p:blipFill>
        <p:spPr>
          <a:xfrm>
            <a:off x="323528" y="2209800"/>
            <a:ext cx="8229600" cy="2036063"/>
          </a:xfrm>
          <a:prstGeom prst="rect">
            <a:avLst/>
          </a:prstGeom>
        </p:spPr>
      </p:pic>
      <p:pic>
        <p:nvPicPr>
          <p:cNvPr id="5" name="Picture 4"/>
          <p:cNvPicPr>
            <a:picLocks noChangeAspect="1"/>
          </p:cNvPicPr>
          <p:nvPr/>
        </p:nvPicPr>
        <p:blipFill>
          <a:blip r:embed="rId3"/>
          <a:stretch>
            <a:fillRect/>
          </a:stretch>
        </p:blipFill>
        <p:spPr>
          <a:xfrm>
            <a:off x="338998" y="4294543"/>
            <a:ext cx="8230313" cy="2036240"/>
          </a:xfrm>
          <a:prstGeom prst="rect">
            <a:avLst/>
          </a:prstGeo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3056670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sz="3600" b="1" dirty="0">
                <a:solidFill>
                  <a:srgbClr val="424456"/>
                </a:solidFill>
                <a:latin typeface="Arial" pitchFamily="34" charset="0"/>
                <a:cs typeface="Arial" pitchFamily="34" charset="0"/>
              </a:rPr>
              <a:t>Guidelines for social media policies, 1</a:t>
            </a:r>
            <a:endParaRPr lang="en-CA" dirty="0"/>
          </a:p>
        </p:txBody>
      </p:sp>
      <p:sp>
        <p:nvSpPr>
          <p:cNvPr id="3" name="Content Placeholder 2"/>
          <p:cNvSpPr>
            <a:spLocks noGrp="1"/>
          </p:cNvSpPr>
          <p:nvPr>
            <p:ph idx="1"/>
          </p:nvPr>
        </p:nvSpPr>
        <p:spPr/>
        <p:txBody>
          <a:bodyPr>
            <a:normAutofit fontScale="85000" lnSpcReduction="20000"/>
          </a:bodyPr>
          <a:lstStyle/>
          <a:p>
            <a:r>
              <a:rPr lang="en-CA" dirty="0">
                <a:latin typeface="Arial Narrow" pitchFamily="34" charset="0"/>
              </a:rPr>
              <a:t>Remind employees to familiarize themselves with the employment agreement and policies included in the employee handbook.</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State that the policy applies to multi-media, social networking websites, blogs and wikis for both professional and personal use.</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Internet postings should not disclose any information that is confidential or proprietary to the company or to any third party that has disclosed information to the company.</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If an employee comments on any aspect of the company's business they must clearly identify themselves as an employee and include a disclaimer.</a:t>
            </a:r>
            <a:br>
              <a:rPr lang="en-CA" dirty="0">
                <a:latin typeface="Arial Narrow" pitchFamily="34" charset="0"/>
              </a:rPr>
            </a:br>
            <a:endParaRPr lang="en-CA" dirty="0">
              <a:latin typeface="Arial Narrow" pitchFamily="34" charset="0"/>
            </a:endParaRPr>
          </a:p>
          <a:p>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1372055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b="1" dirty="0">
                <a:solidFill>
                  <a:srgbClr val="424456"/>
                </a:solidFill>
                <a:latin typeface="Arial" pitchFamily="34" charset="0"/>
                <a:cs typeface="Arial" pitchFamily="34" charset="0"/>
              </a:rPr>
              <a:t>Guidelines for social media policies, </a:t>
            </a:r>
            <a:r>
              <a:rPr lang="en-CA" sz="3200" b="1" dirty="0" smtClean="0">
                <a:solidFill>
                  <a:srgbClr val="424456"/>
                </a:solidFill>
                <a:latin typeface="Arial" pitchFamily="34" charset="0"/>
                <a:cs typeface="Arial" pitchFamily="34" charset="0"/>
              </a:rPr>
              <a:t>2 </a:t>
            </a:r>
            <a:endParaRPr lang="en-CA" sz="3200" dirty="0"/>
          </a:p>
        </p:txBody>
      </p:sp>
      <p:sp>
        <p:nvSpPr>
          <p:cNvPr id="3" name="Content Placeholder 2"/>
          <p:cNvSpPr>
            <a:spLocks noGrp="1"/>
          </p:cNvSpPr>
          <p:nvPr>
            <p:ph idx="1"/>
          </p:nvPr>
        </p:nvSpPr>
        <p:spPr/>
        <p:txBody>
          <a:bodyPr>
            <a:normAutofit lnSpcReduction="10000"/>
          </a:bodyPr>
          <a:lstStyle/>
          <a:p>
            <a:pPr marL="109728" indent="0">
              <a:buNone/>
            </a:pPr>
            <a:r>
              <a:rPr lang="en-CA" dirty="0">
                <a:latin typeface="Arial Narrow" pitchFamily="34" charset="0"/>
              </a:rPr>
              <a:t>The disclaimer should be something like "the views expressed are mine alone and do not necessarily reflect the views of (your company’s name)."</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Internet postings should not include company logos or trademarks unless permission is asked for and granted.</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Internet postings must respect copyright, privacy, fair use, financial disclosure, and other applicable laws.</a:t>
            </a:r>
            <a:br>
              <a:rPr lang="en-CA" dirty="0">
                <a:latin typeface="Arial Narrow" pitchFamily="34" charset="0"/>
              </a:rPr>
            </a:b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4177913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b="1" dirty="0">
                <a:latin typeface="Arial" pitchFamily="34" charset="0"/>
                <a:cs typeface="Arial" pitchFamily="34" charset="0"/>
              </a:rPr>
              <a:t>Guidelines for social media policies, 3</a:t>
            </a:r>
            <a:endParaRPr lang="en-CA" sz="3200" dirty="0"/>
          </a:p>
        </p:txBody>
      </p:sp>
      <p:sp>
        <p:nvSpPr>
          <p:cNvPr id="3" name="Content Placeholder 2"/>
          <p:cNvSpPr>
            <a:spLocks noGrp="1"/>
          </p:cNvSpPr>
          <p:nvPr>
            <p:ph idx="1"/>
          </p:nvPr>
        </p:nvSpPr>
        <p:spPr/>
        <p:txBody>
          <a:bodyPr>
            <a:normAutofit lnSpcReduction="10000"/>
          </a:bodyPr>
          <a:lstStyle/>
          <a:p>
            <a:pPr marL="0" indent="0">
              <a:buNone/>
            </a:pPr>
            <a:r>
              <a:rPr lang="en-CA" dirty="0">
                <a:latin typeface="Arial Narrow" pitchFamily="34" charset="0"/>
              </a:rPr>
              <a:t>Employees should neither claim nor imply that they are speaking on the company's behalf.</a:t>
            </a:r>
            <a:br>
              <a:rPr lang="en-CA" dirty="0">
                <a:latin typeface="Arial Narrow" pitchFamily="34" charset="0"/>
              </a:rPr>
            </a:br>
            <a:endParaRPr lang="en-CA" dirty="0">
              <a:latin typeface="Arial Narrow" pitchFamily="34" charset="0"/>
            </a:endParaRPr>
          </a:p>
          <a:p>
            <a:pPr marL="0" indent="0">
              <a:buNone/>
            </a:pPr>
            <a:r>
              <a:rPr lang="en-CA" dirty="0">
                <a:latin typeface="Arial Narrow" pitchFamily="34" charset="0"/>
              </a:rPr>
              <a:t>Corporate blogs, Facebook pages, Twitter accounts, etc., could require approval when the employee is posting about the company and the industry.</a:t>
            </a:r>
            <a:br>
              <a:rPr lang="en-CA" dirty="0">
                <a:latin typeface="Arial Narrow" pitchFamily="34" charset="0"/>
              </a:rPr>
            </a:br>
            <a:r>
              <a:rPr lang="en-CA" dirty="0">
                <a:latin typeface="Arial Narrow" pitchFamily="34" charset="0"/>
              </a:rPr>
              <a:t/>
            </a:r>
            <a:br>
              <a:rPr lang="en-CA" dirty="0">
                <a:latin typeface="Arial Narrow" pitchFamily="34" charset="0"/>
              </a:rPr>
            </a:br>
            <a:r>
              <a:rPr lang="en-CA" dirty="0">
                <a:latin typeface="Arial Narrow" pitchFamily="34" charset="0"/>
              </a:rPr>
              <a:t>That the company reserves the right to request the certain subjects are avoided, withdraw certain posts, and remove inappropriate comments.</a:t>
            </a:r>
          </a:p>
          <a:p>
            <a:pPr marL="109728" indent="0">
              <a:buNone/>
            </a:pP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5035161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b="1" dirty="0">
                <a:latin typeface="Arial" pitchFamily="34" charset="0"/>
                <a:cs typeface="Arial" pitchFamily="34" charset="0"/>
              </a:rPr>
              <a:t>Examples of social media policies</a:t>
            </a:r>
            <a:endParaRPr lang="en-CA" dirty="0"/>
          </a:p>
        </p:txBody>
      </p:sp>
      <p:sp>
        <p:nvSpPr>
          <p:cNvPr id="3" name="Content Placeholder 2"/>
          <p:cNvSpPr>
            <a:spLocks noGrp="1"/>
          </p:cNvSpPr>
          <p:nvPr>
            <p:ph idx="1"/>
          </p:nvPr>
        </p:nvSpPr>
        <p:spPr/>
        <p:txBody>
          <a:bodyPr/>
          <a:lstStyle/>
          <a:p>
            <a:pPr>
              <a:buNone/>
            </a:pPr>
            <a:r>
              <a:rPr lang="en-CA" dirty="0">
                <a:latin typeface="Arial Narrow" pitchFamily="34" charset="0"/>
                <a:hlinkClick r:id="rId2"/>
              </a:rPr>
              <a:t>Canada Post</a:t>
            </a:r>
            <a:endParaRPr lang="en-CA" dirty="0">
              <a:latin typeface="Arial Narrow" pitchFamily="34" charset="0"/>
            </a:endParaRPr>
          </a:p>
          <a:p>
            <a:pPr>
              <a:buNone/>
            </a:pPr>
            <a:r>
              <a:rPr lang="en-CA" dirty="0">
                <a:latin typeface="Arial Narrow" pitchFamily="34" charset="0"/>
                <a:hlinkClick r:id="rId3"/>
              </a:rPr>
              <a:t>Dell</a:t>
            </a:r>
            <a:r>
              <a:rPr lang="en-CA" dirty="0"/>
              <a:t> </a:t>
            </a:r>
          </a:p>
          <a:p>
            <a:pPr>
              <a:buNone/>
            </a:pPr>
            <a:r>
              <a:rPr lang="en-CA" dirty="0">
                <a:latin typeface="Arial Narrow" pitchFamily="34" charset="0"/>
                <a:hlinkClick r:id="rId4"/>
              </a:rPr>
              <a:t>Government of New Zealand</a:t>
            </a:r>
            <a:endParaRPr lang="en-CA" dirty="0">
              <a:latin typeface="Arial Narrow" pitchFamily="34" charset="0"/>
            </a:endParaRPr>
          </a:p>
          <a:p>
            <a:pPr>
              <a:buNone/>
            </a:pPr>
            <a:r>
              <a:rPr lang="en-CA" dirty="0">
                <a:latin typeface="Arial Narrow" pitchFamily="34" charset="0"/>
                <a:hlinkClick r:id="rId5"/>
              </a:rPr>
              <a:t>Transport Canada</a:t>
            </a:r>
            <a:endParaRPr lang="en-CA" dirty="0">
              <a:latin typeface="Arial Narrow" pitchFamily="34" charset="0"/>
            </a:endParaRPr>
          </a:p>
          <a:p>
            <a:pPr>
              <a:buNone/>
            </a:pPr>
            <a:r>
              <a:rPr lang="en-CA" dirty="0">
                <a:latin typeface="Arial Narrow" pitchFamily="34" charset="0"/>
                <a:hlinkClick r:id="rId6"/>
              </a:rPr>
              <a:t>Government of Canada</a:t>
            </a:r>
            <a:endParaRPr lang="en-CA" dirty="0">
              <a:latin typeface="Arial Narrow" pitchFamily="34" charset="0"/>
            </a:endParaRPr>
          </a:p>
          <a:p>
            <a:pPr>
              <a:buNone/>
            </a:pPr>
            <a:r>
              <a:rPr lang="en-CA" dirty="0">
                <a:latin typeface="Arial Narrow" pitchFamily="34" charset="0"/>
                <a:hlinkClick r:id="rId7"/>
              </a:rPr>
              <a:t>Government of Alberta</a:t>
            </a:r>
            <a:endParaRPr lang="en-CA" dirty="0">
              <a:latin typeface="Arial Narrow" pitchFamily="34" charset="0"/>
            </a:endParaRPr>
          </a:p>
          <a:p>
            <a:pPr marL="109728" indent="0">
              <a:buNone/>
            </a:pPr>
            <a:endParaRPr lang="en-CA" dirty="0"/>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18726313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CA" sz="3200" b="1" dirty="0" smtClean="0">
                <a:latin typeface="Arial" pitchFamily="34" charset="0"/>
                <a:cs typeface="Arial" pitchFamily="34" charset="0"/>
              </a:rPr>
              <a:t>Examples of corporate social media sites</a:t>
            </a:r>
            <a:endParaRPr lang="en-CA" sz="3200" b="1" dirty="0">
              <a:latin typeface="Arial" pitchFamily="34" charset="0"/>
              <a:cs typeface="Arial" pitchFamily="34" charset="0"/>
            </a:endParaRPr>
          </a:p>
        </p:txBody>
      </p:sp>
      <p:sp>
        <p:nvSpPr>
          <p:cNvPr id="6" name="Content Placeholder 5"/>
          <p:cNvSpPr>
            <a:spLocks noGrp="1"/>
          </p:cNvSpPr>
          <p:nvPr>
            <p:ph idx="1"/>
          </p:nvPr>
        </p:nvSpPr>
        <p:spPr/>
        <p:txBody>
          <a:bodyPr>
            <a:normAutofit lnSpcReduction="10000"/>
          </a:bodyPr>
          <a:lstStyle/>
          <a:p>
            <a:pPr marL="109728" indent="0">
              <a:buNone/>
            </a:pPr>
            <a:r>
              <a:rPr lang="en-CA" sz="1800" dirty="0" smtClean="0">
                <a:latin typeface="Arial Narrow" pitchFamily="34" charset="0"/>
              </a:rPr>
              <a:t>Halifax Regional Police:</a:t>
            </a:r>
          </a:p>
          <a:p>
            <a:pPr marL="109728" indent="0">
              <a:buNone/>
            </a:pPr>
            <a:r>
              <a:rPr lang="en-CA" sz="1800" dirty="0" smtClean="0">
                <a:latin typeface="Arial Narrow" pitchFamily="34" charset="0"/>
                <a:hlinkClick r:id="rId2"/>
              </a:rPr>
              <a:t>http://www.facebook.com/HalifaxRegionalPolice</a:t>
            </a:r>
            <a:endParaRPr lang="en-CA" sz="1800" dirty="0" smtClean="0">
              <a:latin typeface="Arial Narrow" pitchFamily="34" charset="0"/>
            </a:endParaRPr>
          </a:p>
          <a:p>
            <a:pPr marL="109728" indent="0">
              <a:buNone/>
            </a:pPr>
            <a:r>
              <a:rPr lang="en-CA" sz="1800" dirty="0" smtClean="0">
                <a:latin typeface="Arial Narrow" pitchFamily="34" charset="0"/>
                <a:hlinkClick r:id="rId3"/>
              </a:rPr>
              <a:t>https://twitter.com/HfxRegPolice</a:t>
            </a:r>
            <a:endParaRPr lang="en-CA" sz="1800" dirty="0" smtClean="0">
              <a:latin typeface="Arial Narrow" pitchFamily="34" charset="0"/>
            </a:endParaRPr>
          </a:p>
          <a:p>
            <a:pPr marL="109728" indent="0">
              <a:buNone/>
            </a:pPr>
            <a:endParaRPr lang="en-CA" sz="1800" dirty="0" smtClean="0">
              <a:latin typeface="Arial Narrow" pitchFamily="34" charset="0"/>
            </a:endParaRPr>
          </a:p>
          <a:p>
            <a:pPr marL="109728" indent="0">
              <a:buNone/>
            </a:pPr>
            <a:r>
              <a:rPr lang="en-CA" sz="1800" dirty="0" smtClean="0">
                <a:latin typeface="Arial Narrow" pitchFamily="34" charset="0"/>
              </a:rPr>
              <a:t>Environment Canada:</a:t>
            </a:r>
          </a:p>
          <a:p>
            <a:pPr marL="109728" indent="0">
              <a:buNone/>
            </a:pPr>
            <a:r>
              <a:rPr lang="en-CA" sz="1800" u="sng" dirty="0" smtClean="0">
                <a:latin typeface="Arial Narrow" pitchFamily="34" charset="0"/>
                <a:hlinkClick r:id="rId4"/>
              </a:rPr>
              <a:t>http://www.facebook.com/environmentcan</a:t>
            </a:r>
            <a:endParaRPr lang="en-CA" sz="1800" u="sng" dirty="0" smtClean="0">
              <a:latin typeface="Arial Narrow" pitchFamily="34" charset="0"/>
            </a:endParaRPr>
          </a:p>
          <a:p>
            <a:pPr marL="109728" indent="0">
              <a:buNone/>
            </a:pPr>
            <a:r>
              <a:rPr lang="en-CA" sz="1800" u="sng" dirty="0" smtClean="0">
                <a:latin typeface="Arial Narrow" pitchFamily="34" charset="0"/>
                <a:hlinkClick r:id="rId5"/>
              </a:rPr>
              <a:t>https://twitter.com/environmentca</a:t>
            </a:r>
            <a:endParaRPr lang="en-CA" sz="1800" u="sng" dirty="0" smtClean="0">
              <a:latin typeface="Arial Narrow" pitchFamily="34" charset="0"/>
            </a:endParaRPr>
          </a:p>
          <a:p>
            <a:pPr marL="109728" indent="0">
              <a:buNone/>
            </a:pPr>
            <a:endParaRPr lang="en-CA" sz="1800" u="sng" dirty="0" smtClean="0">
              <a:latin typeface="Arial Narrow" pitchFamily="34" charset="0"/>
            </a:endParaRPr>
          </a:p>
          <a:p>
            <a:pPr marL="109728" indent="0">
              <a:buNone/>
            </a:pPr>
            <a:r>
              <a:rPr lang="en-CA" sz="1800" dirty="0" smtClean="0">
                <a:latin typeface="Arial Narrow" pitchFamily="34" charset="0"/>
              </a:rPr>
              <a:t>The Shopping Channel:</a:t>
            </a:r>
          </a:p>
          <a:p>
            <a:pPr marL="109728" indent="0">
              <a:buNone/>
            </a:pPr>
            <a:r>
              <a:rPr lang="en-CA" sz="1800" dirty="0" smtClean="0">
                <a:latin typeface="Arial Narrow" pitchFamily="34" charset="0"/>
                <a:hlinkClick r:id="rId6"/>
              </a:rPr>
              <a:t>http://www.facebook.com/TheShoppingChannel</a:t>
            </a:r>
            <a:endParaRPr lang="en-CA" sz="1800" dirty="0" smtClean="0">
              <a:latin typeface="Arial Narrow" pitchFamily="34" charset="0"/>
            </a:endParaRPr>
          </a:p>
          <a:p>
            <a:pPr marL="109728" indent="0">
              <a:buNone/>
            </a:pPr>
            <a:r>
              <a:rPr lang="en-CA" sz="1800" dirty="0" smtClean="0">
                <a:latin typeface="Arial Narrow" pitchFamily="34" charset="0"/>
                <a:hlinkClick r:id="rId7"/>
              </a:rPr>
              <a:t>https://twitter.com/theShoppingChan</a:t>
            </a:r>
            <a:endParaRPr lang="en-CA" sz="1800" dirty="0" smtClean="0">
              <a:latin typeface="Arial Narrow" pitchFamily="34" charset="0"/>
            </a:endParaRPr>
          </a:p>
          <a:p>
            <a:pPr marL="109728" indent="0">
              <a:buNone/>
            </a:pPr>
            <a:r>
              <a:rPr lang="en-CA" sz="1800" dirty="0" smtClean="0">
                <a:latin typeface="Arial Narrow" pitchFamily="34" charset="0"/>
                <a:hlinkClick r:id="rId8"/>
              </a:rPr>
              <a:t>http://www.youtube.com/user/TheShoppingChannel?feature=watch</a:t>
            </a:r>
            <a:endParaRPr lang="en-CA" sz="1800" dirty="0" smtClean="0">
              <a:latin typeface="Arial Narrow" pitchFamily="34" charset="0"/>
            </a:endParaRPr>
          </a:p>
          <a:p>
            <a:pPr marL="109728" indent="0">
              <a:buNone/>
            </a:pPr>
            <a:r>
              <a:rPr lang="en-CA" sz="1800" dirty="0">
                <a:latin typeface="Arial Narrow" pitchFamily="34" charset="0"/>
                <a:hlinkClick r:id="rId9"/>
              </a:rPr>
              <a:t>http://pinterest.com/shoppingchannel</a:t>
            </a:r>
            <a:r>
              <a:rPr lang="en-CA" sz="1800" dirty="0" smtClean="0">
                <a:latin typeface="Arial Narrow" pitchFamily="34" charset="0"/>
                <a:hlinkClick r:id="rId9"/>
              </a:rPr>
              <a:t>/</a:t>
            </a:r>
            <a:endParaRPr lang="en-CA" sz="1800" dirty="0" smtClean="0">
              <a:latin typeface="Arial Narrow" pitchFamily="34" charset="0"/>
            </a:endParaRPr>
          </a:p>
          <a:p>
            <a:pPr marL="109728" indent="0">
              <a:buNone/>
            </a:pPr>
            <a:r>
              <a:rPr lang="en-CA" sz="1800" dirty="0">
                <a:latin typeface="Arial Narrow" pitchFamily="34" charset="0"/>
                <a:hlinkClick r:id="rId10"/>
              </a:rPr>
              <a:t>http://www.theshoppingchannelblog.com</a:t>
            </a:r>
            <a:r>
              <a:rPr lang="en-CA" sz="1800" dirty="0" smtClean="0">
                <a:latin typeface="Arial Narrow" pitchFamily="34" charset="0"/>
                <a:hlinkClick r:id="rId10"/>
              </a:rPr>
              <a:t>/</a:t>
            </a:r>
            <a:endParaRPr lang="en-CA" sz="1800" dirty="0" smtClean="0">
              <a:latin typeface="Arial Narrow" pitchFamily="34" charset="0"/>
            </a:endParaRPr>
          </a:p>
          <a:p>
            <a:pPr marL="109728" indent="0">
              <a:buNone/>
            </a:pPr>
            <a:endParaRPr lang="en-CA" sz="1800" dirty="0" smtClean="0">
              <a:latin typeface="Arial Narrow" pitchFamily="34" charset="0"/>
            </a:endParaRPr>
          </a:p>
          <a:p>
            <a:pPr marL="109728" indent="0">
              <a:buNone/>
            </a:pPr>
            <a:endParaRPr lang="en-CA" sz="2000" dirty="0" smtClean="0">
              <a:latin typeface="Arial Narrow" pitchFamily="34" charset="0"/>
            </a:endParaRPr>
          </a:p>
          <a:p>
            <a:pPr marL="109728" indent="0">
              <a:buNone/>
            </a:pPr>
            <a:endParaRPr lang="en-CA" sz="2000" dirty="0" smtClean="0">
              <a:latin typeface="Arial Narrow" pitchFamily="34" charset="0"/>
            </a:endParaRPr>
          </a:p>
          <a:p>
            <a:pPr marL="109728" indent="0">
              <a:buNone/>
            </a:pPr>
            <a:endParaRPr lang="en-CA" sz="2400" dirty="0" smtClean="0">
              <a:latin typeface="Arial Narrow" pitchFamily="34" charset="0"/>
            </a:endParaRPr>
          </a:p>
          <a:p>
            <a:pPr marL="109728" indent="0">
              <a:buNone/>
            </a:pPr>
            <a:endParaRPr lang="en-CA" sz="2400" dirty="0" smtClean="0">
              <a:latin typeface="Arial Narrow" pitchFamily="34" charset="0"/>
            </a:endParaRPr>
          </a:p>
          <a:p>
            <a:pPr marL="109728" indent="0">
              <a:buNone/>
            </a:pPr>
            <a:endParaRPr lang="en-CA" dirty="0"/>
          </a:p>
        </p:txBody>
      </p:sp>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3408745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64088" y="3029321"/>
            <a:ext cx="2143125" cy="2143125"/>
          </a:xfrm>
          <a:prstGeom prst="rect">
            <a:avLst/>
          </a:prstGeom>
        </p:spPr>
      </p:pic>
      <p:pic>
        <p:nvPicPr>
          <p:cNvPr id="5" name="Picture 4"/>
          <p:cNvPicPr>
            <a:picLocks noChangeAspect="1"/>
          </p:cNvPicPr>
          <p:nvPr/>
        </p:nvPicPr>
        <p:blipFill>
          <a:blip r:embed="rId3"/>
          <a:stretch>
            <a:fillRect/>
          </a:stretch>
        </p:blipFill>
        <p:spPr>
          <a:xfrm>
            <a:off x="1115616" y="2420888"/>
            <a:ext cx="2420322" cy="1896020"/>
          </a:xfrm>
          <a:prstGeom prst="rect">
            <a:avLst/>
          </a:prstGeom>
        </p:spPr>
      </p:pic>
      <p:sp>
        <p:nvSpPr>
          <p:cNvPr id="2" name="Footer Placeholder 1"/>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6836558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latin typeface="Arial" pitchFamily="34" charset="0"/>
                <a:cs typeface="Arial" pitchFamily="34" charset="0"/>
              </a:rPr>
              <a:t>Archiving Facebook</a:t>
            </a:r>
            <a:endParaRPr lang="en-CA" b="1" dirty="0">
              <a:latin typeface="Arial" pitchFamily="34" charset="0"/>
              <a:cs typeface="Arial" pitchFamily="34"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4806" y="2249488"/>
            <a:ext cx="7354387" cy="4324350"/>
          </a:xfr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781468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latin typeface="Arial" pitchFamily="34" charset="0"/>
                <a:cs typeface="Arial" pitchFamily="34" charset="0"/>
              </a:rPr>
              <a:t>Archiving Twitter</a:t>
            </a:r>
            <a:endParaRPr lang="en-CA" b="1" dirty="0">
              <a:latin typeface="Arial" pitchFamily="34" charset="0"/>
              <a:cs typeface="Arial"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5025" y="2492896"/>
            <a:ext cx="4933950" cy="2899842"/>
          </a:xfr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4865887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latin typeface="Arial" pitchFamily="34" charset="0"/>
                <a:cs typeface="Arial" pitchFamily="34" charset="0"/>
              </a:rPr>
              <a:t>Twitter archive</a:t>
            </a:r>
            <a:endParaRPr lang="en-CA" b="1" dirty="0">
              <a:latin typeface="Arial" pitchFamily="34" charset="0"/>
              <a:cs typeface="Arial"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2492896"/>
            <a:ext cx="8229600" cy="3024336"/>
          </a:xfrm>
        </p:spPr>
      </p:pic>
      <p:sp>
        <p:nvSpPr>
          <p:cNvPr id="3" name="Footer Placeholder 2"/>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194260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latin typeface="Arial" pitchFamily="34" charset="0"/>
                <a:cs typeface="Arial" pitchFamily="34" charset="0"/>
              </a:rPr>
              <a:t>Source for </a:t>
            </a:r>
            <a:r>
              <a:rPr lang="en-CA" b="1" dirty="0" err="1" smtClean="0">
                <a:latin typeface="Arial" pitchFamily="34" charset="0"/>
                <a:cs typeface="Arial" pitchFamily="34" charset="0"/>
              </a:rPr>
              <a:t>infographics</a:t>
            </a:r>
            <a:endParaRPr lang="en-CA" b="1" dirty="0">
              <a:latin typeface="Arial" pitchFamily="34" charset="0"/>
              <a:cs typeface="Arial" pitchFamily="34" charset="0"/>
            </a:endParaRPr>
          </a:p>
        </p:txBody>
      </p:sp>
      <p:sp>
        <p:nvSpPr>
          <p:cNvPr id="3" name="Content Placeholder 2"/>
          <p:cNvSpPr>
            <a:spLocks noGrp="1"/>
          </p:cNvSpPr>
          <p:nvPr>
            <p:ph idx="1"/>
          </p:nvPr>
        </p:nvSpPr>
        <p:spPr/>
        <p:txBody>
          <a:bodyPr/>
          <a:lstStyle/>
          <a:p>
            <a:pPr marL="109728" indent="0">
              <a:buNone/>
            </a:pPr>
            <a:r>
              <a:rPr lang="en-CA" dirty="0">
                <a:latin typeface="Arial" pitchFamily="34" charset="0"/>
                <a:cs typeface="Arial" pitchFamily="34" charset="0"/>
                <a:hlinkClick r:id="rId2"/>
              </a:rPr>
              <a:t>http://</a:t>
            </a:r>
            <a:r>
              <a:rPr lang="en-CA">
                <a:latin typeface="Arial" pitchFamily="34" charset="0"/>
                <a:cs typeface="Arial" pitchFamily="34" charset="0"/>
                <a:hlinkClick r:id="rId2"/>
              </a:rPr>
              <a:t>pinterest.com/pin/112097478196551490</a:t>
            </a:r>
            <a:r>
              <a:rPr lang="en-CA" smtClean="0">
                <a:latin typeface="Arial" pitchFamily="34" charset="0"/>
                <a:cs typeface="Arial" pitchFamily="34" charset="0"/>
                <a:hlinkClick r:id="rId2"/>
              </a:rPr>
              <a:t>/</a:t>
            </a:r>
            <a:endParaRPr lang="en-CA" smtClean="0">
              <a:latin typeface="Arial" pitchFamily="34" charset="0"/>
              <a:cs typeface="Arial" pitchFamily="34" charset="0"/>
            </a:endParaRPr>
          </a:p>
          <a:p>
            <a:pPr marL="109728" indent="0">
              <a:buNone/>
            </a:pPr>
            <a:endParaRPr lang="en-CA"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3741245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18225"/>
            <a:ext cx="8229600" cy="1066800"/>
          </a:xfrm>
        </p:spPr>
        <p:txBody>
          <a:bodyPr/>
          <a:lstStyle/>
          <a:p>
            <a:pPr algn="ctr"/>
            <a:r>
              <a:rPr lang="en-CA" b="1" dirty="0" smtClean="0">
                <a:latin typeface="Arial Narrow" panose="020B0606020202030204" pitchFamily="34" charset="0"/>
              </a:rPr>
              <a:t>Questions?</a:t>
            </a:r>
            <a:endParaRPr lang="en-CA" b="1" dirty="0">
              <a:latin typeface="Arial Narrow" panose="020B0606020202030204" pitchFamily="34" charset="0"/>
            </a:endParaRPr>
          </a:p>
        </p:txBody>
      </p:sp>
      <p:sp>
        <p:nvSpPr>
          <p:cNvPr id="3" name="Content Placeholder 2"/>
          <p:cNvSpPr>
            <a:spLocks noGrp="1"/>
          </p:cNvSpPr>
          <p:nvPr>
            <p:ph idx="1"/>
          </p:nvPr>
        </p:nvSpPr>
        <p:spPr/>
        <p:txBody>
          <a:bodyPr/>
          <a:lstStyle/>
          <a:p>
            <a:pPr marL="109728" indent="0">
              <a:buNone/>
            </a:pPr>
            <a:r>
              <a:rPr lang="en-CA" dirty="0" smtClean="0">
                <a:latin typeface="Arial Narrow" panose="020B0606020202030204" pitchFamily="34" charset="0"/>
              </a:rPr>
              <a:t>Louise Spiteri, PhD</a:t>
            </a:r>
          </a:p>
          <a:p>
            <a:pPr marL="109728" indent="0">
              <a:buNone/>
            </a:pPr>
            <a:r>
              <a:rPr lang="en-CA" dirty="0" smtClean="0">
                <a:latin typeface="Arial Narrow" panose="020B0606020202030204" pitchFamily="34" charset="0"/>
                <a:hlinkClick r:id="rId2"/>
              </a:rPr>
              <a:t>Louise.Spiteri@dal.ca</a:t>
            </a:r>
            <a:endParaRPr lang="en-CA" dirty="0" smtClean="0">
              <a:latin typeface="Arial Narrow" panose="020B0606020202030204" pitchFamily="34" charset="0"/>
            </a:endParaRPr>
          </a:p>
          <a:p>
            <a:pPr marL="109728" indent="0">
              <a:buNone/>
            </a:pPr>
            <a:r>
              <a:rPr lang="en-CA" dirty="0" smtClean="0">
                <a:latin typeface="Arial Narrow" panose="020B0606020202030204" pitchFamily="34" charset="0"/>
              </a:rPr>
              <a:t>@</a:t>
            </a:r>
            <a:r>
              <a:rPr lang="en-CA" dirty="0" err="1" smtClean="0">
                <a:latin typeface="Arial Narrow" panose="020B0606020202030204" pitchFamily="34" charset="0"/>
              </a:rPr>
              <a:t>dalsimnews</a:t>
            </a:r>
            <a:endParaRPr lang="en-CA" dirty="0" smtClean="0">
              <a:latin typeface="Arial Narrow" panose="020B0606020202030204" pitchFamily="34" charset="0"/>
            </a:endParaRPr>
          </a:p>
          <a:p>
            <a:pPr marL="109728" indent="0">
              <a:spcAft>
                <a:spcPts val="0"/>
              </a:spcAft>
              <a:buNone/>
            </a:pPr>
            <a:r>
              <a:rPr lang="en-CA" u="sng" dirty="0">
                <a:solidFill>
                  <a:srgbClr val="0563C1"/>
                </a:solidFill>
                <a:latin typeface="Arial" panose="020B0604020202020204" pitchFamily="34" charset="0"/>
                <a:ea typeface="Times New Roman" panose="02020603050405020304" pitchFamily="18" charset="0"/>
                <a:cs typeface="Times New Roman" panose="02020603050405020304" pitchFamily="18" charset="0"/>
                <a:hlinkClick r:id="rId3"/>
              </a:rPr>
              <a:t>My About Me Profile</a:t>
            </a:r>
            <a:endParaRPr lang="en-CA" sz="3600" dirty="0">
              <a:latin typeface="Calibri" panose="020F0502020204030204" pitchFamily="34" charset="0"/>
              <a:ea typeface="Times New Roman" panose="02020603050405020304" pitchFamily="18" charset="0"/>
              <a:cs typeface="Times New Roman" panose="02020603050405020304" pitchFamily="18" charset="0"/>
            </a:endParaRPr>
          </a:p>
          <a:p>
            <a:pPr marL="109728" indent="0">
              <a:buNone/>
            </a:pPr>
            <a:endParaRPr lang="en-CA" dirty="0" smtClean="0">
              <a:latin typeface="Arial Narrow" panose="020B0606020202030204" pitchFamily="34" charset="0"/>
            </a:endParaRPr>
          </a:p>
          <a:p>
            <a:pPr marL="109728" indent="0">
              <a:buNone/>
            </a:pPr>
            <a:endParaRPr lang="en-CA" dirty="0">
              <a:latin typeface="Arial Narrow" panose="020B0606020202030204" pitchFamily="34" charset="0"/>
            </a:endParaRPr>
          </a:p>
          <a:p>
            <a:pPr marL="109728" indent="0">
              <a:buNone/>
            </a:pPr>
            <a:endParaRPr lang="en-CA" dirty="0" smtClean="0">
              <a:latin typeface="Arial Narrow" panose="020B0606020202030204" pitchFamily="34" charset="0"/>
            </a:endParaRPr>
          </a:p>
          <a:p>
            <a:pPr marL="109728" indent="0">
              <a:buNone/>
            </a:pPr>
            <a:endParaRPr lang="en-CA" dirty="0">
              <a:latin typeface="Arial Narrow" panose="020B0606020202030204" pitchFamily="34" charset="0"/>
            </a:endParaRPr>
          </a:p>
          <a:p>
            <a:pPr marL="109728" indent="0">
              <a:buNone/>
            </a:pPr>
            <a:endParaRPr lang="en-CA" dirty="0">
              <a:latin typeface="Arial Narrow" panose="020B0606020202030204" pitchFamily="34" charset="0"/>
            </a:endParaRPr>
          </a:p>
          <a:p>
            <a:pPr marL="109728" indent="0">
              <a:buNone/>
            </a:pPr>
            <a:endParaRPr lang="en-CA" dirty="0">
              <a:latin typeface="Arial Narrow" panose="020B0606020202030204" pitchFamily="34" charset="0"/>
            </a:endParaRPr>
          </a:p>
        </p:txBody>
      </p:sp>
      <p:pic>
        <p:nvPicPr>
          <p:cNvPr id="4" name="Picture 3">
            <a:hlinkClick r:id="rId4"/>
          </p:cNvPr>
          <p:cNvPicPr>
            <a:picLocks noChangeAspect="1"/>
          </p:cNvPicPr>
          <p:nvPr/>
        </p:nvPicPr>
        <p:blipFill>
          <a:blip r:embed="rId5"/>
          <a:stretch>
            <a:fillRect/>
          </a:stretch>
        </p:blipFill>
        <p:spPr>
          <a:xfrm>
            <a:off x="457200" y="4411980"/>
            <a:ext cx="1234480" cy="720080"/>
          </a:xfrm>
          <a:prstGeom prst="rect">
            <a:avLst/>
          </a:prstGeom>
        </p:spPr>
      </p:pic>
      <p:pic>
        <p:nvPicPr>
          <p:cNvPr id="7" name="Picture 6">
            <a:hlinkClick r:id="rId6"/>
          </p:cNvPr>
          <p:cNvPicPr>
            <a:picLocks noChangeAspect="1"/>
          </p:cNvPicPr>
          <p:nvPr/>
        </p:nvPicPr>
        <p:blipFill>
          <a:blip r:embed="rId7"/>
          <a:stretch>
            <a:fillRect/>
          </a:stretch>
        </p:blipFill>
        <p:spPr>
          <a:xfrm>
            <a:off x="1403648" y="4317859"/>
            <a:ext cx="1296144" cy="864096"/>
          </a:xfrm>
          <a:prstGeom prst="rect">
            <a:avLst/>
          </a:prstGeom>
        </p:spPr>
      </p:pic>
      <p:pic>
        <p:nvPicPr>
          <p:cNvPr id="8" name="Picture 7">
            <a:hlinkClick r:id="rId8"/>
          </p:cNvPr>
          <p:cNvPicPr>
            <a:picLocks noChangeAspect="1"/>
          </p:cNvPicPr>
          <p:nvPr/>
        </p:nvPicPr>
        <p:blipFill>
          <a:blip r:embed="rId9"/>
          <a:stretch>
            <a:fillRect/>
          </a:stretch>
        </p:blipFill>
        <p:spPr>
          <a:xfrm>
            <a:off x="2843808" y="4411980"/>
            <a:ext cx="990997" cy="792088"/>
          </a:xfrm>
          <a:prstGeom prst="rect">
            <a:avLst/>
          </a:prstGeom>
        </p:spPr>
      </p:pic>
      <p:pic>
        <p:nvPicPr>
          <p:cNvPr id="9" name="Picture 8"/>
          <p:cNvPicPr>
            <a:picLocks noChangeAspect="1"/>
          </p:cNvPicPr>
          <p:nvPr/>
        </p:nvPicPr>
        <p:blipFill>
          <a:blip r:embed="rId10"/>
          <a:stretch>
            <a:fillRect/>
          </a:stretch>
        </p:blipFill>
        <p:spPr>
          <a:xfrm>
            <a:off x="6196494" y="3975617"/>
            <a:ext cx="2456901" cy="2456901"/>
          </a:xfrm>
          <a:prstGeom prst="rect">
            <a:avLst/>
          </a:prstGeom>
        </p:spPr>
      </p:pic>
      <p:sp>
        <p:nvSpPr>
          <p:cNvPr id="5" name="Footer Placeholder 4"/>
          <p:cNvSpPr>
            <a:spLocks noGrp="1"/>
          </p:cNvSpPr>
          <p:nvPr>
            <p:ph type="ftr" sz="quarter" idx="11"/>
          </p:nvPr>
        </p:nvSpPr>
        <p:spPr/>
        <p:txBody>
          <a:bodyPr/>
          <a:lstStyle/>
          <a:p>
            <a:r>
              <a:rPr lang="en-CA" smtClean="0"/>
              <a:t>Maritime Access, Privacy, Security and Records Management Workshop 2013</a:t>
            </a:r>
            <a:endParaRPr lang="en-CA"/>
          </a:p>
        </p:txBody>
      </p:sp>
    </p:spTree>
    <p:extLst>
      <p:ext uri="{BB962C8B-B14F-4D97-AF65-F5344CB8AC3E}">
        <p14:creationId xmlns:p14="http://schemas.microsoft.com/office/powerpoint/2010/main" val="24283386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400</TotalTime>
  <Words>1667</Words>
  <Application>Microsoft Office PowerPoint</Application>
  <PresentationFormat>On-screen Show (4:3)</PresentationFormat>
  <Paragraphs>176</Paragraphs>
  <Slides>33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Arial Narrow</vt:lpstr>
      <vt:lpstr>Calibri</vt:lpstr>
      <vt:lpstr>Georgia</vt:lpstr>
      <vt:lpstr>Times New Roman</vt:lpstr>
      <vt:lpstr>Trebuchet MS</vt:lpstr>
      <vt:lpstr>Wingdings</vt:lpstr>
      <vt:lpstr>Wingdings 2</vt:lpstr>
      <vt:lpstr>Urban</vt:lpstr>
      <vt:lpstr>Social media and collaborative technologies: Information management dream or nightmare?</vt:lpstr>
      <vt:lpstr>PowerPoint Presentation</vt:lpstr>
      <vt:lpstr>PowerPoint Presentation</vt:lpstr>
      <vt:lpstr>Why do enterprises use social media?</vt:lpstr>
      <vt:lpstr>Use of social media, 1</vt:lpstr>
      <vt:lpstr>Use of social media, 2</vt:lpstr>
      <vt:lpstr>PowerPoint Presentation</vt:lpstr>
      <vt:lpstr>Social media and RIM, 1</vt:lpstr>
      <vt:lpstr>Social media and RIM, 2</vt:lpstr>
      <vt:lpstr>A place at the social media table: Why do we need to be there?</vt:lpstr>
      <vt:lpstr>Increasing need for RIM, 1</vt:lpstr>
      <vt:lpstr>Increasing need for RIM, 2</vt:lpstr>
      <vt:lpstr>PowerPoint Presentation</vt:lpstr>
      <vt:lpstr>Social media strategies</vt:lpstr>
      <vt:lpstr>Social media strategies, 1</vt:lpstr>
      <vt:lpstr>Social media strategies, 2</vt:lpstr>
      <vt:lpstr>Are we ready?</vt:lpstr>
      <vt:lpstr>RIM challenges ,1</vt:lpstr>
      <vt:lpstr>RIM challenges ,2</vt:lpstr>
      <vt:lpstr>RIM challenges, 3</vt:lpstr>
      <vt:lpstr>Best practices, 1</vt:lpstr>
      <vt:lpstr>Best practices, 2</vt:lpstr>
      <vt:lpstr>Guidelines for social media policies, 1</vt:lpstr>
      <vt:lpstr>Guidelines for social media policies, 2 </vt:lpstr>
      <vt:lpstr>Guidelines for social media policies, 3</vt:lpstr>
      <vt:lpstr>Examples of social media policies</vt:lpstr>
      <vt:lpstr>Examples of corporate social media sites</vt:lpstr>
      <vt:lpstr>PowerPoint Presentation</vt:lpstr>
      <vt:lpstr>Archiving Facebook</vt:lpstr>
      <vt:lpstr>Archiving Twitter</vt:lpstr>
      <vt:lpstr>Twitter archive</vt:lpstr>
      <vt:lpstr>Source for infographics</vt:lpstr>
      <vt:lpstr>Questions?</vt:lpstr>
    </vt:vector>
  </TitlesOfParts>
  <Company>Faculty of Management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and collaborative technologies</dc:title>
  <dc:creator>CFAME</dc:creator>
  <cp:lastModifiedBy>Louise Spiteri</cp:lastModifiedBy>
  <cp:revision>61</cp:revision>
  <dcterms:created xsi:type="dcterms:W3CDTF">2012-02-02T14:23:49Z</dcterms:created>
  <dcterms:modified xsi:type="dcterms:W3CDTF">2013-06-20T10:20:31Z</dcterms:modified>
</cp:coreProperties>
</file>